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0" r:id="rId1"/>
  </p:sldMasterIdLst>
  <p:notesMasterIdLst>
    <p:notesMasterId r:id="rId52"/>
  </p:notesMasterIdLst>
  <p:handoutMasterIdLst>
    <p:handoutMasterId r:id="rId53"/>
  </p:handoutMasterIdLst>
  <p:sldIdLst>
    <p:sldId id="281" r:id="rId2"/>
    <p:sldId id="277" r:id="rId3"/>
    <p:sldId id="279" r:id="rId4"/>
    <p:sldId id="258" r:id="rId5"/>
    <p:sldId id="278" r:id="rId6"/>
    <p:sldId id="261" r:id="rId7"/>
    <p:sldId id="259" r:id="rId8"/>
    <p:sldId id="269" r:id="rId9"/>
    <p:sldId id="273" r:id="rId10"/>
    <p:sldId id="260" r:id="rId11"/>
    <p:sldId id="270" r:id="rId12"/>
    <p:sldId id="262" r:id="rId13"/>
    <p:sldId id="263" r:id="rId14"/>
    <p:sldId id="272" r:id="rId15"/>
    <p:sldId id="264" r:id="rId16"/>
    <p:sldId id="265" r:id="rId17"/>
    <p:sldId id="271" r:id="rId18"/>
    <p:sldId id="266" r:id="rId19"/>
    <p:sldId id="275" r:id="rId20"/>
    <p:sldId id="276" r:id="rId21"/>
    <p:sldId id="256" r:id="rId22"/>
    <p:sldId id="282" r:id="rId23"/>
    <p:sldId id="283" r:id="rId24"/>
    <p:sldId id="267" r:id="rId25"/>
    <p:sldId id="268" r:id="rId26"/>
    <p:sldId id="284" r:id="rId27"/>
    <p:sldId id="285" r:id="rId28"/>
    <p:sldId id="286" r:id="rId29"/>
    <p:sldId id="287" r:id="rId30"/>
    <p:sldId id="288" r:id="rId31"/>
    <p:sldId id="274" r:id="rId32"/>
    <p:sldId id="289" r:id="rId33"/>
    <p:sldId id="290" r:id="rId34"/>
    <p:sldId id="291" r:id="rId35"/>
    <p:sldId id="292" r:id="rId36"/>
    <p:sldId id="294" r:id="rId37"/>
    <p:sldId id="280" r:id="rId38"/>
    <p:sldId id="295" r:id="rId39"/>
    <p:sldId id="296" r:id="rId40"/>
    <p:sldId id="297" r:id="rId41"/>
    <p:sldId id="298" r:id="rId42"/>
    <p:sldId id="299" r:id="rId43"/>
    <p:sldId id="300" r:id="rId44"/>
    <p:sldId id="301" r:id="rId45"/>
    <p:sldId id="302" r:id="rId46"/>
    <p:sldId id="303" r:id="rId47"/>
    <p:sldId id="304" r:id="rId48"/>
    <p:sldId id="305" r:id="rId49"/>
    <p:sldId id="293" r:id="rId50"/>
    <p:sldId id="306" r:id="rId5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5pPr>
    <a:lvl6pPr marL="2286000" algn="l" defTabSz="914400" rtl="0" eaLnBrk="1" latinLnBrk="0" hangingPunct="1">
      <a:defRPr sz="2400" kern="1200">
        <a:solidFill>
          <a:schemeClr val="tx1"/>
        </a:solidFill>
        <a:latin typeface="Arial" charset="0"/>
        <a:ea typeface="ＭＳ Ｐゴシック" pitchFamily="8" charset="-128"/>
        <a:cs typeface="+mn-cs"/>
      </a:defRPr>
    </a:lvl6pPr>
    <a:lvl7pPr marL="2743200" algn="l" defTabSz="914400" rtl="0" eaLnBrk="1" latinLnBrk="0" hangingPunct="1">
      <a:defRPr sz="2400" kern="1200">
        <a:solidFill>
          <a:schemeClr val="tx1"/>
        </a:solidFill>
        <a:latin typeface="Arial" charset="0"/>
        <a:ea typeface="ＭＳ Ｐゴシック" pitchFamily="8" charset="-128"/>
        <a:cs typeface="+mn-cs"/>
      </a:defRPr>
    </a:lvl7pPr>
    <a:lvl8pPr marL="3200400" algn="l" defTabSz="914400" rtl="0" eaLnBrk="1" latinLnBrk="0" hangingPunct="1">
      <a:defRPr sz="2400" kern="1200">
        <a:solidFill>
          <a:schemeClr val="tx1"/>
        </a:solidFill>
        <a:latin typeface="Arial" charset="0"/>
        <a:ea typeface="ＭＳ Ｐゴシック" pitchFamily="8" charset="-128"/>
        <a:cs typeface="+mn-cs"/>
      </a:defRPr>
    </a:lvl8pPr>
    <a:lvl9pPr marL="3657600" algn="l" defTabSz="914400" rtl="0" eaLnBrk="1" latinLnBrk="0" hangingPunct="1">
      <a:defRPr sz="2400" kern="1200">
        <a:solidFill>
          <a:schemeClr val="tx1"/>
        </a:solidFill>
        <a:latin typeface="Arial" charset="0"/>
        <a:ea typeface="ＭＳ Ｐゴシック" pitchFamily="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336B84-9C86-FC26-C680-FC9BE2E14407}" v="260" dt="2024-12-09T02:38:34.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59" autoAdjust="0"/>
    <p:restoredTop sz="91831" autoAdjust="0"/>
  </p:normalViewPr>
  <p:slideViewPr>
    <p:cSldViewPr>
      <p:cViewPr varScale="1">
        <p:scale>
          <a:sx n="102" d="100"/>
          <a:sy n="102" d="100"/>
        </p:scale>
        <p:origin x="148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AC3B8CC-0E55-4E60-8A0A-4CC01B782156}" type="datetimeFigureOut">
              <a:rPr lang="en-US" smtClean="0"/>
              <a:t>12/11/2024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6CAE73-1E68-4016-8CED-F4E70D94D636}" type="slidenum">
              <a:rPr lang="en-US" smtClean="0"/>
              <a:t>‹#›</a:t>
            </a:fld>
            <a:endParaRPr lang="en-US"/>
          </a:p>
        </p:txBody>
      </p:sp>
    </p:spTree>
    <p:extLst>
      <p:ext uri="{BB962C8B-B14F-4D97-AF65-F5344CB8AC3E}">
        <p14:creationId xmlns:p14="http://schemas.microsoft.com/office/powerpoint/2010/main" val="3901708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70F5360F-7C0C-43FD-AF0C-15625F5BE5E3}" type="slidenum">
              <a:rPr lang="en-US"/>
              <a:pPr>
                <a:defRPr/>
              </a:pPr>
              <a:t>‹#›</a:t>
            </a:fld>
            <a:endParaRPr lang="en-US"/>
          </a:p>
        </p:txBody>
      </p:sp>
    </p:spTree>
    <p:extLst>
      <p:ext uri="{BB962C8B-B14F-4D97-AF65-F5344CB8AC3E}">
        <p14:creationId xmlns:p14="http://schemas.microsoft.com/office/powerpoint/2010/main" val="4137466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6895866-1126-4393-8A4C-2EA66A23B28F}" type="slidenum">
              <a:rPr lang="en-US" smtClean="0"/>
              <a:pPr/>
              <a:t>4</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28477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50A0D334-43F4-4659-879A-E2FF3EA9BA11}" type="slidenum">
              <a:rPr lang="en-US" smtClean="0"/>
              <a:pPr/>
              <a:t>6</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4923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DFE334B0-7FBB-422C-BD80-F55C2A03AC3F}" type="slidenum">
              <a:rPr lang="en-US" smtClean="0"/>
              <a:pPr/>
              <a:t>7</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8208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4DFC5FD-0631-4091-AE1D-43370D521BA5}" type="slidenum">
              <a:rPr lang="en-US" smtClean="0"/>
              <a:pPr/>
              <a:t>8</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15021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0B03987-4D84-46A8-A194-74619D4E72B4}" type="slidenum">
              <a:rPr lang="en-US" smtClean="0"/>
              <a:pPr/>
              <a:t>9</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6635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5104A83-430F-405F-8E15-003AE23E6778}" type="slidenum">
              <a:rPr lang="en-US" smtClean="0"/>
              <a:pPr/>
              <a:t>10</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25673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C96DEEF9-7DE5-4C01-83FA-ADED2D731340}" type="slidenum">
              <a:rPr lang="en-US" smtClean="0"/>
              <a:pPr/>
              <a:t>11</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72132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85062E20-3674-4048-9D60-9E9A72F6C7FB}" type="slidenum">
              <a:rPr lang="en-US" smtClean="0"/>
              <a:pPr/>
              <a:t>12</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6722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07621EB8-8D5F-4D0D-808F-3DD154CFF198}" type="slidenum">
              <a:rPr lang="en-US" smtClean="0"/>
              <a:pPr/>
              <a:t>13</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1152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E70522C-434D-4A5E-938B-FBF2AF921DC8}" type="slidenum">
              <a:rPr lang="en-US" smtClean="0"/>
              <a:pPr/>
              <a:t>14</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5672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F3939B7E-C518-409F-AEA6-74D355EB41A3}" type="slidenum">
              <a:rPr lang="en-US" smtClean="0"/>
              <a:pPr/>
              <a:t>15</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588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BF586AD-E8E1-499E-9422-C5AED21F232B}" type="slidenum">
              <a:rPr lang="en-US" smtClean="0"/>
              <a:pPr/>
              <a:t>16</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45035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027EF4C-3B7F-48B4-BB43-CC91EC2963C8}" type="slidenum">
              <a:rPr lang="en-US" smtClean="0"/>
              <a:pPr/>
              <a:t>17</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22680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72BF50A-EDF4-4DCE-BC62-A8D365AC67DB}" type="slidenum">
              <a:rPr lang="en-US" smtClean="0"/>
              <a:pPr/>
              <a:t>18</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1968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a:defRPr/>
            </a:pPr>
            <a:fld id="{70F5360F-7C0C-43FD-AF0C-15625F5BE5E3}" type="slidenum">
              <a:rPr lang="en-US" smtClean="0"/>
              <a:pPr>
                <a:defRPr/>
              </a:pPr>
              <a:t>19</a:t>
            </a:fld>
            <a:endParaRPr lang="en-US"/>
          </a:p>
        </p:txBody>
      </p:sp>
    </p:spTree>
    <p:extLst>
      <p:ext uri="{BB962C8B-B14F-4D97-AF65-F5344CB8AC3E}">
        <p14:creationId xmlns:p14="http://schemas.microsoft.com/office/powerpoint/2010/main" val="1298507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a:defRPr/>
            </a:pPr>
            <a:fld id="{70F5360F-7C0C-43FD-AF0C-15625F5BE5E3}" type="slidenum">
              <a:rPr lang="en-US" smtClean="0"/>
              <a:pPr>
                <a:defRPr/>
              </a:pPr>
              <a:t>24</a:t>
            </a:fld>
            <a:endParaRPr lang="en-US"/>
          </a:p>
        </p:txBody>
      </p:sp>
    </p:spTree>
    <p:extLst>
      <p:ext uri="{BB962C8B-B14F-4D97-AF65-F5344CB8AC3E}">
        <p14:creationId xmlns:p14="http://schemas.microsoft.com/office/powerpoint/2010/main" val="1150592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8" name="Rectangle 7"/>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1" y="2222624"/>
            <a:ext cx="5917679" cy="2554758"/>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7500385" y="1828799"/>
            <a:ext cx="990599" cy="228659"/>
          </a:xfrm>
        </p:spPr>
        <p:txBody>
          <a:bodyPr anchor="t" anchorCtr="0"/>
          <a:lstStyle>
            <a:lvl1pPr algn="l">
              <a:defRPr b="0" i="0">
                <a:solidFill>
                  <a:schemeClr val="bg1"/>
                </a:solidFill>
              </a:defRPr>
            </a:lvl1pPr>
          </a:lstStyle>
          <a:p>
            <a:pPr>
              <a:defRPr/>
            </a:pPr>
            <a:endParaRPr lang="en-US"/>
          </a:p>
        </p:txBody>
      </p:sp>
      <p:sp>
        <p:nvSpPr>
          <p:cNvPr id="5" name="Footer Placeholder 4"/>
          <p:cNvSpPr>
            <a:spLocks noGrp="1"/>
          </p:cNvSpPr>
          <p:nvPr>
            <p:ph type="ftr" sz="quarter" idx="11"/>
          </p:nvPr>
        </p:nvSpPr>
        <p:spPr>
          <a:xfrm rot="5400000">
            <a:off x="6236209" y="3264406"/>
            <a:ext cx="3859795" cy="228660"/>
          </a:xfrm>
        </p:spPr>
        <p:txBody>
          <a:bodyPr/>
          <a:lstStyle>
            <a:lvl1pPr>
              <a:defRPr>
                <a:solidFill>
                  <a:schemeClr val="bg1"/>
                </a:solidFill>
              </a:defRPr>
            </a:lvl1pPr>
          </a:lstStyle>
          <a:p>
            <a:pPr>
              <a:defRPr/>
            </a:pPr>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5279" y="292609"/>
            <a:ext cx="628813" cy="767687"/>
          </a:xfrm>
        </p:spPr>
        <p:txBody>
          <a:bodyPr/>
          <a:lstStyle>
            <a:lvl1pPr>
              <a:defRPr sz="2800" b="0" i="0" baseline="0">
                <a:latin typeface="+mj-lt"/>
              </a:defRPr>
            </a:lvl1pPr>
          </a:lstStyle>
          <a:p>
            <a:pPr>
              <a:defRPr/>
            </a:pPr>
            <a:fld id="{0FD5486D-D0B9-43B9-9459-625DEF3CEABC}" type="slidenum">
              <a:rPr lang="en-US" smtClean="0"/>
              <a:pPr>
                <a:defRPr/>
              </a:pPr>
              <a:t>‹#›</a:t>
            </a:fld>
            <a:endParaRPr lang="en-US"/>
          </a:p>
        </p:txBody>
      </p:sp>
    </p:spTree>
    <p:extLst>
      <p:ext uri="{BB962C8B-B14F-4D97-AF65-F5344CB8AC3E}">
        <p14:creationId xmlns:p14="http://schemas.microsoft.com/office/powerpoint/2010/main" val="329439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endParaRPr lang="en-US"/>
          </a:p>
        </p:txBody>
      </p:sp>
      <p:sp>
        <p:nvSpPr>
          <p:cNvPr id="6" name="Slide Number Placeholder 5"/>
          <p:cNvSpPr>
            <a:spLocks noGrp="1"/>
          </p:cNvSpPr>
          <p:nvPr>
            <p:ph type="sldNum" sz="quarter" idx="12"/>
          </p:nvPr>
        </p:nvSpPr>
        <p:spPr/>
        <p:txBody>
          <a:bodyPr/>
          <a:lstStyle/>
          <a:p>
            <a:pPr>
              <a:defRPr/>
            </a:pPr>
            <a:fld id="{073E9B46-D349-46A4-B1CF-5F63F5F25993}" type="slidenum">
              <a:rPr lang="en-US" smtClean="0"/>
              <a:pPr>
                <a:defRPr/>
              </a:pPr>
              <a:t>‹#›</a:t>
            </a:fld>
            <a:endParaRPr lang="en-US"/>
          </a:p>
        </p:txBody>
      </p:sp>
    </p:spTree>
    <p:extLst>
      <p:ext uri="{BB962C8B-B14F-4D97-AF65-F5344CB8AC3E}">
        <p14:creationId xmlns:p14="http://schemas.microsoft.com/office/powerpoint/2010/main" val="3019645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71009281-1393-48C0-A50A-FBFD81AD9465}" type="slidenum">
              <a:rPr lang="en-US" smtClean="0"/>
              <a:pPr>
                <a:defRPr/>
              </a:pPr>
              <a:t>‹#›</a:t>
            </a:fld>
            <a:endParaRPr lang="en-US"/>
          </a:p>
        </p:txBody>
      </p:sp>
    </p:spTree>
    <p:extLst>
      <p:ext uri="{BB962C8B-B14F-4D97-AF65-F5344CB8AC3E}">
        <p14:creationId xmlns:p14="http://schemas.microsoft.com/office/powerpoint/2010/main" val="445794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5356E4E-B962-4FC2-9DC6-7FA18E1EFDBD}" type="slidenum">
              <a:rPr lang="en-US" smtClean="0"/>
              <a:pPr>
                <a:defRPr/>
              </a:pPr>
              <a:t>‹#›</a:t>
            </a:fld>
            <a:endParaRPr lang="en-US"/>
          </a:p>
        </p:txBody>
      </p:sp>
    </p:spTree>
    <p:extLst>
      <p:ext uri="{BB962C8B-B14F-4D97-AF65-F5344CB8AC3E}">
        <p14:creationId xmlns:p14="http://schemas.microsoft.com/office/powerpoint/2010/main" val="2959894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1" y="3248490"/>
            <a:ext cx="3636978"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490"/>
            <a:ext cx="3636979" cy="277131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6491515-F743-4014-BEDE-F92C83F58FD8}" type="slidenum">
              <a:rPr lang="en-US" smtClean="0"/>
              <a:pPr>
                <a:defRPr/>
              </a:pPr>
              <a:t>‹#›</a:t>
            </a:fld>
            <a:endParaRPr lang="en-US"/>
          </a:p>
        </p:txBody>
      </p:sp>
    </p:spTree>
    <p:extLst>
      <p:ext uri="{BB962C8B-B14F-4D97-AF65-F5344CB8AC3E}">
        <p14:creationId xmlns:p14="http://schemas.microsoft.com/office/powerpoint/2010/main" val="302768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EFE3032-1372-45A2-B65C-82BD1132A8D6}" type="slidenum">
              <a:rPr lang="en-US" smtClean="0"/>
              <a:pPr>
                <a:defRPr/>
              </a:pPr>
              <a:t>‹#›</a:t>
            </a:fld>
            <a:endParaRPr lang="en-US"/>
          </a:p>
        </p:txBody>
      </p:sp>
    </p:spTree>
    <p:extLst>
      <p:ext uri="{BB962C8B-B14F-4D97-AF65-F5344CB8AC3E}">
        <p14:creationId xmlns:p14="http://schemas.microsoft.com/office/powerpoint/2010/main" val="960275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pPr>
              <a:defRPr/>
            </a:pPr>
            <a:fld id="{C8A75870-A572-4DF4-A936-CE1F9C91BD05}" type="slidenum">
              <a:rPr lang="en-US" smtClean="0"/>
              <a:pPr>
                <a:defRPr/>
              </a:pPr>
              <a:t>‹#›</a:t>
            </a:fld>
            <a:endParaRPr lang="en-US"/>
          </a:p>
        </p:txBody>
      </p:sp>
    </p:spTree>
    <p:extLst>
      <p:ext uri="{BB962C8B-B14F-4D97-AF65-F5344CB8AC3E}">
        <p14:creationId xmlns:p14="http://schemas.microsoft.com/office/powerpoint/2010/main" val="2670084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97437"/>
            <a:ext cx="2712589"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086844"/>
            <a:ext cx="2712590" cy="2925413"/>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EAD07B52-B72B-47F0-A289-04146CFFAC71}" type="slidenum">
              <a:rPr lang="en-US" smtClean="0"/>
              <a:pPr>
                <a:defRPr/>
              </a:pPr>
              <a:t>‹#›</a:t>
            </a:fld>
            <a:endParaRPr lang="en-US"/>
          </a:p>
        </p:txBody>
      </p:sp>
    </p:spTree>
    <p:extLst>
      <p:ext uri="{BB962C8B-B14F-4D97-AF65-F5344CB8AC3E}">
        <p14:creationId xmlns:p14="http://schemas.microsoft.com/office/powerpoint/2010/main" val="364892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2" y="1362190"/>
            <a:ext cx="2987087"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51591" y="3088562"/>
            <a:ext cx="3001938" cy="2448637"/>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A0771C97-2542-4D85-AB8C-6C376C87E4A6}" type="slidenum">
              <a:rPr lang="en-US" smtClean="0"/>
              <a:pPr>
                <a:defRPr/>
              </a:pPr>
              <a:t>‹#›</a:t>
            </a:fld>
            <a:endParaRPr lang="en-US"/>
          </a:p>
        </p:txBody>
      </p:sp>
    </p:spTree>
    <p:extLst>
      <p:ext uri="{BB962C8B-B14F-4D97-AF65-F5344CB8AC3E}">
        <p14:creationId xmlns:p14="http://schemas.microsoft.com/office/powerpoint/2010/main" val="1979757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3"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145031522"/>
      </p:ext>
    </p:extLst>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Rectangle 13"/>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927100"/>
            <a:ext cx="6422004" cy="1653117"/>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1" y="3509006"/>
            <a:ext cx="6422003" cy="2515873"/>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8" name="Rectangle 1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2469080966"/>
      </p:ext>
    </p:extLst>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3" name="Rectangle 12"/>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6" name="Freeform 35"/>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1"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10" name="TextBox 9"/>
          <p:cNvSpPr txBox="1"/>
          <p:nvPr/>
        </p:nvSpPr>
        <p:spPr>
          <a:xfrm>
            <a:off x="644721" y="654263"/>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a:xfrm>
            <a:off x="7227454" y="2900539"/>
            <a:ext cx="538973"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9" y="914401"/>
            <a:ext cx="6160385" cy="289487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a:xfrm>
            <a:off x="1387279" y="3814473"/>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900"/>
            </a:lvl1p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endParaRPr lang="en-US"/>
          </a:p>
        </p:txBody>
      </p:sp>
      <p:sp>
        <p:nvSpPr>
          <p:cNvPr id="43" name="Rectangle 4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3256648789"/>
      </p:ext>
    </p:extLst>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0" name="Rectangle 9"/>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11"/>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057399"/>
            <a:ext cx="6422004" cy="209550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5" name="Rectangle 1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1645986455"/>
      </p:ext>
    </p:extLst>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8884" y="927101"/>
            <a:ext cx="6423592"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8884" y="2489199"/>
            <a:ext cx="2310988"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8884" y="3147164"/>
            <a:ext cx="2310988" cy="287771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1" y="2489201"/>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4"/>
            <a:ext cx="232675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0"/>
            <a:ext cx="2313740"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0" y="3147162"/>
            <a:ext cx="2313739" cy="288836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3669433939"/>
      </p:ext>
    </p:extLst>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36973"/>
            <a:ext cx="6423592" cy="699992"/>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39" y="4188546"/>
            <a:ext cx="2314064" cy="64901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21261"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8" y="4837558"/>
            <a:ext cx="2309280" cy="118732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7" y="4188546"/>
            <a:ext cx="233090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489200"/>
            <a:ext cx="2025182"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04317" y="4846509"/>
            <a:ext cx="2330904" cy="11783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4184814"/>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5" y="2489200"/>
            <a:ext cx="2018839"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63820" y="4846510"/>
            <a:ext cx="2299492" cy="118902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2776568414"/>
      </p:ext>
    </p:extLst>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66441" y="2489200"/>
            <a:ext cx="6343201" cy="35306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sz="900"/>
            </a:lvl1pPr>
          </a:lstStyle>
          <a:p>
            <a:pPr>
              <a:defRPr/>
            </a:pPr>
            <a:endParaRPr lang="en-US"/>
          </a:p>
        </p:txBody>
      </p:sp>
      <p:sp>
        <p:nvSpPr>
          <p:cNvPr id="6" name="Slide Number Placeholder 5"/>
          <p:cNvSpPr>
            <a:spLocks noGrp="1"/>
          </p:cNvSpPr>
          <p:nvPr>
            <p:ph type="sldNum" sz="quarter" idx="12"/>
          </p:nvPr>
        </p:nvSpPr>
        <p:spPr/>
        <p:txBody>
          <a:bodyPr/>
          <a:lstStyle/>
          <a:p>
            <a:pPr>
              <a:defRPr/>
            </a:pPr>
            <a:fld id="{71174D77-1710-433B-967F-DF352FD7AA46}" type="slidenum">
              <a:rPr lang="en-US" smtClean="0"/>
              <a:pPr>
                <a:defRPr/>
              </a:pPr>
              <a:t>‹#›</a:t>
            </a:fld>
            <a:endParaRPr lang="en-US"/>
          </a:p>
        </p:txBody>
      </p:sp>
    </p:spTree>
    <p:extLst>
      <p:ext uri="{BB962C8B-B14F-4D97-AF65-F5344CB8AC3E}">
        <p14:creationId xmlns:p14="http://schemas.microsoft.com/office/powerpoint/2010/main" val="504752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48235" y="1447799"/>
            <a:ext cx="4435439" cy="45719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a:defRPr/>
            </a:pPr>
            <a:fld id="{29586EED-6937-4AA6-A0F5-407BFC75B412}" type="slidenum">
              <a:rPr lang="en-US" smtClean="0"/>
              <a:pPr>
                <a:defRPr/>
              </a:pPr>
              <a:t>‹#›</a:t>
            </a:fld>
            <a:endParaRPr lang="en-US"/>
          </a:p>
        </p:txBody>
      </p:sp>
    </p:spTree>
    <p:extLst>
      <p:ext uri="{BB962C8B-B14F-4D97-AF65-F5344CB8AC3E}">
        <p14:creationId xmlns:p14="http://schemas.microsoft.com/office/powerpoint/2010/main" val="3198239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A4B12A-858E-43D6-8A4E-90923594BD30}" type="slidenum">
              <a:rPr lang="en-US"/>
              <a:pPr>
                <a:defRPr/>
              </a:pPr>
              <a:t>‹#›</a:t>
            </a:fld>
            <a:endParaRPr lang="en-US"/>
          </a:p>
        </p:txBody>
      </p:sp>
    </p:spTree>
    <p:extLst>
      <p:ext uri="{BB962C8B-B14F-4D97-AF65-F5344CB8AC3E}">
        <p14:creationId xmlns:p14="http://schemas.microsoft.com/office/powerpoint/2010/main" val="3737105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5904B-6A77-4F02-8B3F-AE248A5CC526}" type="slidenum">
              <a:rPr lang="en-US"/>
              <a:pPr>
                <a:defRPr/>
              </a:pPr>
              <a:t>‹#›</a:t>
            </a:fld>
            <a:endParaRPr lang="en-US"/>
          </a:p>
        </p:txBody>
      </p:sp>
    </p:spTree>
    <p:extLst>
      <p:ext uri="{BB962C8B-B14F-4D97-AF65-F5344CB8AC3E}">
        <p14:creationId xmlns:p14="http://schemas.microsoft.com/office/powerpoint/2010/main" val="2163299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E14624-4A76-4E3E-BDCE-741A6657332B}" type="slidenum">
              <a:rPr lang="en-US"/>
              <a:pPr>
                <a:defRPr/>
              </a:pPr>
              <a:t>‹#›</a:t>
            </a:fld>
            <a:endParaRPr lang="en-US"/>
          </a:p>
        </p:txBody>
      </p:sp>
    </p:spTree>
    <p:extLst>
      <p:ext uri="{BB962C8B-B14F-4D97-AF65-F5344CB8AC3E}">
        <p14:creationId xmlns:p14="http://schemas.microsoft.com/office/powerpoint/2010/main" val="31697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5" name="Rectangle 14"/>
            <p:cNvSpPr/>
            <p:nvPr/>
          </p:nvSpPr>
          <p:spPr>
            <a:xfrm>
              <a:off x="0" y="0"/>
              <a:ext cx="9144000" cy="6858000"/>
            </a:xfrm>
            <a:prstGeom prst="rect">
              <a:avLst/>
            </a:prstGeom>
            <a:blipFill>
              <a:blip r:embed="rId2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1854142"/>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6"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3564" y="925605"/>
            <a:ext cx="6346078" cy="71135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90842" y="6365497"/>
            <a:ext cx="3859795" cy="228660"/>
          </a:xfrm>
          <a:prstGeom prst="rect">
            <a:avLst/>
          </a:prstGeom>
        </p:spPr>
        <p:txBody>
          <a:bodyPr vert="horz" lIns="91440" tIns="45720" rIns="91440" bIns="45720" rtlCol="0" anchor="b"/>
          <a:lstStyle>
            <a:lvl1pPr algn="l">
              <a:defRPr sz="1000" b="1" i="0">
                <a:solidFill>
                  <a:schemeClr val="accent1"/>
                </a:solidFill>
              </a:defRPr>
            </a:lvl1pPr>
          </a:lstStyle>
          <a:p>
            <a:pPr>
              <a:defRPr/>
            </a:pPr>
            <a:endParaRPr lang="en-US"/>
          </a:p>
        </p:txBody>
      </p:sp>
      <p:sp>
        <p:nvSpPr>
          <p:cNvPr id="4" name="Date Placeholder 3"/>
          <p:cNvSpPr>
            <a:spLocks noGrp="1"/>
          </p:cNvSpPr>
          <p:nvPr>
            <p:ph type="dt" sz="half" idx="2"/>
          </p:nvPr>
        </p:nvSpPr>
        <p:spPr>
          <a:xfrm>
            <a:off x="7574443" y="6371444"/>
            <a:ext cx="990599" cy="228659"/>
          </a:xfrm>
          <a:prstGeom prst="rect">
            <a:avLst/>
          </a:prstGeom>
        </p:spPr>
        <p:txBody>
          <a:bodyPr vert="horz" lIns="91440" tIns="45720" rIns="91440" bIns="45720" rtlCol="0" anchor="b"/>
          <a:lstStyle>
            <a:lvl1pPr algn="r">
              <a:defRPr sz="900" b="1" i="0">
                <a:solidFill>
                  <a:schemeClr val="accent1"/>
                </a:solidFill>
              </a:defRPr>
            </a:lvl1pPr>
          </a:lstStyle>
          <a:p>
            <a:pPr>
              <a:defRPr/>
            </a:pPr>
            <a:endParaRPr lang="en-US"/>
          </a:p>
        </p:txBody>
      </p:sp>
      <p:sp>
        <p:nvSpPr>
          <p:cNvPr id="17" name="Rectangle 1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7766428" y="295730"/>
            <a:ext cx="628813" cy="767687"/>
          </a:xfrm>
          <a:prstGeom prst="rect">
            <a:avLst/>
          </a:prstGeom>
        </p:spPr>
        <p:txBody>
          <a:bodyPr vert="horz" lIns="91440" tIns="45720" rIns="91440" bIns="45720" rtlCol="0" anchor="b"/>
          <a:lstStyle>
            <a:lvl1pPr algn="ctr">
              <a:defRPr sz="2800" b="0" i="0">
                <a:solidFill>
                  <a:schemeClr val="bg1"/>
                </a:solidFill>
              </a:defRPr>
            </a:lvl1pPr>
          </a:lstStyle>
          <a:p>
            <a:pPr>
              <a:defRPr/>
            </a:pPr>
            <a:fld id="{E4583D3A-5C40-4078-BDC3-F0EC740E8837}" type="slidenum">
              <a:rPr lang="en-US" smtClean="0"/>
              <a:pPr>
                <a:defRPr/>
              </a:pPr>
              <a:t>‹#›</a:t>
            </a:fld>
            <a:endParaRPr lang="en-US"/>
          </a:p>
        </p:txBody>
      </p:sp>
    </p:spTree>
    <p:extLst>
      <p:ext uri="{BB962C8B-B14F-4D97-AF65-F5344CB8AC3E}">
        <p14:creationId xmlns:p14="http://schemas.microsoft.com/office/powerpoint/2010/main" val="188136445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Lst>
  <p:hf sldNum="0" hdr="0"/>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F269472-2DA0-20CA-E832-610CD75A48B5}"/>
              </a:ext>
            </a:extLst>
          </p:cNvPr>
          <p:cNvSpPr>
            <a:spLocks noGrp="1"/>
          </p:cNvSpPr>
          <p:nvPr>
            <p:ph type="dt" sz="half" idx="10"/>
          </p:nvPr>
        </p:nvSpPr>
        <p:spPr/>
        <p:txBody>
          <a:bodyPr/>
          <a:lstStyle/>
          <a:p>
            <a:pPr>
              <a:defRPr/>
            </a:pPr>
            <a:endParaRPr lang="en-US"/>
          </a:p>
        </p:txBody>
      </p:sp>
      <p:sp>
        <p:nvSpPr>
          <p:cNvPr id="5" name="Metin kutusu 4">
            <a:extLst>
              <a:ext uri="{FF2B5EF4-FFF2-40B4-BE49-F238E27FC236}">
                <a16:creationId xmlns:a16="http://schemas.microsoft.com/office/drawing/2014/main" id="{217A330F-3291-CCB6-D956-54B825DB67B1}"/>
              </a:ext>
            </a:extLst>
          </p:cNvPr>
          <p:cNvSpPr txBox="1"/>
          <p:nvPr/>
        </p:nvSpPr>
        <p:spPr>
          <a:xfrm>
            <a:off x="563039" y="1597729"/>
            <a:ext cx="4941712" cy="3662541"/>
          </a:xfrm>
          <a:prstGeom prst="rect">
            <a:avLst/>
          </a:prstGeom>
          <a:noFill/>
        </p:spPr>
        <p:txBody>
          <a:bodyPr wrap="square">
            <a:spAutoFit/>
          </a:bodyPr>
          <a:lstStyle/>
          <a:p>
            <a:r>
              <a:rPr lang="en-US" sz="3200" dirty="0"/>
              <a:t>Geoffrey Chaucer &amp;</a:t>
            </a:r>
          </a:p>
          <a:p>
            <a:r>
              <a:rPr lang="en-US" sz="3200" i="1" dirty="0"/>
              <a:t>The Canterbury Tales</a:t>
            </a:r>
          </a:p>
          <a:p>
            <a:endParaRPr lang="en-US" sz="3200" i="1" dirty="0"/>
          </a:p>
          <a:p>
            <a:endParaRPr lang="en-US" sz="3200" i="1" dirty="0"/>
          </a:p>
          <a:p>
            <a:endParaRPr lang="en-US" sz="3200" i="1" dirty="0"/>
          </a:p>
          <a:p>
            <a:r>
              <a:rPr lang="en-US" sz="1600" i="1" dirty="0"/>
              <a:t>Week 12</a:t>
            </a:r>
          </a:p>
          <a:p>
            <a:endParaRPr lang="en-US" sz="1600" i="1" dirty="0"/>
          </a:p>
          <a:p>
            <a:r>
              <a:rPr lang="en-US" sz="1600" i="1" dirty="0"/>
              <a:t>In collaboration with </a:t>
            </a:r>
            <a:r>
              <a:rPr lang="en-US" sz="1600" b="1" i="1" dirty="0" err="1"/>
              <a:t>Buğrahan</a:t>
            </a:r>
            <a:r>
              <a:rPr lang="en-US" sz="1600" b="1" i="1" dirty="0"/>
              <a:t> Keskin</a:t>
            </a:r>
            <a:r>
              <a:rPr lang="en-US" sz="1600" i="1" dirty="0"/>
              <a:t>, MA student</a:t>
            </a:r>
          </a:p>
          <a:p>
            <a:endParaRPr lang="tr-TR" dirty="0"/>
          </a:p>
        </p:txBody>
      </p:sp>
      <p:pic>
        <p:nvPicPr>
          <p:cNvPr id="8" name="Picture 5" descr="chaucer-harvard">
            <a:extLst>
              <a:ext uri="{FF2B5EF4-FFF2-40B4-BE49-F238E27FC236}">
                <a16:creationId xmlns:a16="http://schemas.microsoft.com/office/drawing/2014/main" id="{7AD3D6B7-7920-4678-73B7-9E602C0F0CF1}"/>
              </a:ext>
            </a:extLst>
          </p:cNvPr>
          <p:cNvPicPr>
            <a:picLocks noChangeAspect="1" noChangeArrowheads="1"/>
          </p:cNvPicPr>
          <p:nvPr/>
        </p:nvPicPr>
        <p:blipFill>
          <a:blip r:embed="rId2" cstate="print"/>
          <a:srcRect l="10683" r="22007" b="-3"/>
          <a:stretch/>
        </p:blipFill>
        <p:spPr>
          <a:xfrm>
            <a:off x="5867400" y="1295015"/>
            <a:ext cx="2847829" cy="5299142"/>
          </a:xfrm>
          <a:prstGeom prst="rect">
            <a:avLst/>
          </a:prstGeom>
        </p:spPr>
      </p:pic>
      <p:sp>
        <p:nvSpPr>
          <p:cNvPr id="9" name="Footer Placeholder 5">
            <a:extLst>
              <a:ext uri="{FF2B5EF4-FFF2-40B4-BE49-F238E27FC236}">
                <a16:creationId xmlns:a16="http://schemas.microsoft.com/office/drawing/2014/main" id="{5FA7F879-3DA9-776D-3958-69BAEB7B1D63}"/>
              </a:ext>
            </a:extLst>
          </p:cNvPr>
          <p:cNvSpPr txBox="1">
            <a:spLocks/>
          </p:cNvSpPr>
          <p:nvPr/>
        </p:nvSpPr>
        <p:spPr>
          <a:xfrm>
            <a:off x="479323" y="6020306"/>
            <a:ext cx="2894846" cy="304801"/>
          </a:xfrm>
          <a:prstGeom prst="rect">
            <a:avLst/>
          </a:prstGeom>
        </p:spPr>
        <p:txBody>
          <a:bodyPr vert="horz" lIns="91440" tIns="45720" rIns="91440" bIns="45720" rtlCol="0" anchor="ctr">
            <a:normAutofit/>
          </a:bodyPr>
          <a:lstStyle>
            <a:defPPr>
              <a:defRPr lang="en-US"/>
            </a:defPPr>
            <a:lvl1pPr algn="l" rtl="0" eaLnBrk="0" fontAlgn="base" hangingPunct="0">
              <a:spcBef>
                <a:spcPct val="0"/>
              </a:spcBef>
              <a:spcAft>
                <a:spcPct val="0"/>
              </a:spcAft>
              <a:defRPr sz="1000" b="1" i="0" kern="1200">
                <a:solidFill>
                  <a:schemeClr val="accent1"/>
                </a:solidFill>
                <a:latin typeface="Arial" charset="0"/>
                <a:ea typeface="ＭＳ Ｐゴシック" pitchFamily="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 charset="-128"/>
                <a:cs typeface="+mn-cs"/>
              </a:defRPr>
            </a:lvl5pPr>
            <a:lvl6pPr marL="2286000" algn="l" defTabSz="914400" rtl="0" eaLnBrk="1" latinLnBrk="0" hangingPunct="1">
              <a:defRPr sz="2400" kern="1200">
                <a:solidFill>
                  <a:schemeClr val="tx1"/>
                </a:solidFill>
                <a:latin typeface="Arial" charset="0"/>
                <a:ea typeface="ＭＳ Ｐゴシック" pitchFamily="8" charset="-128"/>
                <a:cs typeface="+mn-cs"/>
              </a:defRPr>
            </a:lvl6pPr>
            <a:lvl7pPr marL="2743200" algn="l" defTabSz="914400" rtl="0" eaLnBrk="1" latinLnBrk="0" hangingPunct="1">
              <a:defRPr sz="2400" kern="1200">
                <a:solidFill>
                  <a:schemeClr val="tx1"/>
                </a:solidFill>
                <a:latin typeface="Arial" charset="0"/>
                <a:ea typeface="ＭＳ Ｐゴシック" pitchFamily="8" charset="-128"/>
                <a:cs typeface="+mn-cs"/>
              </a:defRPr>
            </a:lvl7pPr>
            <a:lvl8pPr marL="3200400" algn="l" defTabSz="914400" rtl="0" eaLnBrk="1" latinLnBrk="0" hangingPunct="1">
              <a:defRPr sz="2400" kern="1200">
                <a:solidFill>
                  <a:schemeClr val="tx1"/>
                </a:solidFill>
                <a:latin typeface="Arial" charset="0"/>
                <a:ea typeface="ＭＳ Ｐゴシック" pitchFamily="8" charset="-128"/>
                <a:cs typeface="+mn-cs"/>
              </a:defRPr>
            </a:lvl8pPr>
            <a:lvl9pPr marL="3657600" algn="l" defTabSz="914400" rtl="0" eaLnBrk="1" latinLnBrk="0" hangingPunct="1">
              <a:defRPr sz="2400" kern="1200">
                <a:solidFill>
                  <a:schemeClr val="tx1"/>
                </a:solidFill>
                <a:latin typeface="Arial" charset="0"/>
                <a:ea typeface="ＭＳ Ｐゴシック" pitchFamily="8" charset="-128"/>
                <a:cs typeface="+mn-cs"/>
              </a:defRPr>
            </a:lvl9pPr>
          </a:lstStyle>
          <a:p>
            <a:pPr eaLnBrk="1" hangingPunct="1">
              <a:defRPr/>
            </a:pPr>
            <a:r>
              <a:rPr lang="en-US">
                <a:latin typeface="+mn-lt"/>
                <a:ea typeface="+mn-ea"/>
              </a:rPr>
              <a:t>Assist. Prof. Dr. Pelin GÖLCÜK MİRZA</a:t>
            </a:r>
            <a:endParaRPr lang="en-US" dirty="0">
              <a:latin typeface="+mn-lt"/>
              <a:ea typeface="+mn-ea"/>
            </a:endParaRPr>
          </a:p>
        </p:txBody>
      </p:sp>
      <p:sp>
        <p:nvSpPr>
          <p:cNvPr id="10" name="Sağ Ok 9">
            <a:extLst>
              <a:ext uri="{FF2B5EF4-FFF2-40B4-BE49-F238E27FC236}">
                <a16:creationId xmlns:a16="http://schemas.microsoft.com/office/drawing/2014/main" id="{B69B1C2C-0F7B-DE9C-3113-620790DE13E2}"/>
              </a:ext>
            </a:extLst>
          </p:cNvPr>
          <p:cNvSpPr/>
          <p:nvPr/>
        </p:nvSpPr>
        <p:spPr>
          <a:xfrm>
            <a:off x="563039" y="5964868"/>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 name="Picture 2" descr="Karabük Üniversitesi - Vikipedi">
            <a:extLst>
              <a:ext uri="{FF2B5EF4-FFF2-40B4-BE49-F238E27FC236}">
                <a16:creationId xmlns:a16="http://schemas.microsoft.com/office/drawing/2014/main" id="{A5CDD90E-254E-7DB6-58E8-2559271A3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38" y="5199228"/>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586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14FC976E-8A27-4E72-B034-071A97F68B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p:nvSpPr>
            <p:cNvPr id="39" name="Rectangle 38">
              <a:extLst>
                <a:ext uri="{FF2B5EF4-FFF2-40B4-BE49-F238E27FC236}">
                  <a16:creationId xmlns:a16="http://schemas.microsoft.com/office/drawing/2014/main" id="{C7603B6C-9001-43A6-A649-2FB87A57A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40" name="Oval 39">
              <a:extLst>
                <a:ext uri="{FF2B5EF4-FFF2-40B4-BE49-F238E27FC236}">
                  <a16:creationId xmlns:a16="http://schemas.microsoft.com/office/drawing/2014/main" id="{9A470C3C-4F16-4152-94B7-B277E490E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1" name="Oval 40">
              <a:extLst>
                <a:ext uri="{FF2B5EF4-FFF2-40B4-BE49-F238E27FC236}">
                  <a16:creationId xmlns:a16="http://schemas.microsoft.com/office/drawing/2014/main" id="{91B04907-A3D6-43D2-A085-F545B3C14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2" name="Oval 41">
              <a:extLst>
                <a:ext uri="{FF2B5EF4-FFF2-40B4-BE49-F238E27FC236}">
                  <a16:creationId xmlns:a16="http://schemas.microsoft.com/office/drawing/2014/main" id="{7739A622-E5CB-4720-9EE2-700E778D5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3" name="Oval 42">
              <a:extLst>
                <a:ext uri="{FF2B5EF4-FFF2-40B4-BE49-F238E27FC236}">
                  <a16:creationId xmlns:a16="http://schemas.microsoft.com/office/drawing/2014/main" id="{CAA0E116-7201-4D9B-ACC0-24FD67280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4" name="Oval 43">
              <a:extLst>
                <a:ext uri="{FF2B5EF4-FFF2-40B4-BE49-F238E27FC236}">
                  <a16:creationId xmlns:a16="http://schemas.microsoft.com/office/drawing/2014/main" id="{DA4FDC90-6A2C-4E3F-A9CC-05E2BB034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5" name="Oval 44">
              <a:extLst>
                <a:ext uri="{FF2B5EF4-FFF2-40B4-BE49-F238E27FC236}">
                  <a16:creationId xmlns:a16="http://schemas.microsoft.com/office/drawing/2014/main" id="{104D7773-6EC3-4F97-8099-A1C13F106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6" name="Freeform 5">
              <a:extLst>
                <a:ext uri="{FF2B5EF4-FFF2-40B4-BE49-F238E27FC236}">
                  <a16:creationId xmlns:a16="http://schemas.microsoft.com/office/drawing/2014/main" id="{2515E6AC-722A-4C99-986A-9D9FF0F92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tr-TR"/>
            </a:p>
          </p:txBody>
        </p:sp>
        <p:sp>
          <p:nvSpPr>
            <p:cNvPr id="47" name="Freeform 5">
              <a:extLst>
                <a:ext uri="{FF2B5EF4-FFF2-40B4-BE49-F238E27FC236}">
                  <a16:creationId xmlns:a16="http://schemas.microsoft.com/office/drawing/2014/main" id="{1BBCEC9C-87CE-409D-9883-2992FDEE5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tr-TR"/>
            </a:p>
          </p:txBody>
        </p:sp>
        <p:sp>
          <p:nvSpPr>
            <p:cNvPr id="48" name="Freeform 5">
              <a:extLst>
                <a:ext uri="{FF2B5EF4-FFF2-40B4-BE49-F238E27FC236}">
                  <a16:creationId xmlns:a16="http://schemas.microsoft.com/office/drawing/2014/main" id="{1AC3ED4B-528E-4C95-9B5B-8DF0EE3B5D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tr-TR"/>
            </a:p>
          </p:txBody>
        </p:sp>
      </p:grpSp>
      <p:sp>
        <p:nvSpPr>
          <p:cNvPr id="50" name="Rectangle 49">
            <a:extLst>
              <a:ext uri="{FF2B5EF4-FFF2-40B4-BE49-F238E27FC236}">
                <a16:creationId xmlns:a16="http://schemas.microsoft.com/office/drawing/2014/main" id="{231043D6-3B63-4398-B86D-7201B1BFA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279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48F454D3-5E0B-9CB6-7DD6-870A24E7677D}"/>
              </a:ext>
            </a:extLst>
          </p:cNvPr>
          <p:cNvSpPr>
            <a:spLocks noGrp="1"/>
          </p:cNvSpPr>
          <p:nvPr>
            <p:ph type="title"/>
          </p:nvPr>
        </p:nvSpPr>
        <p:spPr>
          <a:xfrm>
            <a:off x="866215" y="947920"/>
            <a:ext cx="6571060" cy="728480"/>
          </a:xfrm>
        </p:spPr>
        <p:txBody>
          <a:bodyPr vert="horz" lIns="91440" tIns="45720" rIns="91440" bIns="45720" rtlCol="0" anchor="ctr">
            <a:normAutofit/>
          </a:bodyPr>
          <a:lstStyle/>
          <a:p>
            <a:r>
              <a:rPr lang="en-US" sz="3600" dirty="0"/>
              <a:t>Geoffrey Chaucer</a:t>
            </a:r>
          </a:p>
        </p:txBody>
      </p:sp>
      <p:pic>
        <p:nvPicPr>
          <p:cNvPr id="7" name="Picture 5" descr="chaucer">
            <a:extLst>
              <a:ext uri="{FF2B5EF4-FFF2-40B4-BE49-F238E27FC236}">
                <a16:creationId xmlns:a16="http://schemas.microsoft.com/office/drawing/2014/main" id="{D8AD45F1-C009-1086-8BD9-E2843CD6EAB0}"/>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t="3160" r="-2" b="-2"/>
          <a:stretch/>
        </p:blipFill>
        <p:spPr>
          <a:xfrm>
            <a:off x="863600" y="2775951"/>
            <a:ext cx="2273926"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Yer Tutucusu 2">
            <a:extLst>
              <a:ext uri="{FF2B5EF4-FFF2-40B4-BE49-F238E27FC236}">
                <a16:creationId xmlns:a16="http://schemas.microsoft.com/office/drawing/2014/main" id="{B758E977-A30F-6E5F-4663-DE7BEB59D18B}"/>
              </a:ext>
            </a:extLst>
          </p:cNvPr>
          <p:cNvSpPr>
            <a:spLocks noGrp="1"/>
          </p:cNvSpPr>
          <p:nvPr>
            <p:ph type="body" sz="half" idx="1"/>
          </p:nvPr>
        </p:nvSpPr>
        <p:spPr>
          <a:xfrm>
            <a:off x="3481002" y="2603500"/>
            <a:ext cx="5662998" cy="3416300"/>
          </a:xfrm>
        </p:spPr>
        <p:txBody>
          <a:bodyPr vert="horz" lIns="91440" tIns="45720" rIns="91440" bIns="45720" rtlCol="0" anchor="ctr">
            <a:normAutofit/>
          </a:bodyPr>
          <a:lstStyle/>
          <a:p>
            <a:pPr>
              <a:lnSpc>
                <a:spcPct val="90000"/>
              </a:lnSpc>
              <a:defRPr/>
            </a:pPr>
            <a:r>
              <a:rPr lang="en-US" altLang="en-US" sz="1500" dirty="0"/>
              <a:t>Dominant literary figure in the 14</a:t>
            </a:r>
            <a:r>
              <a:rPr lang="en-US" altLang="en-US" sz="1500" baseline="30000" dirty="0"/>
              <a:t>th</a:t>
            </a:r>
            <a:r>
              <a:rPr lang="en-US" altLang="en-US" sz="1500" dirty="0"/>
              <a:t> century</a:t>
            </a:r>
          </a:p>
          <a:p>
            <a:pPr>
              <a:lnSpc>
                <a:spcPct val="90000"/>
              </a:lnSpc>
              <a:defRPr/>
            </a:pPr>
            <a:r>
              <a:rPr lang="en-US" altLang="en-US" sz="1500" dirty="0"/>
              <a:t>“Father of English Literature” ”Monumental writer of English Literature”</a:t>
            </a:r>
          </a:p>
          <a:p>
            <a:pPr>
              <a:lnSpc>
                <a:spcPct val="90000"/>
              </a:lnSpc>
              <a:defRPr/>
            </a:pPr>
            <a:r>
              <a:rPr lang="en-US" altLang="en-US" sz="1500" dirty="0"/>
              <a:t>Life experiences</a:t>
            </a:r>
          </a:p>
          <a:p>
            <a:pPr>
              <a:lnSpc>
                <a:spcPct val="90000"/>
              </a:lnSpc>
              <a:defRPr/>
            </a:pPr>
            <a:r>
              <a:rPr lang="en-US" altLang="en-US" sz="1500" dirty="0"/>
              <a:t>		-- (1343-1400)</a:t>
            </a:r>
          </a:p>
          <a:p>
            <a:pPr>
              <a:lnSpc>
                <a:spcPct val="90000"/>
              </a:lnSpc>
              <a:defRPr/>
            </a:pPr>
            <a:r>
              <a:rPr lang="en-US" altLang="en-US" sz="1500" dirty="0"/>
              <a:t>		--page in a royal household</a:t>
            </a:r>
          </a:p>
          <a:p>
            <a:pPr>
              <a:lnSpc>
                <a:spcPct val="90000"/>
              </a:lnSpc>
              <a:defRPr/>
            </a:pPr>
            <a:r>
              <a:rPr lang="en-US" altLang="en-US" sz="1500" dirty="0"/>
              <a:t>		--very educated</a:t>
            </a:r>
          </a:p>
          <a:p>
            <a:pPr>
              <a:lnSpc>
                <a:spcPct val="90000"/>
              </a:lnSpc>
              <a:defRPr/>
            </a:pPr>
            <a:r>
              <a:rPr lang="en-US" altLang="en-US" sz="1500" dirty="0"/>
              <a:t>            -- spoke French, Latin, &amp; Italian</a:t>
            </a:r>
          </a:p>
          <a:p>
            <a:pPr>
              <a:lnSpc>
                <a:spcPct val="90000"/>
              </a:lnSpc>
              <a:defRPr/>
            </a:pPr>
            <a:r>
              <a:rPr lang="en-US" altLang="en-US" sz="1500" dirty="0"/>
              <a:t>		--Soldier (100 years wars) &amp; diplomat</a:t>
            </a:r>
          </a:p>
          <a:p>
            <a:pPr>
              <a:lnSpc>
                <a:spcPct val="90000"/>
              </a:lnSpc>
              <a:defRPr/>
            </a:pPr>
            <a:r>
              <a:rPr lang="en-US" altLang="en-US" sz="1500" dirty="0"/>
              <a:t>		--member of Parliament</a:t>
            </a:r>
          </a:p>
          <a:p>
            <a:pPr>
              <a:lnSpc>
                <a:spcPct val="90000"/>
              </a:lnSpc>
            </a:pPr>
            <a:endParaRPr lang="en-US" sz="1500" dirty="0"/>
          </a:p>
        </p:txBody>
      </p:sp>
      <p:sp>
        <p:nvSpPr>
          <p:cNvPr id="6" name="Alt Bilgi Yer Tutucusu 5">
            <a:extLst>
              <a:ext uri="{FF2B5EF4-FFF2-40B4-BE49-F238E27FC236}">
                <a16:creationId xmlns:a16="http://schemas.microsoft.com/office/drawing/2014/main" id="{EEE9DB2C-8BC1-35B9-A9C4-193266E083FD}"/>
              </a:ext>
            </a:extLst>
          </p:cNvPr>
          <p:cNvSpPr>
            <a:spLocks noGrp="1"/>
          </p:cNvSpPr>
          <p:nvPr>
            <p:ph type="ftr" sz="quarter" idx="11"/>
          </p:nvPr>
        </p:nvSpPr>
        <p:spPr>
          <a:xfrm>
            <a:off x="420832" y="6391839"/>
            <a:ext cx="2894846" cy="304801"/>
          </a:xfrm>
        </p:spPr>
        <p:txBody>
          <a:bodyPr vert="horz" lIns="91440" tIns="45720" rIns="91440" bIns="45720" rtlCol="0" anchor="ctr">
            <a:normAutofit/>
          </a:bodyPr>
          <a:lstStyle/>
          <a:p>
            <a:pPr eaLnBrk="1" hangingPunct="1">
              <a:defRPr/>
            </a:pPr>
            <a:endParaRPr lang="en-US" sz="1000" b="1" i="0" kern="1200">
              <a:solidFill>
                <a:schemeClr val="accent1"/>
              </a:solidFill>
              <a:latin typeface="+mn-lt"/>
              <a:ea typeface="+mn-ea"/>
              <a:cs typeface="+mn-cs"/>
            </a:endParaRPr>
          </a:p>
        </p:txBody>
      </p:sp>
      <p:sp>
        <p:nvSpPr>
          <p:cNvPr id="5" name="Veri Yer Tutucusu 4">
            <a:extLst>
              <a:ext uri="{FF2B5EF4-FFF2-40B4-BE49-F238E27FC236}">
                <a16:creationId xmlns:a16="http://schemas.microsoft.com/office/drawing/2014/main" id="{862A53BB-22E1-138E-C691-E690C551DE2E}"/>
              </a:ext>
            </a:extLst>
          </p:cNvPr>
          <p:cNvSpPr>
            <a:spLocks noGrp="1"/>
          </p:cNvSpPr>
          <p:nvPr>
            <p:ph type="dt" sz="half" idx="10"/>
          </p:nvPr>
        </p:nvSpPr>
        <p:spPr>
          <a:xfrm>
            <a:off x="7988203" y="6394407"/>
            <a:ext cx="742949" cy="304799"/>
          </a:xfrm>
        </p:spPr>
        <p:txBody>
          <a:bodyPr vert="horz" lIns="91440" tIns="45720" rIns="91440" bIns="45720" rtlCol="0" anchor="ctr">
            <a:normAutofit/>
          </a:bodyPr>
          <a:lstStyle/>
          <a:p>
            <a:pPr eaLnBrk="1" hangingPunct="1">
              <a:defRPr/>
            </a:pPr>
            <a:endParaRPr lang="en-US" sz="1000">
              <a:latin typeface="+mn-lt"/>
              <a:ea typeface="+mn-ea"/>
            </a:endParaRPr>
          </a:p>
        </p:txBody>
      </p:sp>
    </p:spTree>
    <p:extLst>
      <p:ext uri="{BB962C8B-B14F-4D97-AF65-F5344CB8AC3E}">
        <p14:creationId xmlns:p14="http://schemas.microsoft.com/office/powerpoint/2010/main" val="3100290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8ECB0B-B88D-2413-30E2-FB7F64D3D4D6}"/>
              </a:ext>
            </a:extLst>
          </p:cNvPr>
          <p:cNvSpPr>
            <a:spLocks noGrp="1"/>
          </p:cNvSpPr>
          <p:nvPr>
            <p:ph type="title"/>
          </p:nvPr>
        </p:nvSpPr>
        <p:spPr/>
        <p:txBody>
          <a:bodyPr/>
          <a:lstStyle/>
          <a:p>
            <a:r>
              <a:rPr lang="tr-TR" dirty="0"/>
              <a:t>His </a:t>
            </a:r>
            <a:r>
              <a:rPr lang="tr-TR" dirty="0" err="1"/>
              <a:t>Biography</a:t>
            </a:r>
            <a:endParaRPr lang="tr-TR" dirty="0"/>
          </a:p>
        </p:txBody>
      </p:sp>
      <p:sp>
        <p:nvSpPr>
          <p:cNvPr id="3" name="Veri Yer Tutucusu 2">
            <a:extLst>
              <a:ext uri="{FF2B5EF4-FFF2-40B4-BE49-F238E27FC236}">
                <a16:creationId xmlns:a16="http://schemas.microsoft.com/office/drawing/2014/main" id="{F5817B57-B8BE-9A34-BB8E-7C1D34E4F9C4}"/>
              </a:ext>
            </a:extLst>
          </p:cNvPr>
          <p:cNvSpPr>
            <a:spLocks noGrp="1"/>
          </p:cNvSpPr>
          <p:nvPr>
            <p:ph type="dt" sz="half" idx="10"/>
          </p:nvPr>
        </p:nvSpPr>
        <p:spPr/>
        <p:txBody>
          <a:bodyPr/>
          <a:lstStyle/>
          <a:p>
            <a:pPr>
              <a:defRPr/>
            </a:pPr>
            <a:endParaRPr lang="en-US"/>
          </a:p>
        </p:txBody>
      </p:sp>
      <p:sp>
        <p:nvSpPr>
          <p:cNvPr id="4" name="Alt Bilgi Yer Tutucusu 3">
            <a:extLst>
              <a:ext uri="{FF2B5EF4-FFF2-40B4-BE49-F238E27FC236}">
                <a16:creationId xmlns:a16="http://schemas.microsoft.com/office/drawing/2014/main" id="{FA148902-56BD-55A4-9532-9DD3F85961B4}"/>
              </a:ext>
            </a:extLst>
          </p:cNvPr>
          <p:cNvSpPr>
            <a:spLocks noGrp="1"/>
          </p:cNvSpPr>
          <p:nvPr>
            <p:ph type="ftr" sz="quarter" idx="11"/>
          </p:nvPr>
        </p:nvSpPr>
        <p:spPr/>
        <p:txBody>
          <a:bodyPr/>
          <a:lstStyle/>
          <a:p>
            <a:pPr>
              <a:defRPr/>
            </a:pPr>
            <a:endParaRPr lang="en-US"/>
          </a:p>
        </p:txBody>
      </p:sp>
      <p:sp>
        <p:nvSpPr>
          <p:cNvPr id="6" name="Metin kutusu 5">
            <a:extLst>
              <a:ext uri="{FF2B5EF4-FFF2-40B4-BE49-F238E27FC236}">
                <a16:creationId xmlns:a16="http://schemas.microsoft.com/office/drawing/2014/main" id="{642A86B3-8818-32A5-E2EB-D82602A6F2BF}"/>
              </a:ext>
            </a:extLst>
          </p:cNvPr>
          <p:cNvSpPr txBox="1"/>
          <p:nvPr/>
        </p:nvSpPr>
        <p:spPr>
          <a:xfrm>
            <a:off x="304800" y="2819400"/>
            <a:ext cx="8686800" cy="2585323"/>
          </a:xfrm>
          <a:prstGeom prst="rect">
            <a:avLst/>
          </a:prstGeom>
          <a:noFill/>
        </p:spPr>
        <p:txBody>
          <a:bodyPr wrap="square">
            <a:spAutoFit/>
          </a:bodyPr>
          <a:lstStyle/>
          <a:p>
            <a:r>
              <a:rPr lang="tr-TR" sz="1800" dirty="0"/>
              <a:t>His </a:t>
            </a:r>
            <a:r>
              <a:rPr lang="tr-TR" sz="1800" dirty="0" err="1"/>
              <a:t>father</a:t>
            </a:r>
            <a:r>
              <a:rPr lang="tr-TR" sz="1800" dirty="0"/>
              <a:t> </a:t>
            </a:r>
            <a:r>
              <a:rPr lang="tr-TR" sz="1800" dirty="0" err="1"/>
              <a:t>was</a:t>
            </a:r>
            <a:r>
              <a:rPr lang="tr-TR" sz="1800" dirty="0"/>
              <a:t> a </a:t>
            </a:r>
            <a:r>
              <a:rPr lang="tr-TR" sz="1800" dirty="0" err="1"/>
              <a:t>deputy</a:t>
            </a:r>
            <a:r>
              <a:rPr lang="tr-TR" sz="1800" dirty="0"/>
              <a:t> </a:t>
            </a:r>
            <a:r>
              <a:rPr lang="tr-TR" sz="1800" dirty="0" err="1"/>
              <a:t>butler</a:t>
            </a:r>
            <a:r>
              <a:rPr lang="tr-TR" sz="1800" dirty="0"/>
              <a:t> </a:t>
            </a:r>
            <a:r>
              <a:rPr lang="tr-TR" sz="1800" dirty="0" err="1"/>
              <a:t>to</a:t>
            </a:r>
            <a:r>
              <a:rPr lang="tr-TR" sz="1800" dirty="0"/>
              <a:t> Edward III. </a:t>
            </a:r>
          </a:p>
          <a:p>
            <a:r>
              <a:rPr lang="tr-TR" sz="1800" dirty="0" err="1"/>
              <a:t>By</a:t>
            </a:r>
            <a:r>
              <a:rPr lang="tr-TR" sz="1800" dirty="0"/>
              <a:t> his </a:t>
            </a:r>
            <a:r>
              <a:rPr lang="tr-TR" sz="1800" dirty="0" err="1"/>
              <a:t>late</a:t>
            </a:r>
            <a:r>
              <a:rPr lang="tr-TR" sz="1800" dirty="0"/>
              <a:t> </a:t>
            </a:r>
            <a:r>
              <a:rPr lang="tr-TR" sz="1800" dirty="0" err="1"/>
              <a:t>teens</a:t>
            </a:r>
            <a:r>
              <a:rPr lang="tr-TR" sz="1800" dirty="0"/>
              <a:t>, he </a:t>
            </a:r>
            <a:r>
              <a:rPr lang="tr-TR" sz="1800" dirty="0" err="1"/>
              <a:t>was</a:t>
            </a:r>
            <a:r>
              <a:rPr lang="tr-TR" sz="1800" dirty="0"/>
              <a:t> </a:t>
            </a:r>
            <a:r>
              <a:rPr lang="tr-TR" sz="1800" dirty="0" err="1"/>
              <a:t>already</a:t>
            </a:r>
            <a:r>
              <a:rPr lang="tr-TR" sz="1800" dirty="0"/>
              <a:t> </a:t>
            </a:r>
            <a:r>
              <a:rPr lang="tr-TR" sz="1800" dirty="0" err="1"/>
              <a:t>being</a:t>
            </a:r>
            <a:r>
              <a:rPr lang="tr-TR" sz="1800" dirty="0"/>
              <a:t> </a:t>
            </a:r>
            <a:r>
              <a:rPr lang="tr-TR" sz="1800" dirty="0" err="1"/>
              <a:t>trained</a:t>
            </a:r>
            <a:r>
              <a:rPr lang="tr-TR" sz="1800" dirty="0"/>
              <a:t> at </a:t>
            </a:r>
            <a:r>
              <a:rPr lang="tr-TR" sz="1800" dirty="0" err="1"/>
              <a:t>court</a:t>
            </a:r>
            <a:r>
              <a:rPr lang="tr-TR" sz="1800" dirty="0"/>
              <a:t>, </a:t>
            </a:r>
            <a:r>
              <a:rPr lang="tr-TR" sz="1800" dirty="0" err="1"/>
              <a:t>beginning</a:t>
            </a:r>
            <a:r>
              <a:rPr lang="tr-TR" sz="1800" dirty="0"/>
              <a:t> in </a:t>
            </a:r>
            <a:r>
              <a:rPr lang="tr-TR" sz="1800" dirty="0" err="1"/>
              <a:t>the</a:t>
            </a:r>
            <a:r>
              <a:rPr lang="tr-TR" sz="1800" dirty="0"/>
              <a:t> </a:t>
            </a:r>
            <a:r>
              <a:rPr lang="tr-TR" sz="1800" dirty="0" err="1"/>
              <a:t>household</a:t>
            </a:r>
            <a:r>
              <a:rPr lang="tr-TR" sz="1800" dirty="0"/>
              <a:t> of </a:t>
            </a:r>
            <a:r>
              <a:rPr lang="tr-TR" sz="1800" dirty="0" err="1"/>
              <a:t>Prince</a:t>
            </a:r>
            <a:r>
              <a:rPr lang="tr-TR" sz="1800" dirty="0"/>
              <a:t> Lionel, </a:t>
            </a:r>
            <a:r>
              <a:rPr lang="tr-TR" sz="1800" dirty="0" err="1"/>
              <a:t>one</a:t>
            </a:r>
            <a:r>
              <a:rPr lang="tr-TR" sz="1800" dirty="0"/>
              <a:t> of </a:t>
            </a:r>
            <a:r>
              <a:rPr lang="tr-TR" sz="1800" dirty="0" err="1"/>
              <a:t>Edward’s</a:t>
            </a:r>
            <a:r>
              <a:rPr lang="tr-TR" sz="1800" dirty="0"/>
              <a:t> </a:t>
            </a:r>
            <a:r>
              <a:rPr lang="tr-TR" sz="1800" dirty="0" err="1"/>
              <a:t>younger</a:t>
            </a:r>
            <a:r>
              <a:rPr lang="tr-TR" sz="1800" dirty="0"/>
              <a:t> </a:t>
            </a:r>
            <a:r>
              <a:rPr lang="tr-TR" sz="1800" dirty="0" err="1"/>
              <a:t>sons</a:t>
            </a:r>
            <a:r>
              <a:rPr lang="tr-TR" sz="1800" dirty="0"/>
              <a:t>. </a:t>
            </a:r>
          </a:p>
          <a:p>
            <a:r>
              <a:rPr lang="tr-TR" sz="1800" dirty="0" err="1"/>
              <a:t>In</a:t>
            </a:r>
            <a:r>
              <a:rPr lang="tr-TR" sz="1800" dirty="0"/>
              <a:t> 1359 he </a:t>
            </a:r>
            <a:r>
              <a:rPr lang="tr-TR" sz="1800" dirty="0" err="1"/>
              <a:t>served</a:t>
            </a:r>
            <a:r>
              <a:rPr lang="tr-TR" sz="1800" dirty="0"/>
              <a:t> </a:t>
            </a:r>
            <a:r>
              <a:rPr lang="tr-TR" sz="1800" dirty="0" err="1"/>
              <a:t>briefl</a:t>
            </a:r>
            <a:r>
              <a:rPr lang="tr-TR" sz="1800" dirty="0"/>
              <a:t> y in </a:t>
            </a:r>
            <a:r>
              <a:rPr lang="tr-TR" sz="1800" dirty="0" err="1"/>
              <a:t>the</a:t>
            </a:r>
            <a:r>
              <a:rPr lang="tr-TR" sz="1800" dirty="0"/>
              <a:t> </a:t>
            </a:r>
            <a:r>
              <a:rPr lang="tr-TR" sz="1800" dirty="0" err="1"/>
              <a:t>Hundred</a:t>
            </a:r>
            <a:r>
              <a:rPr lang="tr-TR" sz="1800" dirty="0"/>
              <a:t> </a:t>
            </a:r>
            <a:r>
              <a:rPr lang="tr-TR" sz="1800" dirty="0" err="1"/>
              <a:t>Years</a:t>
            </a:r>
            <a:r>
              <a:rPr lang="tr-TR" sz="1800" dirty="0"/>
              <a:t> </a:t>
            </a:r>
            <a:r>
              <a:rPr lang="tr-TR" sz="1800" dirty="0" err="1"/>
              <a:t>War</a:t>
            </a:r>
            <a:r>
              <a:rPr lang="tr-TR" sz="1800" dirty="0"/>
              <a:t>, </a:t>
            </a:r>
            <a:r>
              <a:rPr lang="tr-TR" sz="1800" dirty="0" err="1"/>
              <a:t>captured</a:t>
            </a:r>
            <a:r>
              <a:rPr lang="tr-TR" sz="1800" dirty="0"/>
              <a:t> </a:t>
            </a:r>
            <a:r>
              <a:rPr lang="tr-TR" sz="1800" dirty="0" err="1"/>
              <a:t>and</a:t>
            </a:r>
            <a:r>
              <a:rPr lang="tr-TR" sz="1800" dirty="0"/>
              <a:t> </a:t>
            </a:r>
            <a:r>
              <a:rPr lang="tr-TR" sz="1800" dirty="0" err="1"/>
              <a:t>ransomed</a:t>
            </a:r>
            <a:r>
              <a:rPr lang="tr-TR" sz="1800" dirty="0"/>
              <a:t> </a:t>
            </a:r>
            <a:r>
              <a:rPr lang="tr-TR" sz="1800" dirty="0" err="1"/>
              <a:t>the</a:t>
            </a:r>
            <a:r>
              <a:rPr lang="tr-TR" sz="1800" dirty="0"/>
              <a:t> </a:t>
            </a:r>
            <a:r>
              <a:rPr lang="tr-TR" sz="1800" dirty="0" err="1"/>
              <a:t>next</a:t>
            </a:r>
            <a:r>
              <a:rPr lang="tr-TR" sz="1800" dirty="0"/>
              <a:t> </a:t>
            </a:r>
            <a:r>
              <a:rPr lang="tr-TR" sz="1800" dirty="0" err="1"/>
              <a:t>year</a:t>
            </a:r>
            <a:r>
              <a:rPr lang="tr-TR" sz="1800" dirty="0"/>
              <a:t>. </a:t>
            </a:r>
            <a:r>
              <a:rPr lang="tr-TR" sz="1800" dirty="0" err="1"/>
              <a:t>Between</a:t>
            </a:r>
            <a:r>
              <a:rPr lang="tr-TR" sz="1800" dirty="0"/>
              <a:t> 1360 </a:t>
            </a:r>
            <a:r>
              <a:rPr lang="tr-TR" sz="1800" dirty="0" err="1"/>
              <a:t>and</a:t>
            </a:r>
            <a:r>
              <a:rPr lang="tr-TR" sz="1800" dirty="0"/>
              <a:t> 1378 he </a:t>
            </a:r>
            <a:r>
              <a:rPr lang="tr-TR" sz="1800" dirty="0" err="1"/>
              <a:t>traveled</a:t>
            </a:r>
            <a:r>
              <a:rPr lang="tr-TR" sz="1800" dirty="0"/>
              <a:t> </a:t>
            </a:r>
            <a:r>
              <a:rPr lang="tr-TR" sz="1800" dirty="0" err="1"/>
              <a:t>to</a:t>
            </a:r>
            <a:r>
              <a:rPr lang="tr-TR" sz="1800" dirty="0"/>
              <a:t> </a:t>
            </a:r>
            <a:r>
              <a:rPr lang="tr-TR" sz="1800" dirty="0" err="1"/>
              <a:t>the</a:t>
            </a:r>
            <a:r>
              <a:rPr lang="tr-TR" sz="1800" dirty="0"/>
              <a:t> </a:t>
            </a:r>
            <a:r>
              <a:rPr lang="tr-TR" sz="1800" dirty="0" err="1"/>
              <a:t>continent</a:t>
            </a:r>
            <a:r>
              <a:rPr lang="tr-TR" sz="1800" dirty="0"/>
              <a:t> </a:t>
            </a:r>
            <a:r>
              <a:rPr lang="tr-TR" sz="1800" dirty="0" err="1"/>
              <a:t>with</a:t>
            </a:r>
            <a:r>
              <a:rPr lang="tr-TR" sz="1800" dirty="0"/>
              <a:t> </a:t>
            </a:r>
            <a:r>
              <a:rPr lang="tr-TR" sz="1800" dirty="0" err="1"/>
              <a:t>some</a:t>
            </a:r>
            <a:r>
              <a:rPr lang="tr-TR" sz="1800" dirty="0"/>
              <a:t> </a:t>
            </a:r>
            <a:r>
              <a:rPr lang="tr-TR" sz="1800" dirty="0" err="1"/>
              <a:t>regularity</a:t>
            </a:r>
            <a:r>
              <a:rPr lang="tr-TR" sz="1800" dirty="0"/>
              <a:t> </a:t>
            </a:r>
            <a:r>
              <a:rPr lang="tr-TR" sz="1800" dirty="0" err="1"/>
              <a:t>for</a:t>
            </a:r>
            <a:r>
              <a:rPr lang="tr-TR" sz="1800" dirty="0"/>
              <a:t> </a:t>
            </a:r>
            <a:r>
              <a:rPr lang="tr-TR" sz="1800" dirty="0" err="1"/>
              <a:t>various</a:t>
            </a:r>
            <a:r>
              <a:rPr lang="tr-TR" sz="1800" dirty="0"/>
              <a:t> </a:t>
            </a:r>
            <a:r>
              <a:rPr lang="tr-TR" sz="1800" dirty="0" err="1"/>
              <a:t>diplomatic</a:t>
            </a:r>
            <a:r>
              <a:rPr lang="tr-TR" sz="1800" dirty="0"/>
              <a:t> </a:t>
            </a:r>
            <a:r>
              <a:rPr lang="tr-TR" sz="1800" dirty="0" err="1"/>
              <a:t>purposes</a:t>
            </a:r>
            <a:r>
              <a:rPr lang="tr-TR" sz="1800" dirty="0"/>
              <a:t>.</a:t>
            </a:r>
          </a:p>
          <a:p>
            <a:r>
              <a:rPr lang="tr-TR" sz="1800" dirty="0"/>
              <a:t> </a:t>
            </a:r>
            <a:r>
              <a:rPr lang="tr-TR" sz="1800" dirty="0" err="1"/>
              <a:t>It</a:t>
            </a:r>
            <a:r>
              <a:rPr lang="tr-TR" sz="1800" dirty="0"/>
              <a:t> is </a:t>
            </a:r>
            <a:r>
              <a:rPr lang="tr-TR" sz="1800" dirty="0" err="1"/>
              <a:t>generally</a:t>
            </a:r>
            <a:r>
              <a:rPr lang="tr-TR" sz="1800" dirty="0"/>
              <a:t> </a:t>
            </a:r>
            <a:r>
              <a:rPr lang="tr-TR" sz="1800" dirty="0" err="1"/>
              <a:t>assumed</a:t>
            </a:r>
            <a:r>
              <a:rPr lang="tr-TR" sz="1800" dirty="0"/>
              <a:t> </a:t>
            </a:r>
            <a:r>
              <a:rPr lang="tr-TR" sz="1800" dirty="0" err="1"/>
              <a:t>that</a:t>
            </a:r>
            <a:r>
              <a:rPr lang="tr-TR" sz="1800" dirty="0"/>
              <a:t> </a:t>
            </a:r>
            <a:r>
              <a:rPr lang="tr-TR" sz="1800" dirty="0" err="1"/>
              <a:t>these</a:t>
            </a:r>
            <a:r>
              <a:rPr lang="tr-TR" sz="1800" dirty="0"/>
              <a:t> </a:t>
            </a:r>
            <a:r>
              <a:rPr lang="tr-TR" sz="1800" dirty="0" err="1"/>
              <a:t>journeys</a:t>
            </a:r>
            <a:r>
              <a:rPr lang="tr-TR" sz="1800" dirty="0"/>
              <a:t> </a:t>
            </a:r>
            <a:r>
              <a:rPr lang="tr-TR" sz="1800" dirty="0" err="1"/>
              <a:t>introduced</a:t>
            </a:r>
            <a:r>
              <a:rPr lang="tr-TR" sz="1800" dirty="0"/>
              <a:t> </a:t>
            </a:r>
            <a:r>
              <a:rPr lang="tr-TR" sz="1800" dirty="0" err="1"/>
              <a:t>Chaucer</a:t>
            </a:r>
            <a:r>
              <a:rPr lang="tr-TR" sz="1800" dirty="0"/>
              <a:t> </a:t>
            </a:r>
            <a:r>
              <a:rPr lang="tr-TR" sz="1800" dirty="0" err="1"/>
              <a:t>to</a:t>
            </a:r>
            <a:r>
              <a:rPr lang="tr-TR" sz="1800" dirty="0"/>
              <a:t> </a:t>
            </a:r>
            <a:r>
              <a:rPr lang="tr-TR" sz="1800" dirty="0" err="1"/>
              <a:t>the</a:t>
            </a:r>
            <a:r>
              <a:rPr lang="tr-TR" sz="1800" dirty="0"/>
              <a:t> </a:t>
            </a:r>
            <a:r>
              <a:rPr lang="tr-TR" sz="1800" dirty="0" err="1"/>
              <a:t>Italian</a:t>
            </a:r>
            <a:r>
              <a:rPr lang="tr-TR" sz="1800" dirty="0"/>
              <a:t> </a:t>
            </a:r>
            <a:r>
              <a:rPr lang="tr-TR" sz="1800" dirty="0" err="1"/>
              <a:t>authors</a:t>
            </a:r>
            <a:r>
              <a:rPr lang="tr-TR" sz="1800" dirty="0"/>
              <a:t> Dante, </a:t>
            </a:r>
            <a:r>
              <a:rPr lang="tr-TR" sz="1800" dirty="0" err="1"/>
              <a:t>Petrarch</a:t>
            </a:r>
            <a:r>
              <a:rPr lang="tr-TR" sz="1800" dirty="0"/>
              <a:t>, </a:t>
            </a:r>
            <a:r>
              <a:rPr lang="tr-TR" sz="1800" dirty="0" err="1"/>
              <a:t>and</a:t>
            </a:r>
            <a:r>
              <a:rPr lang="tr-TR" sz="1800" dirty="0"/>
              <a:t> </a:t>
            </a:r>
            <a:r>
              <a:rPr lang="tr-TR" sz="1800" dirty="0" err="1"/>
              <a:t>Boccaccio</a:t>
            </a:r>
            <a:r>
              <a:rPr lang="tr-TR" sz="1800" dirty="0"/>
              <a:t>, </a:t>
            </a:r>
            <a:r>
              <a:rPr lang="tr-TR" sz="1800" dirty="0" err="1"/>
              <a:t>all</a:t>
            </a:r>
            <a:r>
              <a:rPr lang="tr-TR" sz="1800" dirty="0"/>
              <a:t> of </a:t>
            </a:r>
            <a:r>
              <a:rPr lang="tr-TR" sz="1800" dirty="0" err="1"/>
              <a:t>whom</a:t>
            </a:r>
            <a:r>
              <a:rPr lang="tr-TR" sz="1800" dirty="0"/>
              <a:t> </a:t>
            </a:r>
            <a:r>
              <a:rPr lang="tr-TR" sz="1800" dirty="0" err="1"/>
              <a:t>would</a:t>
            </a:r>
            <a:r>
              <a:rPr lang="tr-TR" sz="1800" dirty="0"/>
              <a:t> </a:t>
            </a:r>
            <a:r>
              <a:rPr lang="tr-TR" sz="1800" dirty="0" err="1"/>
              <a:t>exert</a:t>
            </a:r>
            <a:r>
              <a:rPr lang="tr-TR" sz="1800" dirty="0"/>
              <a:t> </a:t>
            </a:r>
            <a:r>
              <a:rPr lang="tr-TR" sz="1800" dirty="0" err="1"/>
              <a:t>major</a:t>
            </a:r>
            <a:r>
              <a:rPr lang="tr-TR" sz="1800" dirty="0"/>
              <a:t> </a:t>
            </a:r>
            <a:r>
              <a:rPr lang="tr-TR" sz="1800" dirty="0" err="1"/>
              <a:t>influence</a:t>
            </a:r>
            <a:r>
              <a:rPr lang="tr-TR" sz="1800" dirty="0"/>
              <a:t> on his </a:t>
            </a:r>
            <a:r>
              <a:rPr lang="tr-TR" sz="1800" dirty="0" err="1"/>
              <a:t>work</a:t>
            </a:r>
            <a:r>
              <a:rPr lang="tr-TR" sz="1800" dirty="0"/>
              <a:t>.</a:t>
            </a:r>
          </a:p>
        </p:txBody>
      </p:sp>
    </p:spTree>
    <p:extLst>
      <p:ext uri="{BB962C8B-B14F-4D97-AF65-F5344CB8AC3E}">
        <p14:creationId xmlns:p14="http://schemas.microsoft.com/office/powerpoint/2010/main" val="3765443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609600"/>
            <a:ext cx="7772400" cy="990600"/>
          </a:xfrm>
        </p:spPr>
        <p:txBody>
          <a:bodyPr/>
          <a:lstStyle/>
          <a:p>
            <a:pPr eaLnBrk="1" hangingPunct="1">
              <a:defRPr/>
            </a:pPr>
            <a:r>
              <a:rPr lang="en-US" dirty="0"/>
              <a:t>Chaucer’s Writing Style</a:t>
            </a:r>
          </a:p>
        </p:txBody>
      </p:sp>
      <p:sp>
        <p:nvSpPr>
          <p:cNvPr id="9219" name="Rectangle 3"/>
          <p:cNvSpPr>
            <a:spLocks noGrp="1" noChangeArrowheads="1"/>
          </p:cNvSpPr>
          <p:nvPr>
            <p:ph idx="1"/>
          </p:nvPr>
        </p:nvSpPr>
        <p:spPr>
          <a:xfrm>
            <a:off x="685800" y="2438400"/>
            <a:ext cx="7772400" cy="4724400"/>
          </a:xfrm>
        </p:spPr>
        <p:txBody>
          <a:bodyPr/>
          <a:lstStyle/>
          <a:p>
            <a:pPr eaLnBrk="1" hangingPunct="1">
              <a:defRPr/>
            </a:pPr>
            <a:r>
              <a:rPr lang="en-US" dirty="0"/>
              <a:t>Chaucer’s work experience and travels afforded him with the ability to see people from all levels of society</a:t>
            </a:r>
          </a:p>
          <a:p>
            <a:pPr eaLnBrk="1" hangingPunct="1">
              <a:defRPr/>
            </a:pPr>
            <a:r>
              <a:rPr lang="en-US" dirty="0"/>
              <a:t>This exposure allows him to write characters who represent the lower, middle, and upper classes</a:t>
            </a:r>
          </a:p>
          <a:p>
            <a:pPr eaLnBrk="1" hangingPunct="1">
              <a:defRPr/>
            </a:pPr>
            <a:r>
              <a:rPr lang="en-US" dirty="0"/>
              <a:t>This is unique when considering the time period since no longer does literature only present the lives of kings and warriors.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72A152-0FD4-A348-AED4-CAEFB28174F8}"/>
              </a:ext>
            </a:extLst>
          </p:cNvPr>
          <p:cNvSpPr>
            <a:spLocks noGrp="1"/>
          </p:cNvSpPr>
          <p:nvPr>
            <p:ph type="title"/>
          </p:nvPr>
        </p:nvSpPr>
        <p:spPr/>
        <p:txBody>
          <a:bodyPr/>
          <a:lstStyle/>
          <a:p>
            <a:r>
              <a:rPr lang="tr-TR" dirty="0" err="1"/>
              <a:t>Famous</a:t>
            </a:r>
            <a:r>
              <a:rPr lang="tr-TR" dirty="0"/>
              <a:t> Works </a:t>
            </a:r>
          </a:p>
        </p:txBody>
      </p:sp>
      <p:sp>
        <p:nvSpPr>
          <p:cNvPr id="3" name="İçerik Yer Tutucusu 2">
            <a:extLst>
              <a:ext uri="{FF2B5EF4-FFF2-40B4-BE49-F238E27FC236}">
                <a16:creationId xmlns:a16="http://schemas.microsoft.com/office/drawing/2014/main" id="{C2B06FCA-585A-8167-F98D-C0440229C9BB}"/>
              </a:ext>
            </a:extLst>
          </p:cNvPr>
          <p:cNvSpPr>
            <a:spLocks noGrp="1"/>
          </p:cNvSpPr>
          <p:nvPr>
            <p:ph idx="1"/>
          </p:nvPr>
        </p:nvSpPr>
        <p:spPr/>
        <p:txBody>
          <a:bodyPr/>
          <a:lstStyle/>
          <a:p>
            <a:r>
              <a:rPr lang="tr-TR" dirty="0" err="1"/>
              <a:t>The</a:t>
            </a:r>
            <a:r>
              <a:rPr lang="tr-TR" dirty="0"/>
              <a:t> House of </a:t>
            </a:r>
            <a:r>
              <a:rPr lang="tr-TR" dirty="0" err="1"/>
              <a:t>Fame</a:t>
            </a:r>
            <a:endParaRPr lang="tr-TR" dirty="0"/>
          </a:p>
          <a:p>
            <a:r>
              <a:rPr lang="tr-TR" dirty="0" err="1"/>
              <a:t>Parliament</a:t>
            </a:r>
            <a:r>
              <a:rPr lang="tr-TR" dirty="0"/>
              <a:t> of </a:t>
            </a:r>
            <a:r>
              <a:rPr lang="tr-TR" dirty="0" err="1"/>
              <a:t>Fowles</a:t>
            </a:r>
            <a:endParaRPr lang="tr-TR" dirty="0"/>
          </a:p>
          <a:p>
            <a:r>
              <a:rPr lang="tr-TR" dirty="0" err="1"/>
              <a:t>The</a:t>
            </a:r>
            <a:r>
              <a:rPr lang="tr-TR" dirty="0"/>
              <a:t> </a:t>
            </a:r>
            <a:r>
              <a:rPr lang="tr-TR" dirty="0" err="1"/>
              <a:t>Book</a:t>
            </a:r>
            <a:r>
              <a:rPr lang="tr-TR" dirty="0"/>
              <a:t> of </a:t>
            </a:r>
            <a:r>
              <a:rPr lang="tr-TR" dirty="0" err="1"/>
              <a:t>Duchess</a:t>
            </a:r>
            <a:endParaRPr lang="tr-TR" dirty="0"/>
          </a:p>
          <a:p>
            <a:r>
              <a:rPr lang="tr-TR" dirty="0" err="1"/>
              <a:t>Troilus</a:t>
            </a:r>
            <a:r>
              <a:rPr lang="tr-TR" dirty="0"/>
              <a:t> </a:t>
            </a:r>
            <a:r>
              <a:rPr lang="tr-TR" dirty="0" err="1"/>
              <a:t>and</a:t>
            </a:r>
            <a:r>
              <a:rPr lang="tr-TR" dirty="0"/>
              <a:t> </a:t>
            </a:r>
            <a:r>
              <a:rPr lang="tr-TR" dirty="0" err="1"/>
              <a:t>Criseyde</a:t>
            </a:r>
            <a:r>
              <a:rPr lang="tr-TR" dirty="0"/>
              <a:t> </a:t>
            </a:r>
          </a:p>
          <a:p>
            <a:r>
              <a:rPr lang="tr-TR" dirty="0" err="1"/>
              <a:t>the</a:t>
            </a:r>
            <a:r>
              <a:rPr lang="tr-TR" dirty="0"/>
              <a:t> </a:t>
            </a:r>
            <a:r>
              <a:rPr lang="tr-TR" dirty="0" err="1"/>
              <a:t>Legend</a:t>
            </a:r>
            <a:r>
              <a:rPr lang="tr-TR" dirty="0"/>
              <a:t> of </a:t>
            </a:r>
            <a:r>
              <a:rPr lang="tr-TR" dirty="0" err="1"/>
              <a:t>Good</a:t>
            </a:r>
            <a:r>
              <a:rPr lang="tr-TR" dirty="0"/>
              <a:t> </a:t>
            </a:r>
            <a:r>
              <a:rPr lang="tr-TR" dirty="0" err="1"/>
              <a:t>Women</a:t>
            </a:r>
            <a:endParaRPr lang="tr-TR" dirty="0"/>
          </a:p>
          <a:p>
            <a:r>
              <a:rPr lang="tr-TR" dirty="0" err="1"/>
              <a:t>the</a:t>
            </a:r>
            <a:r>
              <a:rPr lang="tr-TR" dirty="0"/>
              <a:t> Canterbury </a:t>
            </a:r>
            <a:r>
              <a:rPr lang="tr-TR" dirty="0" err="1"/>
              <a:t>Tales</a:t>
            </a:r>
            <a:r>
              <a:rPr lang="tr-TR" dirty="0"/>
              <a:t> </a:t>
            </a:r>
          </a:p>
          <a:p>
            <a:endParaRPr lang="tr-TR" dirty="0"/>
          </a:p>
        </p:txBody>
      </p:sp>
      <p:sp>
        <p:nvSpPr>
          <p:cNvPr id="4" name="Veri Yer Tutucusu 3">
            <a:extLst>
              <a:ext uri="{FF2B5EF4-FFF2-40B4-BE49-F238E27FC236}">
                <a16:creationId xmlns:a16="http://schemas.microsoft.com/office/drawing/2014/main" id="{2C30A1A1-152F-DB69-F4C7-D1C1CE57E193}"/>
              </a:ext>
            </a:extLst>
          </p:cNvPr>
          <p:cNvSpPr>
            <a:spLocks noGrp="1"/>
          </p:cNvSpPr>
          <p:nvPr>
            <p:ph type="dt" sz="half" idx="10"/>
          </p:nvPr>
        </p:nvSpPr>
        <p:spPr/>
        <p:txBody>
          <a:bodyPr/>
          <a:lstStyle/>
          <a:p>
            <a:pPr>
              <a:defRPr/>
            </a:pPr>
            <a:endParaRPr lang="en-US"/>
          </a:p>
        </p:txBody>
      </p:sp>
      <p:sp>
        <p:nvSpPr>
          <p:cNvPr id="5" name="Alt Bilgi Yer Tutucusu 4">
            <a:extLst>
              <a:ext uri="{FF2B5EF4-FFF2-40B4-BE49-F238E27FC236}">
                <a16:creationId xmlns:a16="http://schemas.microsoft.com/office/drawing/2014/main" id="{96F8095A-A918-7800-D428-766884B0A586}"/>
              </a:ext>
            </a:extLst>
          </p:cNvPr>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249478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2" name="Group 13321">
            <a:extLst>
              <a:ext uri="{FF2B5EF4-FFF2-40B4-BE49-F238E27FC236}">
                <a16:creationId xmlns:a16="http://schemas.microsoft.com/office/drawing/2014/main" id="{14FC976E-8A27-4E72-B034-071A97F68B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p:nvSpPr>
            <p:cNvPr id="13323" name="Rectangle 13322">
              <a:extLst>
                <a:ext uri="{FF2B5EF4-FFF2-40B4-BE49-F238E27FC236}">
                  <a16:creationId xmlns:a16="http://schemas.microsoft.com/office/drawing/2014/main" id="{C7603B6C-9001-43A6-A649-2FB87A57A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3324" name="Oval 13323">
              <a:extLst>
                <a:ext uri="{FF2B5EF4-FFF2-40B4-BE49-F238E27FC236}">
                  <a16:creationId xmlns:a16="http://schemas.microsoft.com/office/drawing/2014/main" id="{9A470C3C-4F16-4152-94B7-B277E490E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25" name="Oval 13324">
              <a:extLst>
                <a:ext uri="{FF2B5EF4-FFF2-40B4-BE49-F238E27FC236}">
                  <a16:creationId xmlns:a16="http://schemas.microsoft.com/office/drawing/2014/main" id="{91B04907-A3D6-43D2-A085-F545B3C14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26" name="Oval 13325">
              <a:extLst>
                <a:ext uri="{FF2B5EF4-FFF2-40B4-BE49-F238E27FC236}">
                  <a16:creationId xmlns:a16="http://schemas.microsoft.com/office/drawing/2014/main" id="{7739A622-E5CB-4720-9EE2-700E778D5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27" name="Oval 13326">
              <a:extLst>
                <a:ext uri="{FF2B5EF4-FFF2-40B4-BE49-F238E27FC236}">
                  <a16:creationId xmlns:a16="http://schemas.microsoft.com/office/drawing/2014/main" id="{CAA0E116-7201-4D9B-ACC0-24FD67280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28" name="Oval 13327">
              <a:extLst>
                <a:ext uri="{FF2B5EF4-FFF2-40B4-BE49-F238E27FC236}">
                  <a16:creationId xmlns:a16="http://schemas.microsoft.com/office/drawing/2014/main" id="{DA4FDC90-6A2C-4E3F-A9CC-05E2BB034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29" name="Oval 13328">
              <a:extLst>
                <a:ext uri="{FF2B5EF4-FFF2-40B4-BE49-F238E27FC236}">
                  <a16:creationId xmlns:a16="http://schemas.microsoft.com/office/drawing/2014/main" id="{104D7773-6EC3-4F97-8099-A1C13F106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30" name="Freeform 5">
              <a:extLst>
                <a:ext uri="{FF2B5EF4-FFF2-40B4-BE49-F238E27FC236}">
                  <a16:creationId xmlns:a16="http://schemas.microsoft.com/office/drawing/2014/main" id="{2515E6AC-722A-4C99-986A-9D9FF0F92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tr-TR"/>
            </a:p>
          </p:txBody>
        </p:sp>
        <p:sp>
          <p:nvSpPr>
            <p:cNvPr id="13331" name="Freeform 5">
              <a:extLst>
                <a:ext uri="{FF2B5EF4-FFF2-40B4-BE49-F238E27FC236}">
                  <a16:creationId xmlns:a16="http://schemas.microsoft.com/office/drawing/2014/main" id="{1BBCEC9C-87CE-409D-9883-2992FDEE5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tr-TR"/>
            </a:p>
          </p:txBody>
        </p:sp>
        <p:sp>
          <p:nvSpPr>
            <p:cNvPr id="13332" name="Freeform 5">
              <a:extLst>
                <a:ext uri="{FF2B5EF4-FFF2-40B4-BE49-F238E27FC236}">
                  <a16:creationId xmlns:a16="http://schemas.microsoft.com/office/drawing/2014/main" id="{1AC3ED4B-528E-4C95-9B5B-8DF0EE3B5D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tr-TR"/>
            </a:p>
          </p:txBody>
        </p:sp>
      </p:grpSp>
      <p:sp>
        <p:nvSpPr>
          <p:cNvPr id="13334" name="Rectangle 13333">
            <a:extLst>
              <a:ext uri="{FF2B5EF4-FFF2-40B4-BE49-F238E27FC236}">
                <a16:creationId xmlns:a16="http://schemas.microsoft.com/office/drawing/2014/main" id="{231043D6-3B63-4398-B86D-7201B1BFA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279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pic>
        <p:nvPicPr>
          <p:cNvPr id="13317" name="Picture 5" descr="tabard southwark"/>
          <p:cNvPicPr>
            <a:picLocks noGrp="1" noChangeAspect="1" noChangeArrowheads="1"/>
          </p:cNvPicPr>
          <p:nvPr>
            <p:ph sz="half" idx="2"/>
          </p:nvPr>
        </p:nvPicPr>
        <p:blipFill>
          <a:blip r:embed="rId4" cstate="print">
            <a:alphaModFix/>
          </a:blip>
          <a:srcRect l="20055" r="11388" b="-2"/>
          <a:stretch/>
        </p:blipFill>
        <p:spPr>
          <a:xfrm>
            <a:off x="355599" y="452284"/>
            <a:ext cx="8432801" cy="5931583"/>
          </a:xfrm>
          <a:prstGeom prst="rect">
            <a:avLst/>
          </a:prstGeom>
        </p:spPr>
      </p:pic>
      <p:sp>
        <p:nvSpPr>
          <p:cNvPr id="13336" name="Rectangle 13335">
            <a:extLst>
              <a:ext uri="{FF2B5EF4-FFF2-40B4-BE49-F238E27FC236}">
                <a16:creationId xmlns:a16="http://schemas.microsoft.com/office/drawing/2014/main" id="{37F7DB25-E3F5-459E-996B-692A9B94E4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3338" name="Rectangle 13337">
            <a:extLst>
              <a:ext uri="{FF2B5EF4-FFF2-40B4-BE49-F238E27FC236}">
                <a16:creationId xmlns:a16="http://schemas.microsoft.com/office/drawing/2014/main" id="{33D704B3-4912-44B8-92A4-A4E91D27B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857250" y="1295400"/>
            <a:ext cx="7486650" cy="4267200"/>
          </a:xfrm>
          <a:prstGeom prst="rect">
            <a:avLst/>
          </a:prstGeom>
          <a:solidFill>
            <a:srgbClr val="000001">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14" name="Rectangle 2"/>
          <p:cNvSpPr>
            <a:spLocks noGrp="1" noChangeArrowheads="1"/>
          </p:cNvSpPr>
          <p:nvPr>
            <p:ph type="title"/>
          </p:nvPr>
        </p:nvSpPr>
        <p:spPr>
          <a:xfrm>
            <a:off x="971550" y="1447801"/>
            <a:ext cx="6465725" cy="855132"/>
          </a:xfrm>
        </p:spPr>
        <p:txBody>
          <a:bodyPr vert="horz" lIns="91440" tIns="45720" rIns="91440" bIns="45720" rtlCol="0" anchor="ctr">
            <a:normAutofit/>
          </a:bodyPr>
          <a:lstStyle/>
          <a:p>
            <a:pPr>
              <a:lnSpc>
                <a:spcPct val="90000"/>
              </a:lnSpc>
              <a:defRPr/>
            </a:pPr>
            <a:r>
              <a:rPr lang="en-US" sz="2800"/>
              <a:t>Middle English/Vernecular English</a:t>
            </a:r>
          </a:p>
        </p:txBody>
      </p:sp>
      <p:sp>
        <p:nvSpPr>
          <p:cNvPr id="13316" name="Rectangle 4"/>
          <p:cNvSpPr>
            <a:spLocks noGrp="1" noChangeArrowheads="1"/>
          </p:cNvSpPr>
          <p:nvPr>
            <p:ph type="body" sz="half" idx="1"/>
          </p:nvPr>
        </p:nvSpPr>
        <p:spPr>
          <a:xfrm>
            <a:off x="1295400" y="2446868"/>
            <a:ext cx="6191249" cy="2971800"/>
          </a:xfrm>
        </p:spPr>
        <p:txBody>
          <a:bodyPr vert="horz" lIns="91440" tIns="45720" rIns="91440" bIns="45720" rtlCol="0" anchor="t">
            <a:normAutofit/>
          </a:bodyPr>
          <a:lstStyle/>
          <a:p>
            <a:pPr>
              <a:defRPr/>
            </a:pPr>
            <a:r>
              <a:rPr lang="en-US" sz="1400">
                <a:solidFill>
                  <a:schemeClr val="bg1"/>
                </a:solidFill>
              </a:rPr>
              <a:t>The Canterbury Tales was written in Middle English, the primary language spoken by the majority of population</a:t>
            </a:r>
          </a:p>
          <a:p>
            <a:pPr>
              <a:defRPr/>
            </a:pPr>
            <a:r>
              <a:rPr lang="en-US" sz="1400">
                <a:solidFill>
                  <a:schemeClr val="bg1"/>
                </a:solidFill>
              </a:rPr>
              <a:t>In part due to CT’s popularity, Middle English becomes primary language for the royal court and upper class as well</a:t>
            </a:r>
          </a:p>
          <a:p>
            <a:pPr>
              <a:defRPr/>
            </a:pPr>
            <a:r>
              <a:rPr lang="en-US" sz="1400">
                <a:solidFill>
                  <a:schemeClr val="bg1"/>
                </a:solidFill>
              </a:rPr>
              <a:t>Chaucer is called “The Father of English Literature”</a:t>
            </a:r>
          </a:p>
        </p:txBody>
      </p:sp>
      <p:sp>
        <p:nvSpPr>
          <p:cNvPr id="5" name="Date Placeholder 4"/>
          <p:cNvSpPr>
            <a:spLocks noGrp="1"/>
          </p:cNvSpPr>
          <p:nvPr>
            <p:ph type="dt" sz="half" idx="10"/>
          </p:nvPr>
        </p:nvSpPr>
        <p:spPr>
          <a:xfrm rot="5400000">
            <a:off x="7615178" y="1794438"/>
            <a:ext cx="742949" cy="304799"/>
          </a:xfrm>
        </p:spPr>
        <p:txBody>
          <a:bodyPr vert="horz" lIns="91440" tIns="45720" rIns="91440" bIns="45720" rtlCol="0" anchor="ctr">
            <a:normAutofit/>
          </a:bodyPr>
          <a:lstStyle/>
          <a:p>
            <a:pPr algn="l" eaLnBrk="1" hangingPunct="1">
              <a:defRPr/>
            </a:pPr>
            <a:endParaRPr lang="en-US" sz="1000">
              <a:solidFill>
                <a:schemeClr val="bg1"/>
              </a:solidFill>
              <a:latin typeface="+mn-lt"/>
              <a:ea typeface="+mn-ea"/>
            </a:endParaRPr>
          </a:p>
        </p:txBody>
      </p:sp>
      <p:sp>
        <p:nvSpPr>
          <p:cNvPr id="6" name="Footer Placeholder 5"/>
          <p:cNvSpPr>
            <a:spLocks noGrp="1"/>
          </p:cNvSpPr>
          <p:nvPr>
            <p:ph type="ftr" sz="quarter" idx="11"/>
          </p:nvPr>
        </p:nvSpPr>
        <p:spPr>
          <a:xfrm rot="5400000">
            <a:off x="6707332" y="3225304"/>
            <a:ext cx="2894846" cy="304801"/>
          </a:xfrm>
        </p:spPr>
        <p:txBody>
          <a:bodyPr vert="horz" lIns="91440" tIns="45720" rIns="91440" bIns="45720" rtlCol="0" anchor="ctr">
            <a:normAutofit/>
          </a:bodyPr>
          <a:lstStyle/>
          <a:p>
            <a:pPr eaLnBrk="1" hangingPunct="1">
              <a:defRPr/>
            </a:pPr>
            <a:endParaRPr lang="en-US" sz="1000" b="1" i="0" kern="1200">
              <a:solidFill>
                <a:schemeClr val="bg1"/>
              </a:solidFill>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609600"/>
            <a:ext cx="7772400" cy="914400"/>
          </a:xfrm>
        </p:spPr>
        <p:txBody>
          <a:bodyPr/>
          <a:lstStyle/>
          <a:p>
            <a:pPr eaLnBrk="1" hangingPunct="1">
              <a:defRPr/>
            </a:pPr>
            <a:r>
              <a:rPr lang="en-US" i="1" dirty="0"/>
              <a:t>The Canterbury Tales</a:t>
            </a:r>
          </a:p>
        </p:txBody>
      </p:sp>
      <p:sp>
        <p:nvSpPr>
          <p:cNvPr id="10243" name="Rectangle 3"/>
          <p:cNvSpPr>
            <a:spLocks noGrp="1" noChangeArrowheads="1"/>
          </p:cNvSpPr>
          <p:nvPr>
            <p:ph type="body" sz="half" idx="2"/>
          </p:nvPr>
        </p:nvSpPr>
        <p:spPr>
          <a:xfrm>
            <a:off x="381000" y="2381960"/>
            <a:ext cx="8382000" cy="4114800"/>
          </a:xfrm>
        </p:spPr>
        <p:txBody>
          <a:bodyPr>
            <a:normAutofit/>
          </a:bodyPr>
          <a:lstStyle/>
          <a:p>
            <a:pPr eaLnBrk="1" hangingPunct="1">
              <a:lnSpc>
                <a:spcPct val="90000"/>
              </a:lnSpc>
              <a:defRPr/>
            </a:pPr>
            <a:r>
              <a:rPr lang="en-US" sz="2800" dirty="0"/>
              <a:t>Tells the larger tale of the journey of pilgrims to Canterbury Cathedral</a:t>
            </a:r>
          </a:p>
          <a:p>
            <a:pPr eaLnBrk="1" hangingPunct="1">
              <a:lnSpc>
                <a:spcPct val="90000"/>
              </a:lnSpc>
              <a:defRPr/>
            </a:pPr>
            <a:r>
              <a:rPr lang="en-US" sz="2800" dirty="0"/>
              <a:t>Involves storytelling by individuals, who range from a nun, a knight, a cook, a monk, and a merchant.</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64437" y="345757"/>
            <a:ext cx="7772400" cy="1143000"/>
          </a:xfrm>
        </p:spPr>
        <p:txBody>
          <a:bodyPr/>
          <a:lstStyle/>
          <a:p>
            <a:pPr eaLnBrk="1" hangingPunct="1">
              <a:defRPr/>
            </a:pPr>
            <a:r>
              <a:rPr lang="en-US" dirty="0"/>
              <a:t>General Intro to the Poem</a:t>
            </a:r>
          </a:p>
        </p:txBody>
      </p:sp>
      <p:sp>
        <p:nvSpPr>
          <p:cNvPr id="23556" name="Rectangle 4"/>
          <p:cNvSpPr>
            <a:spLocks noGrp="1" noChangeArrowheads="1"/>
          </p:cNvSpPr>
          <p:nvPr>
            <p:ph type="body" sz="half" idx="1"/>
          </p:nvPr>
        </p:nvSpPr>
        <p:spPr>
          <a:xfrm>
            <a:off x="381000" y="2743200"/>
            <a:ext cx="8610600" cy="2590800"/>
          </a:xfrm>
        </p:spPr>
        <p:txBody>
          <a:bodyPr>
            <a:normAutofit lnSpcReduction="10000"/>
          </a:bodyPr>
          <a:lstStyle/>
          <a:p>
            <a:pPr eaLnBrk="1" hangingPunct="1">
              <a:lnSpc>
                <a:spcPct val="90000"/>
              </a:lnSpc>
              <a:defRPr/>
            </a:pPr>
            <a:r>
              <a:rPr lang="en-US" sz="2400" dirty="0"/>
              <a:t>Chaucer uses a pilgrimage (religious journey) as a way for 29 characters to share their stories</a:t>
            </a:r>
          </a:p>
          <a:p>
            <a:pPr eaLnBrk="1" hangingPunct="1">
              <a:lnSpc>
                <a:spcPct val="90000"/>
              </a:lnSpc>
              <a:defRPr/>
            </a:pPr>
            <a:r>
              <a:rPr lang="en-US" sz="2400" dirty="0"/>
              <a:t>Leaving from the Tabard Inn (below), the pilgrims are instructed to tell 2 tales on the way to Canterbury Cathedral and 2 on the return journey</a:t>
            </a:r>
          </a:p>
          <a:p>
            <a:pPr eaLnBrk="1" hangingPunct="1">
              <a:lnSpc>
                <a:spcPct val="90000"/>
              </a:lnSpc>
              <a:defRPr/>
            </a:pPr>
            <a:r>
              <a:rPr lang="en-US" sz="2400" dirty="0"/>
              <a:t>Best tale will be rewarded by the inn owner and host of the journey</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590842" y="431800"/>
            <a:ext cx="7772400" cy="990600"/>
          </a:xfrm>
        </p:spPr>
        <p:txBody>
          <a:bodyPr/>
          <a:lstStyle/>
          <a:p>
            <a:pPr eaLnBrk="1" hangingPunct="1">
              <a:defRPr/>
            </a:pPr>
            <a:r>
              <a:rPr lang="en-US" dirty="0"/>
              <a:t>Cont’d</a:t>
            </a:r>
          </a:p>
        </p:txBody>
      </p:sp>
      <p:sp>
        <p:nvSpPr>
          <p:cNvPr id="47108" name="Rectangle 4"/>
          <p:cNvSpPr>
            <a:spLocks noGrp="1" noChangeArrowheads="1"/>
          </p:cNvSpPr>
          <p:nvPr>
            <p:ph type="body" sz="half" idx="2"/>
          </p:nvPr>
        </p:nvSpPr>
        <p:spPr>
          <a:xfrm>
            <a:off x="792642" y="2286000"/>
            <a:ext cx="7772400" cy="4953000"/>
          </a:xfrm>
        </p:spPr>
        <p:txBody>
          <a:bodyPr>
            <a:normAutofit/>
          </a:bodyPr>
          <a:lstStyle/>
          <a:p>
            <a:pPr eaLnBrk="1" hangingPunct="1">
              <a:lnSpc>
                <a:spcPct val="90000"/>
              </a:lnSpc>
              <a:defRPr/>
            </a:pPr>
            <a:r>
              <a:rPr lang="en-US" sz="2400" dirty="0"/>
              <a:t>Pilgrimages were popular in the period</a:t>
            </a:r>
          </a:p>
          <a:p>
            <a:pPr lvl="1" eaLnBrk="1" hangingPunct="1">
              <a:lnSpc>
                <a:spcPct val="90000"/>
              </a:lnSpc>
              <a:defRPr/>
            </a:pPr>
            <a:r>
              <a:rPr lang="en-US" sz="2000" dirty="0"/>
              <a:t>Show your devotion</a:t>
            </a:r>
          </a:p>
          <a:p>
            <a:pPr lvl="1" eaLnBrk="1" hangingPunct="1">
              <a:lnSpc>
                <a:spcPct val="90000"/>
              </a:lnSpc>
              <a:defRPr/>
            </a:pPr>
            <a:r>
              <a:rPr lang="en-US" sz="2000" dirty="0"/>
              <a:t>Healing properties</a:t>
            </a:r>
          </a:p>
          <a:p>
            <a:pPr eaLnBrk="1" hangingPunct="1">
              <a:lnSpc>
                <a:spcPct val="90000"/>
              </a:lnSpc>
              <a:defRPr/>
            </a:pPr>
            <a:r>
              <a:rPr lang="en-US" sz="2400" dirty="0"/>
              <a:t>Archbishop Thomas a Becket was murdered inside Canterbury Cathedral in 1170 when he disagreed with King Henry II over church rights and privileges</a:t>
            </a:r>
          </a:p>
          <a:p>
            <a:pPr lvl="1" eaLnBrk="1" hangingPunct="1">
              <a:lnSpc>
                <a:spcPct val="90000"/>
              </a:lnSpc>
              <a:defRPr/>
            </a:pPr>
            <a:r>
              <a:rPr lang="en-US" sz="2000" dirty="0"/>
              <a:t>The Church canonized him within 3 years of the murder</a:t>
            </a:r>
          </a:p>
          <a:p>
            <a:pPr lvl="1" eaLnBrk="1" hangingPunct="1">
              <a:lnSpc>
                <a:spcPct val="90000"/>
              </a:lnSpc>
              <a:defRPr/>
            </a:pPr>
            <a:r>
              <a:rPr lang="en-US" sz="2000" dirty="0"/>
              <a:t>Most popular pilgrimage site in England in the 13oo’s</a:t>
            </a:r>
          </a:p>
          <a:p>
            <a:pPr eaLnBrk="1" hangingPunct="1">
              <a:lnSpc>
                <a:spcPct val="90000"/>
              </a:lnSpc>
              <a:defRPr/>
            </a:pPr>
            <a:endParaRPr lang="en-US" sz="2400" dirty="0"/>
          </a:p>
        </p:txBody>
      </p:sp>
      <p:sp>
        <p:nvSpPr>
          <p:cNvPr id="6" name="Date Placeholder 4"/>
          <p:cNvSpPr>
            <a:spLocks noGrp="1"/>
          </p:cNvSpPr>
          <p:nvPr>
            <p:ph type="dt" sz="half" idx="10"/>
          </p:nvPr>
        </p:nvSpPr>
        <p:spPr/>
        <p:txBody>
          <a:bodyPr/>
          <a:lstStyle/>
          <a:p>
            <a:pPr>
              <a:defRPr/>
            </a:pPr>
            <a:endParaRPr lang="en-US"/>
          </a:p>
        </p:txBody>
      </p:sp>
      <p:sp>
        <p:nvSpPr>
          <p:cNvPr id="7" name="Footer Placeholder 5"/>
          <p:cNvSpPr>
            <a:spLocks noGrp="1"/>
          </p:cNvSpPr>
          <p:nvPr>
            <p:ph type="ftr" sz="quarter" idx="11"/>
          </p:nvPr>
        </p:nvSpPr>
        <p:spPr/>
        <p:txBody>
          <a:bodyPr/>
          <a:lstStyle/>
          <a:p>
            <a:pPr>
              <a:defRPr/>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04800"/>
            <a:ext cx="7772400" cy="1219200"/>
          </a:xfrm>
        </p:spPr>
        <p:txBody>
          <a:bodyPr/>
          <a:lstStyle/>
          <a:p>
            <a:pPr eaLnBrk="1" hangingPunct="1">
              <a:defRPr/>
            </a:pPr>
            <a:r>
              <a:rPr lang="en-US"/>
              <a:t>Structure of </a:t>
            </a:r>
            <a:r>
              <a:rPr lang="en-US" i="1"/>
              <a:t>The Canterbury Tales</a:t>
            </a:r>
            <a:endParaRPr lang="en-US"/>
          </a:p>
        </p:txBody>
      </p:sp>
      <p:pic>
        <p:nvPicPr>
          <p:cNvPr id="12295" name="Picture 7" descr="pardoner 1"/>
          <p:cNvPicPr>
            <a:picLocks noGrp="1" noChangeAspect="1" noChangeArrowheads="1"/>
          </p:cNvPicPr>
          <p:nvPr>
            <p:ph sz="half" idx="1"/>
          </p:nvPr>
        </p:nvPicPr>
        <p:blipFill>
          <a:blip r:embed="rId3" cstate="print"/>
          <a:srcRect/>
          <a:stretch>
            <a:fillRect/>
          </a:stretch>
        </p:blipFill>
        <p:spPr>
          <a:xfrm>
            <a:off x="590842" y="2209800"/>
            <a:ext cx="2776780" cy="3810000"/>
          </a:xfrm>
        </p:spPr>
      </p:pic>
      <p:sp>
        <p:nvSpPr>
          <p:cNvPr id="12292" name="Rectangle 4"/>
          <p:cNvSpPr>
            <a:spLocks noGrp="1" noChangeArrowheads="1"/>
          </p:cNvSpPr>
          <p:nvPr>
            <p:ph type="body" sz="half" idx="2"/>
          </p:nvPr>
        </p:nvSpPr>
        <p:spPr>
          <a:xfrm>
            <a:off x="3985584" y="2209800"/>
            <a:ext cx="4579458" cy="4419600"/>
          </a:xfrm>
        </p:spPr>
        <p:txBody>
          <a:bodyPr/>
          <a:lstStyle/>
          <a:p>
            <a:pPr eaLnBrk="1" hangingPunct="1">
              <a:buFont typeface="Times" pitchFamily="8" charset="0"/>
              <a:buNone/>
              <a:defRPr/>
            </a:pPr>
            <a:endParaRPr lang="en-US" sz="2800" dirty="0"/>
          </a:p>
          <a:p>
            <a:pPr eaLnBrk="1" hangingPunct="1">
              <a:buFont typeface="Times" pitchFamily="8" charset="0"/>
              <a:buNone/>
              <a:defRPr/>
            </a:pPr>
            <a:r>
              <a:rPr lang="en-US" sz="2800" dirty="0"/>
              <a:t>	*General Prologue</a:t>
            </a:r>
          </a:p>
          <a:p>
            <a:pPr eaLnBrk="1" hangingPunct="1">
              <a:buFont typeface="Times" pitchFamily="8" charset="0"/>
              <a:buNone/>
              <a:defRPr/>
            </a:pPr>
            <a:endParaRPr lang="en-US" sz="2800" dirty="0"/>
          </a:p>
          <a:p>
            <a:pPr eaLnBrk="1" hangingPunct="1">
              <a:buFont typeface="Times" pitchFamily="8" charset="0"/>
              <a:buNone/>
              <a:defRPr/>
            </a:pPr>
            <a:r>
              <a:rPr lang="en-US" sz="2800" dirty="0"/>
              <a:t>	*Characters’ Prologues</a:t>
            </a:r>
          </a:p>
          <a:p>
            <a:pPr eaLnBrk="1" hangingPunct="1">
              <a:buFont typeface="Times" pitchFamily="8" charset="0"/>
              <a:buNone/>
              <a:defRPr/>
            </a:pPr>
            <a:endParaRPr lang="en-US" sz="2800" dirty="0"/>
          </a:p>
          <a:p>
            <a:pPr eaLnBrk="1" hangingPunct="1">
              <a:buFont typeface="Times" pitchFamily="8" charset="0"/>
              <a:buNone/>
              <a:defRPr/>
            </a:pPr>
            <a:r>
              <a:rPr lang="en-US" sz="2800" dirty="0"/>
              <a:t>	*Characters’ Tales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81000"/>
            <a:ext cx="7772400" cy="1066800"/>
          </a:xfrm>
        </p:spPr>
        <p:txBody>
          <a:bodyPr/>
          <a:lstStyle/>
          <a:p>
            <a:pPr eaLnBrk="1" hangingPunct="1">
              <a:defRPr/>
            </a:pPr>
            <a:r>
              <a:rPr lang="en-US"/>
              <a:t>General Prologue</a:t>
            </a:r>
          </a:p>
        </p:txBody>
      </p:sp>
      <p:sp>
        <p:nvSpPr>
          <p:cNvPr id="25604" name="Rectangle 4"/>
          <p:cNvSpPr>
            <a:spLocks noGrp="1" noChangeArrowheads="1"/>
          </p:cNvSpPr>
          <p:nvPr>
            <p:ph idx="1"/>
          </p:nvPr>
        </p:nvSpPr>
        <p:spPr>
          <a:xfrm>
            <a:off x="419100" y="2403097"/>
            <a:ext cx="8305800" cy="3962400"/>
          </a:xfrm>
        </p:spPr>
        <p:txBody>
          <a:bodyPr/>
          <a:lstStyle/>
          <a:p>
            <a:pPr eaLnBrk="1" hangingPunct="1">
              <a:lnSpc>
                <a:spcPct val="90000"/>
              </a:lnSpc>
              <a:defRPr/>
            </a:pPr>
            <a:r>
              <a:rPr lang="en-US" dirty="0"/>
              <a:t>Chaucer’s poem begins with an introduction of all the pilgrims, the host, and Chaucer (who adds himself as a fictional narrator)</a:t>
            </a:r>
          </a:p>
          <a:p>
            <a:pPr eaLnBrk="1" hangingPunct="1">
              <a:lnSpc>
                <a:spcPct val="90000"/>
              </a:lnSpc>
              <a:defRPr/>
            </a:pPr>
            <a:r>
              <a:rPr lang="en-US" dirty="0"/>
              <a:t>Each person is particularly identified by profession and appearance; there is also implied moral judgment.</a:t>
            </a:r>
          </a:p>
          <a:p>
            <a:pPr eaLnBrk="1" hangingPunct="1">
              <a:lnSpc>
                <a:spcPct val="90000"/>
              </a:lnSpc>
              <a:defRPr/>
            </a:pPr>
            <a:r>
              <a:rPr lang="en-US" dirty="0"/>
              <a:t>The General Prologue also sets up the journey and frames the characters’ individual stories</a:t>
            </a:r>
          </a:p>
          <a:p>
            <a:pPr eaLnBrk="1" hangingPunct="1">
              <a:lnSpc>
                <a:spcPct val="90000"/>
              </a:lnSpc>
              <a:buFont typeface="Times" pitchFamily="8" charset="0"/>
              <a:buNone/>
              <a:defRPr/>
            </a:pPr>
            <a:endParaRPr lang="en-US" sz="2800"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a:t>Literary Characteristics of </a:t>
            </a:r>
            <a:br>
              <a:rPr lang="en-US"/>
            </a:br>
            <a:r>
              <a:rPr lang="en-US" i="1"/>
              <a:t>The Canterbury Tales</a:t>
            </a:r>
            <a:endParaRPr lang="en-US"/>
          </a:p>
        </p:txBody>
      </p:sp>
      <p:sp>
        <p:nvSpPr>
          <p:cNvPr id="15363" name="Rectangle 3"/>
          <p:cNvSpPr>
            <a:spLocks noGrp="1" noChangeArrowheads="1"/>
          </p:cNvSpPr>
          <p:nvPr>
            <p:ph idx="1"/>
          </p:nvPr>
        </p:nvSpPr>
        <p:spPr/>
        <p:txBody>
          <a:bodyPr/>
          <a:lstStyle/>
          <a:p>
            <a:pPr eaLnBrk="1" hangingPunct="1">
              <a:lnSpc>
                <a:spcPct val="90000"/>
              </a:lnSpc>
              <a:defRPr/>
            </a:pPr>
            <a:r>
              <a:rPr lang="en-US" dirty="0"/>
              <a:t>FRAME STORY:</a:t>
            </a:r>
          </a:p>
          <a:p>
            <a:pPr eaLnBrk="1" hangingPunct="1">
              <a:lnSpc>
                <a:spcPct val="90000"/>
              </a:lnSpc>
              <a:defRPr/>
            </a:pPr>
            <a:endParaRPr lang="en-US" dirty="0"/>
          </a:p>
          <a:p>
            <a:pPr eaLnBrk="1" hangingPunct="1">
              <a:lnSpc>
                <a:spcPct val="90000"/>
              </a:lnSpc>
              <a:defRPr/>
            </a:pPr>
            <a:r>
              <a:rPr lang="en-US" dirty="0"/>
              <a:t>A literary device in which a smaller story is told within the context of the tale</a:t>
            </a:r>
          </a:p>
          <a:p>
            <a:pPr eaLnBrk="1" hangingPunct="1">
              <a:lnSpc>
                <a:spcPct val="90000"/>
              </a:lnSpc>
              <a:defRPr/>
            </a:pPr>
            <a:endParaRPr lang="en-US" dirty="0"/>
          </a:p>
          <a:p>
            <a:pPr eaLnBrk="1" hangingPunct="1">
              <a:lnSpc>
                <a:spcPct val="90000"/>
              </a:lnSpc>
              <a:defRPr/>
            </a:pPr>
            <a:r>
              <a:rPr lang="en-US" dirty="0"/>
              <a:t>Example: Chaucer is telling the story of the pilgrims; within that, smaller tales are told</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a:t>Literary Characteristics of </a:t>
            </a:r>
            <a:br>
              <a:rPr lang="en-US"/>
            </a:br>
            <a:r>
              <a:rPr lang="en-US" i="1"/>
              <a:t>The Canterbury Tales</a:t>
            </a:r>
          </a:p>
        </p:txBody>
      </p:sp>
      <p:sp>
        <p:nvSpPr>
          <p:cNvPr id="17411" name="Rectangle 3"/>
          <p:cNvSpPr>
            <a:spLocks noGrp="1" noChangeArrowheads="1"/>
          </p:cNvSpPr>
          <p:nvPr>
            <p:ph idx="1"/>
          </p:nvPr>
        </p:nvSpPr>
        <p:spPr/>
        <p:txBody>
          <a:bodyPr>
            <a:normAutofit fontScale="85000" lnSpcReduction="20000"/>
          </a:bodyPr>
          <a:lstStyle/>
          <a:p>
            <a:pPr eaLnBrk="1" hangingPunct="1">
              <a:lnSpc>
                <a:spcPct val="90000"/>
              </a:lnSpc>
              <a:defRPr/>
            </a:pPr>
            <a:r>
              <a:rPr lang="en-US" sz="2800"/>
              <a:t>HEROIC COUPLETS:</a:t>
            </a:r>
          </a:p>
          <a:p>
            <a:pPr eaLnBrk="1" hangingPunct="1">
              <a:lnSpc>
                <a:spcPct val="90000"/>
              </a:lnSpc>
              <a:defRPr/>
            </a:pPr>
            <a:r>
              <a:rPr lang="en-US" sz="2800"/>
              <a:t>2 paired lines of poetry, written in iambic pentameter (meter). The pair (or couplet) must RHYME.</a:t>
            </a:r>
          </a:p>
          <a:p>
            <a:pPr eaLnBrk="1" hangingPunct="1">
              <a:lnSpc>
                <a:spcPct val="90000"/>
              </a:lnSpc>
              <a:defRPr/>
            </a:pPr>
            <a:r>
              <a:rPr lang="en-US" sz="2800"/>
              <a:t>Introduced by Chaucer!</a:t>
            </a:r>
          </a:p>
          <a:p>
            <a:pPr eaLnBrk="1" hangingPunct="1">
              <a:lnSpc>
                <a:spcPct val="90000"/>
              </a:lnSpc>
              <a:defRPr/>
            </a:pPr>
            <a:endParaRPr lang="en-US" sz="2800"/>
          </a:p>
          <a:p>
            <a:pPr eaLnBrk="1" hangingPunct="1">
              <a:lnSpc>
                <a:spcPct val="90000"/>
              </a:lnSpc>
              <a:defRPr/>
            </a:pPr>
            <a:r>
              <a:rPr lang="en-US" sz="2800"/>
              <a:t>Example:</a:t>
            </a:r>
          </a:p>
          <a:p>
            <a:pPr eaLnBrk="1" hangingPunct="1">
              <a:lnSpc>
                <a:spcPct val="90000"/>
              </a:lnSpc>
              <a:buFont typeface="Times" pitchFamily="8" charset="0"/>
              <a:buNone/>
              <a:defRPr/>
            </a:pPr>
            <a:r>
              <a:rPr lang="en-US" sz="2800"/>
              <a:t>“You’re off to Canterbury - well, God speed!/</a:t>
            </a:r>
          </a:p>
          <a:p>
            <a:pPr eaLnBrk="1" hangingPunct="1">
              <a:lnSpc>
                <a:spcPct val="90000"/>
              </a:lnSpc>
              <a:buFont typeface="Times" pitchFamily="8" charset="0"/>
              <a:buNone/>
              <a:defRPr/>
            </a:pPr>
            <a:r>
              <a:rPr lang="en-US" sz="2800"/>
              <a:t>Blessed St. Thomas answer to your need!”</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en-US"/>
              <a:t>Literary Characteristics of </a:t>
            </a:r>
            <a:br>
              <a:rPr lang="en-US"/>
            </a:br>
            <a:r>
              <a:rPr lang="en-US" i="1"/>
              <a:t>The Canterbury Tales</a:t>
            </a:r>
          </a:p>
        </p:txBody>
      </p:sp>
      <p:sp>
        <p:nvSpPr>
          <p:cNvPr id="46083" name="Rectangle 3"/>
          <p:cNvSpPr>
            <a:spLocks noGrp="1" noChangeArrowheads="1"/>
          </p:cNvSpPr>
          <p:nvPr>
            <p:ph idx="1"/>
          </p:nvPr>
        </p:nvSpPr>
        <p:spPr/>
        <p:txBody>
          <a:bodyPr>
            <a:normAutofit fontScale="85000" lnSpcReduction="20000"/>
          </a:bodyPr>
          <a:lstStyle/>
          <a:p>
            <a:pPr eaLnBrk="1" hangingPunct="1">
              <a:lnSpc>
                <a:spcPct val="90000"/>
              </a:lnSpc>
              <a:defRPr/>
            </a:pPr>
            <a:r>
              <a:rPr lang="en-US" sz="2800" dirty="0"/>
              <a:t>SATIRE</a:t>
            </a:r>
          </a:p>
          <a:p>
            <a:pPr lvl="1" eaLnBrk="1" hangingPunct="1">
              <a:lnSpc>
                <a:spcPct val="90000"/>
              </a:lnSpc>
              <a:defRPr/>
            </a:pPr>
            <a:r>
              <a:rPr lang="en-US" sz="2400" dirty="0"/>
              <a:t>When an author ridicules and exposes the faults of his or her subject </a:t>
            </a:r>
          </a:p>
          <a:p>
            <a:pPr lvl="1" eaLnBrk="1" hangingPunct="1">
              <a:lnSpc>
                <a:spcPct val="90000"/>
              </a:lnSpc>
              <a:defRPr/>
            </a:pPr>
            <a:r>
              <a:rPr lang="en-US" sz="2400" dirty="0"/>
              <a:t>Used in order to provoke change</a:t>
            </a:r>
          </a:p>
          <a:p>
            <a:pPr eaLnBrk="1" hangingPunct="1">
              <a:lnSpc>
                <a:spcPct val="90000"/>
              </a:lnSpc>
              <a:defRPr/>
            </a:pPr>
            <a:endParaRPr lang="en-US" sz="2800" dirty="0"/>
          </a:p>
          <a:p>
            <a:pPr eaLnBrk="1" hangingPunct="1">
              <a:lnSpc>
                <a:spcPct val="90000"/>
              </a:lnSpc>
              <a:defRPr/>
            </a:pPr>
            <a:r>
              <a:rPr lang="en-US" sz="2400" i="1" dirty="0"/>
              <a:t>The Canterbury Tales </a:t>
            </a:r>
            <a:r>
              <a:rPr lang="en-US" sz="2400" dirty="0"/>
              <a:t>is a very important satire, pointing out the need for change in Medieval beliefs and practices</a:t>
            </a:r>
          </a:p>
          <a:p>
            <a:pPr eaLnBrk="1" hangingPunct="1">
              <a:lnSpc>
                <a:spcPct val="90000"/>
              </a:lnSpc>
              <a:defRPr/>
            </a:pPr>
            <a:endParaRPr lang="en-US" sz="2800" dirty="0"/>
          </a:p>
          <a:p>
            <a:pPr eaLnBrk="1" hangingPunct="1">
              <a:lnSpc>
                <a:spcPct val="90000"/>
              </a:lnSpc>
              <a:defRPr/>
            </a:pPr>
            <a:r>
              <a:rPr lang="en-US" sz="2800" dirty="0"/>
              <a:t>Two tools Chaucer uses to create satire are 1. Verbal irony and 2. physiognomy</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a:t>Literary Characteristics of </a:t>
            </a:r>
            <a:br>
              <a:rPr lang="en-US"/>
            </a:br>
            <a:r>
              <a:rPr lang="en-US" i="1"/>
              <a:t>The Canterbury Tales</a:t>
            </a:r>
          </a:p>
        </p:txBody>
      </p:sp>
      <p:sp>
        <p:nvSpPr>
          <p:cNvPr id="18435" name="Rectangle 3"/>
          <p:cNvSpPr>
            <a:spLocks noGrp="1" noChangeArrowheads="1"/>
          </p:cNvSpPr>
          <p:nvPr>
            <p:ph idx="1"/>
          </p:nvPr>
        </p:nvSpPr>
        <p:spPr/>
        <p:txBody>
          <a:bodyPr/>
          <a:lstStyle/>
          <a:p>
            <a:pPr eaLnBrk="1" hangingPunct="1">
              <a:lnSpc>
                <a:spcPct val="90000"/>
              </a:lnSpc>
              <a:defRPr/>
            </a:pPr>
            <a:r>
              <a:rPr lang="en-US"/>
              <a:t>VERBAL IRONY</a:t>
            </a:r>
          </a:p>
          <a:p>
            <a:pPr eaLnBrk="1" hangingPunct="1">
              <a:lnSpc>
                <a:spcPct val="90000"/>
              </a:lnSpc>
              <a:defRPr/>
            </a:pPr>
            <a:r>
              <a:rPr lang="en-US"/>
              <a:t>Is when there is a meaningful contrast between what is said and what is actually meant</a:t>
            </a:r>
          </a:p>
          <a:p>
            <a:pPr eaLnBrk="1" hangingPunct="1">
              <a:lnSpc>
                <a:spcPct val="90000"/>
              </a:lnSpc>
              <a:defRPr/>
            </a:pPr>
            <a:endParaRPr lang="en-US"/>
          </a:p>
          <a:p>
            <a:pPr eaLnBrk="1" hangingPunct="1">
              <a:lnSpc>
                <a:spcPct val="90000"/>
              </a:lnSpc>
              <a:defRPr/>
            </a:pPr>
            <a:r>
              <a:rPr lang="en-US"/>
              <a:t>Example: Saying, “The </a:t>
            </a:r>
            <a:r>
              <a:rPr lang="en-US" i="1"/>
              <a:t>best</a:t>
            </a:r>
            <a:r>
              <a:rPr lang="en-US"/>
              <a:t> monk,” when really the monk does not really adhere to the ideals of monastic life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a:t>Literary Characteristics of </a:t>
            </a:r>
            <a:br>
              <a:rPr lang="en-US"/>
            </a:br>
            <a:r>
              <a:rPr lang="en-US" i="1"/>
              <a:t>The Canterbury Tales</a:t>
            </a:r>
          </a:p>
        </p:txBody>
      </p:sp>
      <p:sp>
        <p:nvSpPr>
          <p:cNvPr id="19459" name="Rectangle 3"/>
          <p:cNvSpPr>
            <a:spLocks noGrp="1" noChangeArrowheads="1"/>
          </p:cNvSpPr>
          <p:nvPr>
            <p:ph idx="1"/>
          </p:nvPr>
        </p:nvSpPr>
        <p:spPr/>
        <p:txBody>
          <a:bodyPr>
            <a:normAutofit fontScale="92500" lnSpcReduction="10000"/>
          </a:bodyPr>
          <a:lstStyle/>
          <a:p>
            <a:pPr eaLnBrk="1" hangingPunct="1">
              <a:lnSpc>
                <a:spcPct val="90000"/>
              </a:lnSpc>
              <a:defRPr/>
            </a:pPr>
            <a:r>
              <a:rPr lang="en-US" sz="2800" dirty="0"/>
              <a:t>PHYSIOGNOMY:</a:t>
            </a:r>
          </a:p>
          <a:p>
            <a:pPr eaLnBrk="1" hangingPunct="1">
              <a:lnSpc>
                <a:spcPct val="90000"/>
              </a:lnSpc>
              <a:defRPr/>
            </a:pPr>
            <a:r>
              <a:rPr lang="en-US" sz="2800" dirty="0"/>
              <a:t>The use of physical appearance to suggest attributes of a person’s character or personality</a:t>
            </a:r>
          </a:p>
          <a:p>
            <a:pPr eaLnBrk="1" hangingPunct="1">
              <a:lnSpc>
                <a:spcPct val="90000"/>
              </a:lnSpc>
              <a:buFont typeface="Times" pitchFamily="8" charset="0"/>
              <a:buNone/>
              <a:defRPr/>
            </a:pPr>
            <a:endParaRPr lang="en-US" sz="2800" dirty="0"/>
          </a:p>
          <a:p>
            <a:pPr eaLnBrk="1" hangingPunct="1">
              <a:lnSpc>
                <a:spcPct val="90000"/>
              </a:lnSpc>
              <a:defRPr/>
            </a:pPr>
            <a:r>
              <a:rPr lang="en-US" sz="2800" dirty="0"/>
              <a:t>Example: Think of evil stepmother figures in Disney movies. Their harsh, angular appearances always hint at their malevolent motives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381000"/>
            <a:ext cx="7772400" cy="1143000"/>
          </a:xfrm>
        </p:spPr>
        <p:txBody>
          <a:bodyPr/>
          <a:lstStyle/>
          <a:p>
            <a:pPr eaLnBrk="1" hangingPunct="1">
              <a:defRPr/>
            </a:pPr>
            <a:r>
              <a:rPr lang="en-US" dirty="0"/>
              <a:t>Characters’ Prologues and Tales</a:t>
            </a:r>
          </a:p>
        </p:txBody>
      </p:sp>
      <p:sp>
        <p:nvSpPr>
          <p:cNvPr id="27651" name="Rectangle 3"/>
          <p:cNvSpPr>
            <a:spLocks noGrp="1" noChangeArrowheads="1"/>
          </p:cNvSpPr>
          <p:nvPr>
            <p:ph idx="1"/>
          </p:nvPr>
        </p:nvSpPr>
        <p:spPr>
          <a:xfrm>
            <a:off x="190500" y="2286000"/>
            <a:ext cx="8610600" cy="5257800"/>
          </a:xfrm>
        </p:spPr>
        <p:txBody>
          <a:bodyPr>
            <a:normAutofit/>
          </a:bodyPr>
          <a:lstStyle/>
          <a:p>
            <a:pPr eaLnBrk="1" hangingPunct="1">
              <a:lnSpc>
                <a:spcPct val="90000"/>
              </a:lnSpc>
              <a:defRPr/>
            </a:pPr>
            <a:r>
              <a:rPr lang="en-US" sz="2400" dirty="0"/>
              <a:t>Chaucer meant for each character to share 4 tales in total, but died before he could achieve this</a:t>
            </a:r>
          </a:p>
          <a:p>
            <a:pPr eaLnBrk="1" hangingPunct="1">
              <a:lnSpc>
                <a:spcPct val="90000"/>
              </a:lnSpc>
              <a:defRPr/>
            </a:pPr>
            <a:r>
              <a:rPr lang="en-US" sz="2400" dirty="0"/>
              <a:t>Before each tale, Chaucer includes a prologue or introduction of the person who will tell the tale</a:t>
            </a:r>
          </a:p>
          <a:p>
            <a:pPr eaLnBrk="1" hangingPunct="1">
              <a:lnSpc>
                <a:spcPct val="90000"/>
              </a:lnSpc>
              <a:defRPr/>
            </a:pPr>
            <a:r>
              <a:rPr lang="en-US" sz="2400" dirty="0"/>
              <a:t>Each has a short introduction in the General Prologue, but here he or she is more fully developed</a:t>
            </a:r>
          </a:p>
          <a:p>
            <a:pPr lvl="1" eaLnBrk="1" hangingPunct="1">
              <a:lnSpc>
                <a:spcPct val="90000"/>
              </a:lnSpc>
              <a:defRPr/>
            </a:pPr>
            <a:r>
              <a:rPr lang="en-US" sz="2000" dirty="0"/>
              <a:t>Narrator’s observations</a:t>
            </a:r>
          </a:p>
          <a:p>
            <a:pPr lvl="1" eaLnBrk="1" hangingPunct="1">
              <a:lnSpc>
                <a:spcPct val="90000"/>
              </a:lnSpc>
              <a:defRPr/>
            </a:pPr>
            <a:r>
              <a:rPr lang="en-US" sz="2000" dirty="0"/>
              <a:t>Character’s words, actions, and interactions</a:t>
            </a:r>
          </a:p>
          <a:p>
            <a:pPr eaLnBrk="1" hangingPunct="1">
              <a:lnSpc>
                <a:spcPct val="90000"/>
              </a:lnSpc>
              <a:defRPr/>
            </a:pPr>
            <a:r>
              <a:rPr lang="en-US" sz="2400" dirty="0"/>
              <a:t>Follows with shared tale told to the whole group of travelers.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a:t>Types of Tales</a:t>
            </a:r>
          </a:p>
        </p:txBody>
      </p:sp>
      <p:sp>
        <p:nvSpPr>
          <p:cNvPr id="20483" name="Rectangle 3"/>
          <p:cNvSpPr>
            <a:spLocks noGrp="1" noChangeArrowheads="1"/>
          </p:cNvSpPr>
          <p:nvPr>
            <p:ph idx="1"/>
          </p:nvPr>
        </p:nvSpPr>
        <p:spPr/>
        <p:txBody>
          <a:bodyPr>
            <a:normAutofit fontScale="92500" lnSpcReduction="20000"/>
          </a:bodyPr>
          <a:lstStyle/>
          <a:p>
            <a:pPr eaLnBrk="1" hangingPunct="1">
              <a:lnSpc>
                <a:spcPct val="90000"/>
              </a:lnSpc>
              <a:defRPr/>
            </a:pPr>
            <a:r>
              <a:rPr lang="en-US" sz="2800"/>
              <a:t>ALLEGORY</a:t>
            </a:r>
          </a:p>
          <a:p>
            <a:pPr eaLnBrk="1" hangingPunct="1">
              <a:lnSpc>
                <a:spcPct val="90000"/>
              </a:lnSpc>
              <a:defRPr/>
            </a:pPr>
            <a:r>
              <a:rPr lang="en-US" sz="2800"/>
              <a:t>A story with the purpose of teaching a moral lesson</a:t>
            </a:r>
          </a:p>
          <a:p>
            <a:pPr eaLnBrk="1" hangingPunct="1">
              <a:lnSpc>
                <a:spcPct val="90000"/>
              </a:lnSpc>
              <a:defRPr/>
            </a:pPr>
            <a:r>
              <a:rPr lang="en-US" sz="2800"/>
              <a:t>Characters and events represent abstract qualities or ideas. The writer intends a secondary meaning.</a:t>
            </a:r>
          </a:p>
          <a:p>
            <a:pPr lvl="1" eaLnBrk="1" hangingPunct="1">
              <a:lnSpc>
                <a:spcPct val="90000"/>
              </a:lnSpc>
              <a:defRPr/>
            </a:pPr>
            <a:r>
              <a:rPr lang="en-US" sz="2400"/>
              <a:t>Characters are often personifications of abstractions like greed, envy, etc.</a:t>
            </a:r>
          </a:p>
          <a:p>
            <a:pPr eaLnBrk="1" hangingPunct="1">
              <a:lnSpc>
                <a:spcPct val="90000"/>
              </a:lnSpc>
              <a:defRPr/>
            </a:pPr>
            <a:endParaRPr lang="en-US" sz="2800"/>
          </a:p>
          <a:p>
            <a:pPr eaLnBrk="1" hangingPunct="1">
              <a:lnSpc>
                <a:spcPct val="90000"/>
              </a:lnSpc>
              <a:defRPr/>
            </a:pPr>
            <a:r>
              <a:rPr lang="en-US" sz="2800"/>
              <a:t>Example: The Pardoner’s Tale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Pardoner</a:t>
            </a:r>
          </a:p>
        </p:txBody>
      </p:sp>
      <p:pic>
        <p:nvPicPr>
          <p:cNvPr id="6" name="Picture 2" descr="http://www.luminarium.org/medlit/pardoner.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36143" y="1947244"/>
            <a:ext cx="3276600" cy="39226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448733" y="5576715"/>
            <a:ext cx="6752442" cy="711359"/>
          </a:xfrm>
        </p:spPr>
        <p:txBody>
          <a:bodyPr/>
          <a:lstStyle/>
          <a:p>
            <a:pPr>
              <a:defRPr/>
            </a:pPr>
            <a:r>
              <a:rPr lang="en-US" sz="1800" dirty="0"/>
              <a:t>https://</a:t>
            </a:r>
            <a:r>
              <a:rPr lang="en-US" sz="1800" dirty="0" err="1"/>
              <a:t>chaucer.fas.harvard.edu</a:t>
            </a:r>
            <a:r>
              <a:rPr lang="en-US" sz="1800" dirty="0"/>
              <a:t>/pages/general-prologue-0</a:t>
            </a:r>
          </a:p>
        </p:txBody>
      </p:sp>
      <p:sp>
        <p:nvSpPr>
          <p:cNvPr id="7" name="Metin kutusu 6">
            <a:extLst>
              <a:ext uri="{FF2B5EF4-FFF2-40B4-BE49-F238E27FC236}">
                <a16:creationId xmlns:a16="http://schemas.microsoft.com/office/drawing/2014/main" id="{72AA93F6-2C83-FAC4-19A1-7E0A0E02B712}"/>
              </a:ext>
            </a:extLst>
          </p:cNvPr>
          <p:cNvSpPr txBox="1"/>
          <p:nvPr/>
        </p:nvSpPr>
        <p:spPr>
          <a:xfrm>
            <a:off x="76200" y="2514600"/>
            <a:ext cx="6409267" cy="3170099"/>
          </a:xfrm>
          <a:prstGeom prst="rect">
            <a:avLst/>
          </a:prstGeom>
          <a:noFill/>
        </p:spPr>
        <p:txBody>
          <a:bodyPr wrap="square">
            <a:spAutoFit/>
          </a:bodyPr>
          <a:lstStyle/>
          <a:p>
            <a:r>
              <a:rPr lang="tr-TR" sz="2000" b="0" i="0" dirty="0">
                <a:solidFill>
                  <a:srgbClr val="1F1F1F"/>
                </a:solidFill>
                <a:effectLst/>
                <a:latin typeface="proxima-nova"/>
              </a:rPr>
              <a:t>A </a:t>
            </a:r>
            <a:r>
              <a:rPr lang="tr-TR" sz="2000" b="0" i="0" dirty="0" err="1">
                <a:solidFill>
                  <a:srgbClr val="1F1F1F"/>
                </a:solidFill>
                <a:effectLst/>
                <a:latin typeface="proxima-nova"/>
              </a:rPr>
              <a:t>pardoner</a:t>
            </a:r>
            <a:r>
              <a:rPr lang="tr-TR" sz="2000" b="0" i="0" dirty="0">
                <a:solidFill>
                  <a:srgbClr val="1F1F1F"/>
                </a:solidFill>
                <a:effectLst/>
                <a:latin typeface="proxima-nova"/>
              </a:rPr>
              <a:t> </a:t>
            </a:r>
            <a:r>
              <a:rPr lang="tr-TR" sz="2000" b="0" i="0" dirty="0" err="1">
                <a:solidFill>
                  <a:srgbClr val="1F1F1F"/>
                </a:solidFill>
                <a:effectLst/>
                <a:latin typeface="proxima-nova"/>
              </a:rPr>
              <a:t>was</a:t>
            </a:r>
            <a:r>
              <a:rPr lang="tr-TR" sz="2000" b="0" i="0" dirty="0">
                <a:solidFill>
                  <a:srgbClr val="1F1F1F"/>
                </a:solidFill>
                <a:effectLst/>
                <a:latin typeface="proxima-nova"/>
              </a:rPr>
              <a:t> </a:t>
            </a:r>
            <a:r>
              <a:rPr lang="tr-TR" sz="2000" b="0" i="0" dirty="0" err="1">
                <a:solidFill>
                  <a:srgbClr val="1F1F1F"/>
                </a:solidFill>
                <a:effectLst/>
                <a:latin typeface="proxima-nova"/>
              </a:rPr>
              <a:t>someone</a:t>
            </a:r>
            <a:r>
              <a:rPr lang="tr-TR" sz="2000" b="0" i="0" dirty="0">
                <a:solidFill>
                  <a:srgbClr val="1F1F1F"/>
                </a:solidFill>
                <a:effectLst/>
                <a:latin typeface="proxima-nova"/>
              </a:rPr>
              <a:t> in </a:t>
            </a:r>
            <a:r>
              <a:rPr lang="tr-TR" sz="2000" b="0" i="0" dirty="0" err="1">
                <a:solidFill>
                  <a:srgbClr val="1F1F1F"/>
                </a:solidFill>
                <a:effectLst/>
                <a:latin typeface="proxima-nova"/>
              </a:rPr>
              <a:t>charge</a:t>
            </a:r>
            <a:r>
              <a:rPr lang="tr-TR" sz="2000" b="0" i="0" dirty="0">
                <a:solidFill>
                  <a:srgbClr val="1F1F1F"/>
                </a:solidFill>
                <a:effectLst/>
                <a:latin typeface="proxima-nova"/>
              </a:rPr>
              <a:t> of </a:t>
            </a:r>
            <a:r>
              <a:rPr lang="tr-TR" sz="2000" b="0" i="0" dirty="0" err="1">
                <a:solidFill>
                  <a:srgbClr val="1F1F1F"/>
                </a:solidFill>
                <a:effectLst/>
                <a:latin typeface="proxima-nova"/>
              </a:rPr>
              <a:t>selling</a:t>
            </a:r>
            <a:r>
              <a:rPr lang="tr-TR" sz="2000" b="0" i="0" dirty="0">
                <a:solidFill>
                  <a:srgbClr val="1F1F1F"/>
                </a:solidFill>
                <a:effectLst/>
                <a:latin typeface="proxima-nova"/>
              </a:rPr>
              <a:t> </a:t>
            </a:r>
            <a:r>
              <a:rPr lang="tr-TR" sz="2000" b="0" i="0" dirty="0" err="1">
                <a:solidFill>
                  <a:srgbClr val="1F1F1F"/>
                </a:solidFill>
                <a:effectLst/>
                <a:latin typeface="proxima-nova"/>
              </a:rPr>
              <a:t>papal</a:t>
            </a:r>
            <a:r>
              <a:rPr lang="tr-TR" sz="2000" b="0" i="0" dirty="0">
                <a:solidFill>
                  <a:srgbClr val="1F1F1F"/>
                </a:solidFill>
                <a:effectLst/>
                <a:latin typeface="proxima-nova"/>
              </a:rPr>
              <a:t> </a:t>
            </a:r>
            <a:r>
              <a:rPr lang="tr-TR" sz="2000" b="0" i="0" dirty="0" err="1">
                <a:solidFill>
                  <a:srgbClr val="1F1F1F"/>
                </a:solidFill>
                <a:effectLst/>
                <a:latin typeface="proxima-nova"/>
              </a:rPr>
              <a:t>pardons</a:t>
            </a:r>
            <a:r>
              <a:rPr lang="tr-TR" sz="2000" b="0" i="0" dirty="0">
                <a:solidFill>
                  <a:srgbClr val="1F1F1F"/>
                </a:solidFill>
                <a:effectLst/>
                <a:latin typeface="proxima-nova"/>
              </a:rPr>
              <a:t>. </a:t>
            </a:r>
            <a:r>
              <a:rPr lang="tr-TR" sz="2000" b="0" i="0" dirty="0" err="1">
                <a:solidFill>
                  <a:srgbClr val="1F1F1F"/>
                </a:solidFill>
                <a:effectLst/>
                <a:latin typeface="proxima-nova"/>
              </a:rPr>
              <a:t>In</a:t>
            </a:r>
            <a:r>
              <a:rPr lang="tr-TR" sz="2000" b="0" i="0" dirty="0">
                <a:solidFill>
                  <a:srgbClr val="1F1F1F"/>
                </a:solidFill>
                <a:effectLst/>
                <a:latin typeface="proxima-nova"/>
              </a:rPr>
              <a:t> </a:t>
            </a:r>
            <a:r>
              <a:rPr lang="tr-TR" sz="2000" dirty="0" err="1">
                <a:solidFill>
                  <a:srgbClr val="1F1F1F"/>
                </a:solidFill>
                <a:latin typeface="proxima-nova"/>
              </a:rPr>
              <a:t>c</a:t>
            </a:r>
            <a:r>
              <a:rPr lang="tr-TR" sz="2000" b="0" i="0" dirty="0" err="1">
                <a:solidFill>
                  <a:srgbClr val="1F1F1F"/>
                </a:solidFill>
                <a:effectLst/>
                <a:latin typeface="proxima-nova"/>
              </a:rPr>
              <a:t>atholicism</a:t>
            </a:r>
            <a:r>
              <a:rPr lang="tr-TR" sz="2000" b="0" i="0" dirty="0">
                <a:solidFill>
                  <a:srgbClr val="1F1F1F"/>
                </a:solidFill>
                <a:effectLst/>
                <a:latin typeface="proxima-nova"/>
              </a:rPr>
              <a:t>, </a:t>
            </a:r>
            <a:r>
              <a:rPr lang="tr-TR" sz="2000" b="0" i="0" dirty="0" err="1">
                <a:solidFill>
                  <a:srgbClr val="1F1F1F"/>
                </a:solidFill>
                <a:effectLst/>
                <a:latin typeface="proxima-nova"/>
              </a:rPr>
              <a:t>those</a:t>
            </a:r>
            <a:r>
              <a:rPr lang="tr-TR" sz="2000" b="0" i="0" dirty="0">
                <a:solidFill>
                  <a:srgbClr val="1F1F1F"/>
                </a:solidFill>
                <a:effectLst/>
                <a:latin typeface="proxima-nova"/>
              </a:rPr>
              <a:t> </a:t>
            </a:r>
            <a:r>
              <a:rPr lang="tr-TR" sz="2000" b="0" i="0" dirty="0" err="1">
                <a:solidFill>
                  <a:srgbClr val="1F1F1F"/>
                </a:solidFill>
                <a:effectLst/>
                <a:latin typeface="proxima-nova"/>
              </a:rPr>
              <a:t>who</a:t>
            </a:r>
            <a:r>
              <a:rPr lang="tr-TR" sz="2000" b="0" i="0" dirty="0">
                <a:solidFill>
                  <a:srgbClr val="1F1F1F"/>
                </a:solidFill>
                <a:effectLst/>
                <a:latin typeface="proxima-nova"/>
              </a:rPr>
              <a:t> sin </a:t>
            </a:r>
            <a:r>
              <a:rPr lang="tr-TR" sz="2000" b="0" i="0" dirty="0" err="1">
                <a:solidFill>
                  <a:srgbClr val="1F1F1F"/>
                </a:solidFill>
                <a:effectLst/>
                <a:latin typeface="proxima-nova"/>
              </a:rPr>
              <a:t>without</a:t>
            </a:r>
            <a:r>
              <a:rPr lang="tr-TR" sz="2000" b="0" i="0" dirty="0">
                <a:solidFill>
                  <a:srgbClr val="1F1F1F"/>
                </a:solidFill>
                <a:effectLst/>
                <a:latin typeface="proxima-nova"/>
              </a:rPr>
              <a:t> </a:t>
            </a:r>
            <a:r>
              <a:rPr lang="tr-TR" sz="2000" b="0" i="0" dirty="0" err="1">
                <a:solidFill>
                  <a:srgbClr val="1F1F1F"/>
                </a:solidFill>
                <a:effectLst/>
                <a:latin typeface="proxima-nova"/>
              </a:rPr>
              <a:t>repentance</a:t>
            </a:r>
            <a:r>
              <a:rPr lang="tr-TR" sz="2000" b="0" i="0" dirty="0">
                <a:solidFill>
                  <a:srgbClr val="1F1F1F"/>
                </a:solidFill>
                <a:effectLst/>
                <a:latin typeface="proxima-nova"/>
              </a:rPr>
              <a:t> </a:t>
            </a:r>
            <a:r>
              <a:rPr lang="tr-TR" sz="2000" b="0" i="0" dirty="0" err="1">
                <a:solidFill>
                  <a:srgbClr val="1F1F1F"/>
                </a:solidFill>
                <a:effectLst/>
                <a:latin typeface="proxima-nova"/>
              </a:rPr>
              <a:t>go</a:t>
            </a:r>
            <a:r>
              <a:rPr lang="tr-TR" sz="2000" b="0" i="0" dirty="0">
                <a:solidFill>
                  <a:srgbClr val="1F1F1F"/>
                </a:solidFill>
                <a:effectLst/>
                <a:latin typeface="proxima-nova"/>
              </a:rPr>
              <a:t> </a:t>
            </a:r>
            <a:r>
              <a:rPr lang="tr-TR" sz="2000" b="0" i="0" dirty="0" err="1">
                <a:solidFill>
                  <a:srgbClr val="1F1F1F"/>
                </a:solidFill>
                <a:effectLst/>
                <a:latin typeface="proxima-nova"/>
              </a:rPr>
              <a:t>to</a:t>
            </a:r>
            <a:r>
              <a:rPr lang="tr-TR" sz="2000" b="0" i="0" dirty="0">
                <a:solidFill>
                  <a:srgbClr val="1F1F1F"/>
                </a:solidFill>
                <a:effectLst/>
                <a:latin typeface="proxima-nova"/>
              </a:rPr>
              <a:t> </a:t>
            </a:r>
            <a:r>
              <a:rPr lang="tr-TR" sz="2000" b="0" i="0" dirty="0" err="1">
                <a:solidFill>
                  <a:srgbClr val="1F1F1F"/>
                </a:solidFill>
                <a:effectLst/>
                <a:latin typeface="proxima-nova"/>
              </a:rPr>
              <a:t>hell</a:t>
            </a:r>
            <a:r>
              <a:rPr lang="tr-TR" sz="2000" b="0" i="0" dirty="0">
                <a:solidFill>
                  <a:srgbClr val="1F1F1F"/>
                </a:solidFill>
                <a:effectLst/>
                <a:latin typeface="proxima-nova"/>
              </a:rPr>
              <a:t>, </a:t>
            </a:r>
            <a:r>
              <a:rPr lang="tr-TR" sz="2000" b="0" i="0" dirty="0" err="1">
                <a:solidFill>
                  <a:srgbClr val="1F1F1F"/>
                </a:solidFill>
                <a:effectLst/>
                <a:latin typeface="proxima-nova"/>
              </a:rPr>
              <a:t>the</a:t>
            </a:r>
            <a:r>
              <a:rPr lang="tr-TR" sz="2000" b="0" i="0" dirty="0">
                <a:solidFill>
                  <a:srgbClr val="1F1F1F"/>
                </a:solidFill>
                <a:effectLst/>
                <a:latin typeface="proxima-nova"/>
              </a:rPr>
              <a:t> </a:t>
            </a:r>
            <a:r>
              <a:rPr lang="tr-TR" sz="2000" b="0" i="0" dirty="0" err="1">
                <a:solidFill>
                  <a:srgbClr val="1F1F1F"/>
                </a:solidFill>
                <a:effectLst/>
                <a:latin typeface="proxima-nova"/>
              </a:rPr>
              <a:t>pious</a:t>
            </a:r>
            <a:r>
              <a:rPr lang="tr-TR" sz="2000" b="0" i="0" dirty="0">
                <a:solidFill>
                  <a:srgbClr val="1F1F1F"/>
                </a:solidFill>
                <a:effectLst/>
                <a:latin typeface="proxima-nova"/>
              </a:rPr>
              <a:t> </a:t>
            </a:r>
            <a:r>
              <a:rPr lang="tr-TR" sz="2000" b="0" i="0" dirty="0" err="1">
                <a:solidFill>
                  <a:srgbClr val="1F1F1F"/>
                </a:solidFill>
                <a:effectLst/>
                <a:latin typeface="proxima-nova"/>
              </a:rPr>
              <a:t>go</a:t>
            </a:r>
            <a:r>
              <a:rPr lang="tr-TR" sz="2000" b="0" i="0" dirty="0">
                <a:solidFill>
                  <a:srgbClr val="1F1F1F"/>
                </a:solidFill>
                <a:effectLst/>
                <a:latin typeface="proxima-nova"/>
              </a:rPr>
              <a:t> </a:t>
            </a:r>
            <a:r>
              <a:rPr lang="tr-TR" sz="2000" b="0" i="0" dirty="0" err="1">
                <a:solidFill>
                  <a:srgbClr val="1F1F1F"/>
                </a:solidFill>
                <a:effectLst/>
                <a:latin typeface="proxima-nova"/>
              </a:rPr>
              <a:t>to</a:t>
            </a:r>
            <a:r>
              <a:rPr lang="tr-TR" sz="2000" b="0" i="0" dirty="0">
                <a:solidFill>
                  <a:srgbClr val="1F1F1F"/>
                </a:solidFill>
                <a:effectLst/>
                <a:latin typeface="proxima-nova"/>
              </a:rPr>
              <a:t> </a:t>
            </a:r>
            <a:r>
              <a:rPr lang="tr-TR" sz="2000" b="0" i="0" dirty="0" err="1">
                <a:solidFill>
                  <a:srgbClr val="1F1F1F"/>
                </a:solidFill>
                <a:effectLst/>
                <a:latin typeface="proxima-nova"/>
              </a:rPr>
              <a:t>heaven</a:t>
            </a:r>
            <a:r>
              <a:rPr lang="tr-TR" sz="2000" b="0" i="0" dirty="0">
                <a:solidFill>
                  <a:srgbClr val="1F1F1F"/>
                </a:solidFill>
                <a:effectLst/>
                <a:latin typeface="proxima-nova"/>
              </a:rPr>
              <a:t>, </a:t>
            </a:r>
            <a:r>
              <a:rPr lang="tr-TR" sz="2000" b="0" i="0" dirty="0" err="1">
                <a:solidFill>
                  <a:srgbClr val="1F1F1F"/>
                </a:solidFill>
                <a:effectLst/>
                <a:latin typeface="proxima-nova"/>
              </a:rPr>
              <a:t>and</a:t>
            </a:r>
            <a:r>
              <a:rPr lang="tr-TR" sz="2000" b="0" i="0" dirty="0">
                <a:solidFill>
                  <a:srgbClr val="1F1F1F"/>
                </a:solidFill>
                <a:effectLst/>
                <a:latin typeface="proxima-nova"/>
              </a:rPr>
              <a:t> </a:t>
            </a:r>
            <a:r>
              <a:rPr lang="tr-TR" sz="2000" b="0" i="0" dirty="0" err="1">
                <a:solidFill>
                  <a:srgbClr val="1F1F1F"/>
                </a:solidFill>
                <a:effectLst/>
                <a:latin typeface="proxima-nova"/>
              </a:rPr>
              <a:t>those</a:t>
            </a:r>
            <a:r>
              <a:rPr lang="tr-TR" sz="2000" b="0" i="0" dirty="0">
                <a:solidFill>
                  <a:srgbClr val="1F1F1F"/>
                </a:solidFill>
                <a:effectLst/>
                <a:latin typeface="proxima-nova"/>
              </a:rPr>
              <a:t> </a:t>
            </a:r>
            <a:r>
              <a:rPr lang="tr-TR" sz="2000" b="0" i="0" dirty="0" err="1">
                <a:solidFill>
                  <a:srgbClr val="1F1F1F"/>
                </a:solidFill>
                <a:effectLst/>
                <a:latin typeface="proxima-nova"/>
              </a:rPr>
              <a:t>who</a:t>
            </a:r>
            <a:r>
              <a:rPr lang="tr-TR" sz="2000" b="0" i="0" dirty="0">
                <a:solidFill>
                  <a:srgbClr val="1F1F1F"/>
                </a:solidFill>
                <a:effectLst/>
                <a:latin typeface="proxima-nova"/>
              </a:rPr>
              <a:t> </a:t>
            </a:r>
            <a:r>
              <a:rPr lang="tr-TR" sz="2000" b="0" i="0" dirty="0" err="1">
                <a:solidFill>
                  <a:srgbClr val="1F1F1F"/>
                </a:solidFill>
                <a:effectLst/>
                <a:latin typeface="proxima-nova"/>
              </a:rPr>
              <a:t>have</a:t>
            </a:r>
            <a:r>
              <a:rPr lang="tr-TR" sz="2000" b="0" i="0" dirty="0">
                <a:solidFill>
                  <a:srgbClr val="1F1F1F"/>
                </a:solidFill>
                <a:effectLst/>
                <a:latin typeface="proxima-nova"/>
              </a:rPr>
              <a:t> </a:t>
            </a:r>
            <a:r>
              <a:rPr lang="tr-TR" sz="2000" b="0" i="0" dirty="0" err="1">
                <a:solidFill>
                  <a:srgbClr val="1F1F1F"/>
                </a:solidFill>
                <a:effectLst/>
                <a:latin typeface="proxima-nova"/>
              </a:rPr>
              <a:t>sinned</a:t>
            </a:r>
            <a:r>
              <a:rPr lang="tr-TR" sz="2000" b="0" i="0" dirty="0">
                <a:solidFill>
                  <a:srgbClr val="1F1F1F"/>
                </a:solidFill>
                <a:effectLst/>
                <a:latin typeface="proxima-nova"/>
              </a:rPr>
              <a:t> but </a:t>
            </a:r>
            <a:r>
              <a:rPr lang="tr-TR" sz="2000" b="0" i="0" dirty="0" err="1">
                <a:solidFill>
                  <a:srgbClr val="1F1F1F"/>
                </a:solidFill>
                <a:effectLst/>
                <a:latin typeface="proxima-nova"/>
              </a:rPr>
              <a:t>repented</a:t>
            </a:r>
            <a:r>
              <a:rPr lang="tr-TR" sz="2000" b="0" i="0" dirty="0">
                <a:solidFill>
                  <a:srgbClr val="1F1F1F"/>
                </a:solidFill>
                <a:effectLst/>
                <a:latin typeface="proxima-nova"/>
              </a:rPr>
              <a:t> on Earth </a:t>
            </a:r>
            <a:r>
              <a:rPr lang="tr-TR" sz="2000" b="0" i="0" dirty="0" err="1">
                <a:solidFill>
                  <a:srgbClr val="1F1F1F"/>
                </a:solidFill>
                <a:effectLst/>
                <a:latin typeface="proxima-nova"/>
              </a:rPr>
              <a:t>go</a:t>
            </a:r>
            <a:r>
              <a:rPr lang="tr-TR" sz="2000" b="0" i="0" dirty="0">
                <a:solidFill>
                  <a:srgbClr val="1F1F1F"/>
                </a:solidFill>
                <a:effectLst/>
                <a:latin typeface="proxima-nova"/>
              </a:rPr>
              <a:t> </a:t>
            </a:r>
            <a:r>
              <a:rPr lang="tr-TR" sz="2000" b="0" i="0" dirty="0" err="1">
                <a:solidFill>
                  <a:srgbClr val="1F1F1F"/>
                </a:solidFill>
                <a:effectLst/>
                <a:latin typeface="proxima-nova"/>
              </a:rPr>
              <a:t>to</a:t>
            </a:r>
            <a:r>
              <a:rPr lang="tr-TR" sz="2000" b="0" i="0" dirty="0">
                <a:solidFill>
                  <a:srgbClr val="1F1F1F"/>
                </a:solidFill>
                <a:effectLst/>
                <a:latin typeface="proxima-nova"/>
              </a:rPr>
              <a:t> </a:t>
            </a:r>
            <a:r>
              <a:rPr lang="tr-TR" sz="2000" b="0" i="0" dirty="0" err="1">
                <a:solidFill>
                  <a:srgbClr val="1F1F1F"/>
                </a:solidFill>
                <a:effectLst/>
                <a:latin typeface="proxima-nova"/>
              </a:rPr>
              <a:t>purgatory</a:t>
            </a:r>
            <a:r>
              <a:rPr lang="tr-TR" sz="2000" b="0" i="0" dirty="0">
                <a:solidFill>
                  <a:srgbClr val="1F1F1F"/>
                </a:solidFill>
                <a:effectLst/>
                <a:latin typeface="proxima-nova"/>
              </a:rPr>
              <a:t> </a:t>
            </a:r>
            <a:r>
              <a:rPr lang="tr-TR" sz="2000" b="0" i="0" dirty="0" err="1">
                <a:solidFill>
                  <a:srgbClr val="1F1F1F"/>
                </a:solidFill>
                <a:effectLst/>
                <a:latin typeface="proxima-nova"/>
              </a:rPr>
              <a:t>where</a:t>
            </a:r>
            <a:r>
              <a:rPr lang="tr-TR" sz="2000" b="0" i="0" dirty="0">
                <a:solidFill>
                  <a:srgbClr val="1F1F1F"/>
                </a:solidFill>
                <a:effectLst/>
                <a:latin typeface="proxima-nova"/>
              </a:rPr>
              <a:t> they </a:t>
            </a:r>
            <a:r>
              <a:rPr lang="tr-TR" sz="2000" b="0" i="0" dirty="0" err="1">
                <a:solidFill>
                  <a:srgbClr val="1F1F1F"/>
                </a:solidFill>
                <a:effectLst/>
                <a:latin typeface="proxima-nova"/>
              </a:rPr>
              <a:t>will</a:t>
            </a:r>
            <a:r>
              <a:rPr lang="tr-TR" sz="2000" b="0" i="0" dirty="0">
                <a:solidFill>
                  <a:srgbClr val="1F1F1F"/>
                </a:solidFill>
                <a:effectLst/>
                <a:latin typeface="proxima-nova"/>
              </a:rPr>
              <a:t> </a:t>
            </a:r>
            <a:r>
              <a:rPr lang="tr-TR" sz="2000" b="0" i="0" dirty="0" err="1">
                <a:solidFill>
                  <a:srgbClr val="1F1F1F"/>
                </a:solidFill>
                <a:effectLst/>
                <a:latin typeface="proxima-nova"/>
              </a:rPr>
              <a:t>labor</a:t>
            </a:r>
            <a:r>
              <a:rPr lang="tr-TR" sz="2000" b="0" i="0" dirty="0">
                <a:solidFill>
                  <a:srgbClr val="1F1F1F"/>
                </a:solidFill>
                <a:effectLst/>
                <a:latin typeface="proxima-nova"/>
              </a:rPr>
              <a:t> </a:t>
            </a:r>
            <a:r>
              <a:rPr lang="tr-TR" sz="2000" b="0" i="0" dirty="0" err="1">
                <a:solidFill>
                  <a:srgbClr val="1F1F1F"/>
                </a:solidFill>
                <a:effectLst/>
                <a:latin typeface="proxima-nova"/>
              </a:rPr>
              <a:t>until</a:t>
            </a:r>
            <a:r>
              <a:rPr lang="tr-TR" sz="2000" b="0" i="0" dirty="0">
                <a:solidFill>
                  <a:srgbClr val="1F1F1F"/>
                </a:solidFill>
                <a:effectLst/>
                <a:latin typeface="proxima-nova"/>
              </a:rPr>
              <a:t> they </a:t>
            </a:r>
            <a:r>
              <a:rPr lang="tr-TR" sz="2000" b="0" i="0" dirty="0" err="1">
                <a:solidFill>
                  <a:srgbClr val="1F1F1F"/>
                </a:solidFill>
                <a:effectLst/>
                <a:latin typeface="proxima-nova"/>
              </a:rPr>
              <a:t>have</a:t>
            </a:r>
            <a:r>
              <a:rPr lang="tr-TR" sz="2000" b="0" i="0" dirty="0">
                <a:solidFill>
                  <a:srgbClr val="1F1F1F"/>
                </a:solidFill>
                <a:effectLst/>
                <a:latin typeface="proxima-nova"/>
              </a:rPr>
              <a:t> </a:t>
            </a:r>
            <a:r>
              <a:rPr lang="tr-TR" sz="2000" b="0" i="0" dirty="0" err="1">
                <a:solidFill>
                  <a:srgbClr val="1F1F1F"/>
                </a:solidFill>
                <a:effectLst/>
                <a:latin typeface="proxima-nova"/>
              </a:rPr>
              <a:t>redeemed</a:t>
            </a:r>
            <a:r>
              <a:rPr lang="tr-TR" sz="2000" b="0" i="0" dirty="0">
                <a:solidFill>
                  <a:srgbClr val="1F1F1F"/>
                </a:solidFill>
                <a:effectLst/>
                <a:latin typeface="proxima-nova"/>
              </a:rPr>
              <a:t> </a:t>
            </a:r>
            <a:r>
              <a:rPr lang="tr-TR" sz="2000" b="0" i="0" dirty="0" err="1">
                <a:solidFill>
                  <a:srgbClr val="1F1F1F"/>
                </a:solidFill>
                <a:effectLst/>
                <a:latin typeface="proxima-nova"/>
              </a:rPr>
              <a:t>their</a:t>
            </a:r>
            <a:r>
              <a:rPr lang="tr-TR" sz="2000" b="0" i="0" dirty="0">
                <a:solidFill>
                  <a:srgbClr val="1F1F1F"/>
                </a:solidFill>
                <a:effectLst/>
                <a:latin typeface="proxima-nova"/>
              </a:rPr>
              <a:t> </a:t>
            </a:r>
            <a:r>
              <a:rPr lang="tr-TR" sz="2000" b="0" i="0" dirty="0" err="1">
                <a:solidFill>
                  <a:srgbClr val="1F1F1F"/>
                </a:solidFill>
                <a:effectLst/>
                <a:latin typeface="proxima-nova"/>
              </a:rPr>
              <a:t>sins</a:t>
            </a:r>
            <a:r>
              <a:rPr lang="tr-TR" sz="2000" b="0" i="0" dirty="0">
                <a:solidFill>
                  <a:srgbClr val="1F1F1F"/>
                </a:solidFill>
                <a:effectLst/>
                <a:latin typeface="proxima-nova"/>
              </a:rPr>
              <a:t> </a:t>
            </a:r>
            <a:r>
              <a:rPr lang="tr-TR" sz="2000" b="0" i="0" dirty="0" err="1">
                <a:solidFill>
                  <a:srgbClr val="1F1F1F"/>
                </a:solidFill>
                <a:effectLst/>
                <a:latin typeface="proxima-nova"/>
              </a:rPr>
              <a:t>and</a:t>
            </a:r>
            <a:r>
              <a:rPr lang="tr-TR" sz="2000" b="0" i="0" dirty="0">
                <a:solidFill>
                  <a:srgbClr val="1F1F1F"/>
                </a:solidFill>
                <a:effectLst/>
                <a:latin typeface="proxima-nova"/>
              </a:rPr>
              <a:t> can </a:t>
            </a:r>
            <a:r>
              <a:rPr lang="tr-TR" sz="2000" b="0" i="0" dirty="0" err="1">
                <a:solidFill>
                  <a:srgbClr val="1F1F1F"/>
                </a:solidFill>
                <a:effectLst/>
                <a:latin typeface="proxima-nova"/>
              </a:rPr>
              <a:t>go</a:t>
            </a:r>
            <a:r>
              <a:rPr lang="tr-TR" sz="2000" b="0" i="0" dirty="0">
                <a:solidFill>
                  <a:srgbClr val="1F1F1F"/>
                </a:solidFill>
                <a:effectLst/>
                <a:latin typeface="proxima-nova"/>
              </a:rPr>
              <a:t> </a:t>
            </a:r>
            <a:r>
              <a:rPr lang="tr-TR" sz="2000" b="0" i="0" dirty="0" err="1">
                <a:solidFill>
                  <a:srgbClr val="1F1F1F"/>
                </a:solidFill>
                <a:effectLst/>
                <a:latin typeface="proxima-nova"/>
              </a:rPr>
              <a:t>to</a:t>
            </a:r>
            <a:r>
              <a:rPr lang="tr-TR" sz="2000" b="0" i="0" dirty="0">
                <a:solidFill>
                  <a:srgbClr val="1F1F1F"/>
                </a:solidFill>
                <a:effectLst/>
                <a:latin typeface="proxima-nova"/>
              </a:rPr>
              <a:t> </a:t>
            </a:r>
            <a:r>
              <a:rPr lang="tr-TR" sz="2000" b="0" i="0" dirty="0" err="1">
                <a:solidFill>
                  <a:srgbClr val="1F1F1F"/>
                </a:solidFill>
                <a:effectLst/>
                <a:latin typeface="proxima-nova"/>
              </a:rPr>
              <a:t>heaven</a:t>
            </a:r>
            <a:r>
              <a:rPr lang="tr-TR" sz="2000" b="0" i="0" dirty="0">
                <a:solidFill>
                  <a:srgbClr val="1F1F1F"/>
                </a:solidFill>
                <a:effectLst/>
                <a:latin typeface="proxima-nova"/>
              </a:rPr>
              <a:t>.</a:t>
            </a:r>
          </a:p>
          <a:p>
            <a:r>
              <a:rPr lang="tr-TR" sz="2000" b="0" i="0" dirty="0">
                <a:solidFill>
                  <a:srgbClr val="1F1F1F"/>
                </a:solidFill>
                <a:effectLst/>
                <a:latin typeface="proxima-nova"/>
              </a:rPr>
              <a:t> </a:t>
            </a:r>
          </a:p>
          <a:p>
            <a:r>
              <a:rPr lang="tr-TR" sz="2000" b="0" i="0" dirty="0">
                <a:solidFill>
                  <a:srgbClr val="1F1F1F"/>
                </a:solidFill>
                <a:effectLst/>
                <a:latin typeface="proxima-nova"/>
              </a:rPr>
              <a:t>An i </a:t>
            </a:r>
            <a:r>
              <a:rPr lang="tr-TR" sz="2000" b="0" i="0" dirty="0" err="1">
                <a:solidFill>
                  <a:srgbClr val="1F1F1F"/>
                </a:solidFill>
                <a:effectLst/>
                <a:latin typeface="proxima-nova"/>
              </a:rPr>
              <a:t>was</a:t>
            </a:r>
            <a:r>
              <a:rPr lang="tr-TR" sz="2000" b="0" i="0" dirty="0">
                <a:solidFill>
                  <a:srgbClr val="1F1F1F"/>
                </a:solidFill>
                <a:effectLst/>
                <a:latin typeface="proxima-nova"/>
              </a:rPr>
              <a:t> a </a:t>
            </a:r>
            <a:r>
              <a:rPr lang="tr-TR" sz="2000" b="0" i="0" dirty="0" err="1">
                <a:solidFill>
                  <a:srgbClr val="1F1F1F"/>
                </a:solidFill>
                <a:effectLst/>
                <a:latin typeface="proxima-nova"/>
              </a:rPr>
              <a:t>way</a:t>
            </a:r>
            <a:r>
              <a:rPr lang="tr-TR" sz="2000" b="0" i="0" dirty="0">
                <a:solidFill>
                  <a:srgbClr val="1F1F1F"/>
                </a:solidFill>
                <a:effectLst/>
                <a:latin typeface="proxima-nova"/>
              </a:rPr>
              <a:t> in </a:t>
            </a:r>
            <a:r>
              <a:rPr lang="tr-TR" sz="2000" b="0" i="0" dirty="0" err="1">
                <a:solidFill>
                  <a:srgbClr val="1F1F1F"/>
                </a:solidFill>
                <a:effectLst/>
                <a:latin typeface="proxima-nova"/>
              </a:rPr>
              <a:t>which</a:t>
            </a:r>
            <a:r>
              <a:rPr lang="tr-TR" sz="2000" b="0" i="0" dirty="0">
                <a:solidFill>
                  <a:srgbClr val="1F1F1F"/>
                </a:solidFill>
                <a:effectLst/>
                <a:latin typeface="proxima-nova"/>
              </a:rPr>
              <a:t> </a:t>
            </a:r>
            <a:r>
              <a:rPr lang="tr-TR" sz="2000" b="0" i="0" dirty="0" err="1">
                <a:solidFill>
                  <a:srgbClr val="1F1F1F"/>
                </a:solidFill>
                <a:effectLst/>
                <a:latin typeface="proxima-nova"/>
              </a:rPr>
              <a:t>someone</a:t>
            </a:r>
            <a:r>
              <a:rPr lang="tr-TR" sz="2000" b="0" i="0" dirty="0">
                <a:solidFill>
                  <a:srgbClr val="1F1F1F"/>
                </a:solidFill>
                <a:effectLst/>
                <a:latin typeface="proxima-nova"/>
              </a:rPr>
              <a:t> </a:t>
            </a:r>
            <a:r>
              <a:rPr lang="tr-TR" sz="2000" b="0" i="0" dirty="0" err="1">
                <a:solidFill>
                  <a:srgbClr val="1F1F1F"/>
                </a:solidFill>
                <a:effectLst/>
                <a:latin typeface="proxima-nova"/>
              </a:rPr>
              <a:t>could</a:t>
            </a:r>
            <a:r>
              <a:rPr lang="tr-TR" sz="2000" b="0" i="0" dirty="0">
                <a:solidFill>
                  <a:srgbClr val="1F1F1F"/>
                </a:solidFill>
                <a:effectLst/>
                <a:latin typeface="proxima-nova"/>
              </a:rPr>
              <a:t> pay </a:t>
            </a:r>
            <a:r>
              <a:rPr lang="tr-TR" sz="2000" b="0" i="0" dirty="0" err="1">
                <a:solidFill>
                  <a:srgbClr val="1F1F1F"/>
                </a:solidFill>
                <a:effectLst/>
                <a:latin typeface="proxima-nova"/>
              </a:rPr>
              <a:t>to</a:t>
            </a:r>
            <a:r>
              <a:rPr lang="tr-TR" sz="2000" b="0" i="0" dirty="0">
                <a:solidFill>
                  <a:srgbClr val="1F1F1F"/>
                </a:solidFill>
                <a:effectLst/>
                <a:latin typeface="proxima-nova"/>
              </a:rPr>
              <a:t> </a:t>
            </a:r>
            <a:r>
              <a:rPr lang="tr-TR" sz="2000" b="0" i="0" dirty="0" err="1">
                <a:solidFill>
                  <a:srgbClr val="1F1F1F"/>
                </a:solidFill>
                <a:effectLst/>
                <a:latin typeface="proxima-nova"/>
              </a:rPr>
              <a:t>reduce</a:t>
            </a:r>
            <a:r>
              <a:rPr lang="tr-TR" sz="2000" b="0" i="0" dirty="0">
                <a:solidFill>
                  <a:srgbClr val="1F1F1F"/>
                </a:solidFill>
                <a:effectLst/>
                <a:latin typeface="proxima-nova"/>
              </a:rPr>
              <a:t> </a:t>
            </a:r>
            <a:r>
              <a:rPr lang="tr-TR" sz="2000" b="0" i="0" dirty="0" err="1">
                <a:solidFill>
                  <a:srgbClr val="1F1F1F"/>
                </a:solidFill>
                <a:effectLst/>
                <a:latin typeface="proxima-nova"/>
              </a:rPr>
              <a:t>their</a:t>
            </a:r>
            <a:r>
              <a:rPr lang="tr-TR" sz="2000" b="0" i="0" dirty="0">
                <a:solidFill>
                  <a:srgbClr val="1F1F1F"/>
                </a:solidFill>
                <a:effectLst/>
                <a:latin typeface="proxima-nova"/>
              </a:rPr>
              <a:t> </a:t>
            </a:r>
            <a:r>
              <a:rPr lang="tr-TR" sz="2000" dirty="0" err="1">
                <a:solidFill>
                  <a:srgbClr val="1F1F1F"/>
                </a:solidFill>
                <a:latin typeface="proxima-nova"/>
              </a:rPr>
              <a:t>ndulgencetime</a:t>
            </a:r>
            <a:r>
              <a:rPr lang="tr-TR" sz="2000" dirty="0">
                <a:solidFill>
                  <a:srgbClr val="1F1F1F"/>
                </a:solidFill>
                <a:latin typeface="proxima-nova"/>
              </a:rPr>
              <a:t> </a:t>
            </a:r>
            <a:r>
              <a:rPr lang="tr-TR" sz="2000" b="0" i="0" dirty="0">
                <a:solidFill>
                  <a:srgbClr val="1F1F1F"/>
                </a:solidFill>
                <a:effectLst/>
                <a:latin typeface="proxima-nova"/>
              </a:rPr>
              <a:t>in </a:t>
            </a:r>
            <a:r>
              <a:rPr lang="tr-TR" sz="2000" b="0" i="0" dirty="0" err="1">
                <a:solidFill>
                  <a:srgbClr val="1F1F1F"/>
                </a:solidFill>
                <a:effectLst/>
                <a:latin typeface="proxima-nova"/>
              </a:rPr>
              <a:t>purgatory</a:t>
            </a:r>
            <a:r>
              <a:rPr lang="tr-TR" sz="2000" b="0" i="0" dirty="0">
                <a:solidFill>
                  <a:srgbClr val="1F1F1F"/>
                </a:solidFill>
                <a:effectLst/>
                <a:latin typeface="proxima-nova"/>
              </a:rPr>
              <a:t> </a:t>
            </a:r>
            <a:r>
              <a:rPr lang="tr-TR" sz="2000" b="0" i="0" dirty="0" err="1">
                <a:solidFill>
                  <a:srgbClr val="1F1F1F"/>
                </a:solidFill>
                <a:effectLst/>
                <a:latin typeface="proxima-nova"/>
              </a:rPr>
              <a:t>or</a:t>
            </a:r>
            <a:r>
              <a:rPr lang="tr-TR" sz="2000" b="0" i="0" dirty="0">
                <a:solidFill>
                  <a:srgbClr val="1F1F1F"/>
                </a:solidFill>
                <a:effectLst/>
                <a:latin typeface="proxima-nova"/>
              </a:rPr>
              <a:t> </a:t>
            </a:r>
            <a:r>
              <a:rPr lang="tr-TR" sz="2000" b="0" i="0" dirty="0" err="1">
                <a:solidFill>
                  <a:srgbClr val="1F1F1F"/>
                </a:solidFill>
                <a:effectLst/>
                <a:latin typeface="proxima-nova"/>
              </a:rPr>
              <a:t>lessen</a:t>
            </a:r>
            <a:r>
              <a:rPr lang="tr-TR" sz="2000" b="0" i="0" dirty="0">
                <a:solidFill>
                  <a:srgbClr val="1F1F1F"/>
                </a:solidFill>
                <a:effectLst/>
                <a:latin typeface="proxima-nova"/>
              </a:rPr>
              <a:t> </a:t>
            </a:r>
            <a:r>
              <a:rPr lang="tr-TR" sz="2000" b="0" i="0" dirty="0" err="1">
                <a:solidFill>
                  <a:srgbClr val="1F1F1F"/>
                </a:solidFill>
                <a:effectLst/>
                <a:latin typeface="proxima-nova"/>
              </a:rPr>
              <a:t>their</a:t>
            </a:r>
            <a:r>
              <a:rPr lang="tr-TR" sz="2000" b="0" i="0" dirty="0">
                <a:solidFill>
                  <a:srgbClr val="1F1F1F"/>
                </a:solidFill>
                <a:effectLst/>
                <a:latin typeface="proxima-nova"/>
              </a:rPr>
              <a:t> </a:t>
            </a:r>
            <a:r>
              <a:rPr lang="tr-TR" sz="2000" b="0" i="0" dirty="0" err="1">
                <a:solidFill>
                  <a:srgbClr val="1F1F1F"/>
                </a:solidFill>
                <a:effectLst/>
                <a:latin typeface="proxima-nova"/>
              </a:rPr>
              <a:t>earthly</a:t>
            </a:r>
            <a:r>
              <a:rPr lang="tr-TR" sz="2000" b="0" i="0" dirty="0">
                <a:solidFill>
                  <a:srgbClr val="1F1F1F"/>
                </a:solidFill>
                <a:effectLst/>
                <a:latin typeface="proxima-nova"/>
              </a:rPr>
              <a:t> </a:t>
            </a:r>
            <a:r>
              <a:rPr lang="tr-TR" sz="2000" b="0" i="0" dirty="0" err="1">
                <a:solidFill>
                  <a:srgbClr val="1F1F1F"/>
                </a:solidFill>
                <a:effectLst/>
                <a:latin typeface="proxima-nova"/>
              </a:rPr>
              <a:t>penance</a:t>
            </a:r>
            <a:r>
              <a:rPr lang="tr-TR" sz="2000" b="0" i="0" dirty="0">
                <a:solidFill>
                  <a:srgbClr val="1F1F1F"/>
                </a:solidFill>
                <a:effectLst/>
                <a:latin typeface="proxima-nova"/>
              </a:rPr>
              <a:t> </a:t>
            </a:r>
            <a:r>
              <a:rPr lang="tr-TR" sz="2000" b="0" i="0" dirty="0" err="1">
                <a:solidFill>
                  <a:srgbClr val="1F1F1F"/>
                </a:solidFill>
                <a:effectLst/>
                <a:latin typeface="proxima-nova"/>
              </a:rPr>
              <a:t>for</a:t>
            </a:r>
            <a:r>
              <a:rPr lang="tr-TR" sz="2000" b="0" i="0" dirty="0">
                <a:solidFill>
                  <a:srgbClr val="1F1F1F"/>
                </a:solidFill>
                <a:effectLst/>
                <a:latin typeface="proxima-nova"/>
              </a:rPr>
              <a:t> </a:t>
            </a:r>
            <a:r>
              <a:rPr lang="tr-TR" sz="2000" b="0" i="0" dirty="0" err="1">
                <a:solidFill>
                  <a:srgbClr val="1F1F1F"/>
                </a:solidFill>
                <a:effectLst/>
                <a:latin typeface="proxima-nova"/>
              </a:rPr>
              <a:t>sins</a:t>
            </a:r>
            <a:r>
              <a:rPr lang="tr-TR" sz="2000" b="0" i="0" dirty="0">
                <a:solidFill>
                  <a:srgbClr val="1F1F1F"/>
                </a:solidFill>
                <a:effectLst/>
                <a:latin typeface="proxima-nova"/>
              </a:rPr>
              <a:t>. </a:t>
            </a:r>
            <a:r>
              <a:rPr lang="tr-TR" sz="2000" b="0" i="0" dirty="0" err="1">
                <a:solidFill>
                  <a:srgbClr val="1F1F1F"/>
                </a:solidFill>
                <a:effectLst/>
                <a:latin typeface="proxima-nova"/>
              </a:rPr>
              <a:t>The</a:t>
            </a:r>
            <a:r>
              <a:rPr lang="tr-TR" sz="2000" b="0" i="0" dirty="0">
                <a:solidFill>
                  <a:srgbClr val="1F1F1F"/>
                </a:solidFill>
                <a:effectLst/>
                <a:latin typeface="proxima-nova"/>
              </a:rPr>
              <a:t> </a:t>
            </a:r>
            <a:r>
              <a:rPr lang="tr-TR" sz="2000" b="0" i="0" dirty="0" err="1">
                <a:solidFill>
                  <a:srgbClr val="1F1F1F"/>
                </a:solidFill>
                <a:effectLst/>
                <a:latin typeface="proxima-nova"/>
              </a:rPr>
              <a:t>sale</a:t>
            </a:r>
            <a:r>
              <a:rPr lang="tr-TR" sz="2000" b="0" i="0" dirty="0">
                <a:solidFill>
                  <a:srgbClr val="1F1F1F"/>
                </a:solidFill>
                <a:effectLst/>
                <a:latin typeface="proxima-nova"/>
              </a:rPr>
              <a:t> of </a:t>
            </a:r>
            <a:r>
              <a:rPr lang="tr-TR" sz="2000" b="0" i="0" dirty="0" err="1">
                <a:solidFill>
                  <a:srgbClr val="1F1F1F"/>
                </a:solidFill>
                <a:effectLst/>
                <a:latin typeface="proxima-nova"/>
              </a:rPr>
              <a:t>these</a:t>
            </a:r>
            <a:r>
              <a:rPr lang="tr-TR" sz="2000" b="0" i="0" dirty="0">
                <a:solidFill>
                  <a:srgbClr val="1F1F1F"/>
                </a:solidFill>
                <a:effectLst/>
                <a:latin typeface="proxima-nova"/>
              </a:rPr>
              <a:t> </a:t>
            </a:r>
            <a:r>
              <a:rPr lang="tr-TR" sz="2000" b="0" i="0" dirty="0" err="1">
                <a:solidFill>
                  <a:srgbClr val="1F1F1F"/>
                </a:solidFill>
                <a:effectLst/>
                <a:latin typeface="proxima-nova"/>
              </a:rPr>
              <a:t>indulgences</a:t>
            </a:r>
            <a:r>
              <a:rPr lang="tr-TR" sz="2000" b="0" i="0" dirty="0">
                <a:solidFill>
                  <a:srgbClr val="1F1F1F"/>
                </a:solidFill>
                <a:effectLst/>
                <a:latin typeface="proxima-nova"/>
              </a:rPr>
              <a:t> </a:t>
            </a:r>
            <a:r>
              <a:rPr lang="tr-TR" sz="2000" b="0" i="0" dirty="0" err="1">
                <a:solidFill>
                  <a:srgbClr val="1F1F1F"/>
                </a:solidFill>
                <a:effectLst/>
                <a:latin typeface="proxima-nova"/>
              </a:rPr>
              <a:t>was</a:t>
            </a:r>
            <a:r>
              <a:rPr lang="tr-TR" sz="2000" b="0" i="0" dirty="0">
                <a:solidFill>
                  <a:srgbClr val="1F1F1F"/>
                </a:solidFill>
                <a:effectLst/>
                <a:latin typeface="proxima-nova"/>
              </a:rPr>
              <a:t> a </a:t>
            </a:r>
            <a:r>
              <a:rPr lang="tr-TR" sz="2000" b="0" i="0" dirty="0" err="1">
                <a:solidFill>
                  <a:srgbClr val="1F1F1F"/>
                </a:solidFill>
                <a:effectLst/>
                <a:latin typeface="proxima-nova"/>
              </a:rPr>
              <a:t>hotly</a:t>
            </a:r>
            <a:r>
              <a:rPr lang="tr-TR" sz="2000" b="0" i="0" dirty="0">
                <a:solidFill>
                  <a:srgbClr val="1F1F1F"/>
                </a:solidFill>
                <a:effectLst/>
                <a:latin typeface="proxima-nova"/>
              </a:rPr>
              <a:t> </a:t>
            </a:r>
            <a:r>
              <a:rPr lang="tr-TR" sz="2000" b="0" i="0" dirty="0" err="1">
                <a:solidFill>
                  <a:srgbClr val="1F1F1F"/>
                </a:solidFill>
                <a:effectLst/>
                <a:latin typeface="proxima-nova"/>
              </a:rPr>
              <a:t>contested</a:t>
            </a:r>
            <a:r>
              <a:rPr lang="tr-TR" sz="2000" b="0" i="0" dirty="0">
                <a:solidFill>
                  <a:srgbClr val="1F1F1F"/>
                </a:solidFill>
                <a:effectLst/>
                <a:latin typeface="proxima-nova"/>
              </a:rPr>
              <a:t> </a:t>
            </a:r>
            <a:r>
              <a:rPr lang="tr-TR" sz="2000" b="0" i="0" dirty="0" err="1">
                <a:solidFill>
                  <a:srgbClr val="1F1F1F"/>
                </a:solidFill>
                <a:effectLst/>
                <a:latin typeface="proxima-nova"/>
              </a:rPr>
              <a:t>issue</a:t>
            </a:r>
            <a:r>
              <a:rPr lang="tr-TR" sz="2000" b="0" i="0" dirty="0">
                <a:solidFill>
                  <a:srgbClr val="1F1F1F"/>
                </a:solidFill>
                <a:effectLst/>
                <a:latin typeface="proxima-nova"/>
              </a:rPr>
              <a:t> in </a:t>
            </a:r>
            <a:r>
              <a:rPr lang="tr-TR" sz="2000" b="0" i="0" dirty="0" err="1">
                <a:solidFill>
                  <a:srgbClr val="1F1F1F"/>
                </a:solidFill>
                <a:effectLst/>
                <a:latin typeface="proxima-nova"/>
              </a:rPr>
              <a:t>the</a:t>
            </a:r>
            <a:r>
              <a:rPr lang="tr-TR" sz="2000" b="0" i="0" dirty="0">
                <a:solidFill>
                  <a:srgbClr val="1F1F1F"/>
                </a:solidFill>
                <a:effectLst/>
                <a:latin typeface="proxima-nova"/>
              </a:rPr>
              <a:t> </a:t>
            </a:r>
            <a:r>
              <a:rPr lang="tr-TR" sz="2000" b="0" i="0" dirty="0" err="1">
                <a:solidFill>
                  <a:srgbClr val="1F1F1F"/>
                </a:solidFill>
                <a:effectLst/>
                <a:latin typeface="proxima-nova"/>
              </a:rPr>
              <a:t>Middle</a:t>
            </a:r>
            <a:r>
              <a:rPr lang="tr-TR" sz="2000" b="0" i="0" dirty="0">
                <a:solidFill>
                  <a:srgbClr val="1F1F1F"/>
                </a:solidFill>
                <a:effectLst/>
                <a:latin typeface="proxima-nova"/>
              </a:rPr>
              <a:t> </a:t>
            </a:r>
            <a:r>
              <a:rPr lang="tr-TR" sz="2000" b="0" i="0" dirty="0" err="1">
                <a:solidFill>
                  <a:srgbClr val="1F1F1F"/>
                </a:solidFill>
                <a:effectLst/>
                <a:latin typeface="proxima-nova"/>
              </a:rPr>
              <a:t>Ages</a:t>
            </a:r>
            <a:r>
              <a:rPr lang="tr-TR" sz="2000" b="0" i="0" dirty="0">
                <a:solidFill>
                  <a:srgbClr val="1F1F1F"/>
                </a:solidFill>
                <a:effectLst/>
                <a:latin typeface="proxima-nova"/>
              </a:rPr>
              <a:t>.</a:t>
            </a:r>
            <a:endParaRPr lang="tr-TR" sz="2000" dirty="0"/>
          </a:p>
        </p:txBody>
      </p:sp>
    </p:spTree>
    <p:extLst>
      <p:ext uri="{BB962C8B-B14F-4D97-AF65-F5344CB8AC3E}">
        <p14:creationId xmlns:p14="http://schemas.microsoft.com/office/powerpoint/2010/main" val="3591509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42" y="925605"/>
            <a:ext cx="8095957" cy="711359"/>
          </a:xfrm>
        </p:spPr>
        <p:txBody>
          <a:bodyPr/>
          <a:lstStyle/>
          <a:p>
            <a:r>
              <a:rPr lang="en-US" dirty="0"/>
              <a:t>The Pardoner’s Sketch- General Prologue</a:t>
            </a:r>
          </a:p>
        </p:txBody>
      </p:sp>
      <p:sp>
        <p:nvSpPr>
          <p:cNvPr id="3" name="Content Placeholder 2"/>
          <p:cNvSpPr>
            <a:spLocks noGrp="1"/>
          </p:cNvSpPr>
          <p:nvPr>
            <p:ph idx="1"/>
          </p:nvPr>
        </p:nvSpPr>
        <p:spPr>
          <a:xfrm>
            <a:off x="590842" y="2133600"/>
            <a:ext cx="7974199" cy="4460556"/>
          </a:xfrm>
        </p:spPr>
        <p:txBody>
          <a:bodyPr>
            <a:normAutofit lnSpcReduction="10000"/>
          </a:bodyPr>
          <a:lstStyle/>
          <a:p>
            <a:r>
              <a:rPr lang="en-US" dirty="0"/>
              <a:t>Hair as yellow as wax, straight like flax, hung down in </a:t>
            </a:r>
            <a:r>
              <a:rPr lang="en-US" dirty="0" err="1"/>
              <a:t>driplets</a:t>
            </a:r>
            <a:r>
              <a:rPr lang="en-US" dirty="0"/>
              <a:t>, but bald on top</a:t>
            </a:r>
          </a:p>
          <a:p>
            <a:r>
              <a:rPr lang="en-US" dirty="0"/>
              <a:t>Let his hair flow in the wind- riding without a hood</a:t>
            </a:r>
          </a:p>
          <a:p>
            <a:r>
              <a:rPr lang="en-US" dirty="0"/>
              <a:t>Shiny eyes like a hare</a:t>
            </a:r>
          </a:p>
          <a:p>
            <a:r>
              <a:rPr lang="en-US" dirty="0"/>
              <a:t>Voice sounds like a goat</a:t>
            </a:r>
          </a:p>
          <a:p>
            <a:r>
              <a:rPr lang="en-US" dirty="0"/>
              <a:t>No beard, can’t grow one</a:t>
            </a:r>
          </a:p>
          <a:p>
            <a:r>
              <a:rPr lang="en-US" dirty="0"/>
              <a:t>Good “ecclesiast” who sings well in church, or at least loudly</a:t>
            </a:r>
          </a:p>
          <a:p>
            <a:r>
              <a:rPr lang="en-US" dirty="0"/>
              <a:t>Knapsack full of relics/ pardons</a:t>
            </a:r>
          </a:p>
          <a:p>
            <a:pPr lvl="1"/>
            <a:r>
              <a:rPr lang="en-US" b="1" dirty="0"/>
              <a:t>Pillow case </a:t>
            </a:r>
            <a:r>
              <a:rPr lang="en-US" dirty="0"/>
              <a:t>he claims is Mary’s veil</a:t>
            </a:r>
          </a:p>
          <a:p>
            <a:pPr lvl="1"/>
            <a:r>
              <a:rPr lang="en-US" dirty="0"/>
              <a:t>Piece of sail from St. Peter’s boat</a:t>
            </a:r>
          </a:p>
          <a:p>
            <a:pPr lvl="1"/>
            <a:r>
              <a:rPr lang="en-US" dirty="0"/>
              <a:t>Pig bones in a jar</a:t>
            </a:r>
          </a:p>
          <a:p>
            <a:pPr lvl="1"/>
            <a:r>
              <a:rPr lang="en-US" dirty="0"/>
              <a:t>Makes money selling them on the journey</a:t>
            </a:r>
          </a:p>
          <a:p>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2024156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1D49E0-4908-BF2F-5C86-C35EE92762F8}"/>
              </a:ext>
            </a:extLst>
          </p:cNvPr>
          <p:cNvSpPr>
            <a:spLocks noGrp="1"/>
          </p:cNvSpPr>
          <p:nvPr>
            <p:ph type="ctrTitle"/>
          </p:nvPr>
        </p:nvSpPr>
        <p:spPr>
          <a:xfrm>
            <a:off x="4271295" y="1241266"/>
            <a:ext cx="4071414" cy="3153753"/>
          </a:xfrm>
        </p:spPr>
        <p:txBody>
          <a:bodyPr>
            <a:normAutofit/>
          </a:bodyPr>
          <a:lstStyle/>
          <a:p>
            <a:r>
              <a:rPr lang="en-US" dirty="0"/>
              <a:t> THE WIFE OF BATH</a:t>
            </a:r>
          </a:p>
        </p:txBody>
      </p:sp>
      <p:sp>
        <p:nvSpPr>
          <p:cNvPr id="3" name="Alt Başlık 2">
            <a:extLst>
              <a:ext uri="{FF2B5EF4-FFF2-40B4-BE49-F238E27FC236}">
                <a16:creationId xmlns:a16="http://schemas.microsoft.com/office/drawing/2014/main" id="{BF8480EB-C8A5-10A2-B116-B71D220A7346}"/>
              </a:ext>
            </a:extLst>
          </p:cNvPr>
          <p:cNvSpPr>
            <a:spLocks noGrp="1"/>
          </p:cNvSpPr>
          <p:nvPr>
            <p:ph type="subTitle" idx="1"/>
          </p:nvPr>
        </p:nvSpPr>
        <p:spPr>
          <a:xfrm>
            <a:off x="4271295" y="4591665"/>
            <a:ext cx="4071414" cy="1622322"/>
          </a:xfrm>
        </p:spPr>
        <p:txBody>
          <a:bodyPr>
            <a:normAutofit/>
          </a:bodyPr>
          <a:lstStyle/>
          <a:p>
            <a:r>
              <a:rPr lang="en-US" dirty="0"/>
              <a:t>BUĞRAHAN KESKİN</a:t>
            </a:r>
          </a:p>
        </p:txBody>
      </p:sp>
      <p:grpSp>
        <p:nvGrpSpPr>
          <p:cNvPr id="1031" name="Group 1030">
            <a:extLst>
              <a:ext uri="{FF2B5EF4-FFF2-40B4-BE49-F238E27FC236}">
                <a16:creationId xmlns:a16="http://schemas.microsoft.com/office/drawing/2014/main" id="{7F95E15D-650C-41BB-8319-11DF638190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501" y="396836"/>
            <a:ext cx="3744117" cy="6058999"/>
            <a:chOff x="423335" y="396836"/>
            <a:chExt cx="4992158" cy="6058999"/>
          </a:xfrm>
        </p:grpSpPr>
        <p:sp>
          <p:nvSpPr>
            <p:cNvPr id="1032" name="Rectangle 1031">
              <a:extLst>
                <a:ext uri="{FF2B5EF4-FFF2-40B4-BE49-F238E27FC236}">
                  <a16:creationId xmlns:a16="http://schemas.microsoft.com/office/drawing/2014/main" id="{00C9107C-7ADA-4B42-9645-0B36A5D3F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5"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033" name="Freeform 5">
              <a:extLst>
                <a:ext uri="{FF2B5EF4-FFF2-40B4-BE49-F238E27FC236}">
                  <a16:creationId xmlns:a16="http://schemas.microsoft.com/office/drawing/2014/main" id="{25265F45-0285-4358-BCAC-BB7F21B530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17021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tr-TR"/>
            </a:p>
          </p:txBody>
        </p:sp>
        <p:sp>
          <p:nvSpPr>
            <p:cNvPr id="1034" name="Freeform 5">
              <a:extLst>
                <a:ext uri="{FF2B5EF4-FFF2-40B4-BE49-F238E27FC236}">
                  <a16:creationId xmlns:a16="http://schemas.microsoft.com/office/drawing/2014/main" id="{7E1C4A83-2941-48D7-AC4D-1802CAEE8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3545327"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tr-TR"/>
            </a:p>
          </p:txBody>
        </p:sp>
      </p:grpSp>
      <p:pic>
        <p:nvPicPr>
          <p:cNvPr id="1026" name="Picture 2" descr="The Wife of Bath eBook by Geoffrey ...">
            <a:extLst>
              <a:ext uri="{FF2B5EF4-FFF2-40B4-BE49-F238E27FC236}">
                <a16:creationId xmlns:a16="http://schemas.microsoft.com/office/drawing/2014/main" id="{20DEAADB-27F2-1A2C-EE64-9E209E0023B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2323" y="1441875"/>
            <a:ext cx="2644683" cy="397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13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855A9F-F0FD-4803-0CA6-CD552C51180E}"/>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1B4D7287-FD51-DD3E-C6D7-805200B85AE2}"/>
              </a:ext>
            </a:extLst>
          </p:cNvPr>
          <p:cNvSpPr>
            <a:spLocks noGrp="1"/>
          </p:cNvSpPr>
          <p:nvPr>
            <p:ph idx="1"/>
          </p:nvPr>
        </p:nvSpPr>
        <p:spPr>
          <a:xfrm>
            <a:off x="585620" y="2514600"/>
            <a:ext cx="7972759" cy="3530600"/>
          </a:xfrm>
        </p:spPr>
        <p:txBody>
          <a:bodyPr vert="horz" lIns="68580" tIns="34290" rIns="68580" bIns="34290" rtlCol="0" anchor="t">
            <a:normAutofit/>
          </a:bodyPr>
          <a:lstStyle/>
          <a:p>
            <a:r>
              <a:rPr lang="tr-TR" dirty="0" err="1"/>
              <a:t>The</a:t>
            </a:r>
            <a:r>
              <a:rPr lang="tr-TR" dirty="0"/>
              <a:t> </a:t>
            </a:r>
            <a:r>
              <a:rPr lang="tr-TR" dirty="0" err="1"/>
              <a:t>Wife</a:t>
            </a:r>
            <a:r>
              <a:rPr lang="tr-TR" dirty="0"/>
              <a:t> of </a:t>
            </a:r>
            <a:r>
              <a:rPr lang="tr-TR" dirty="0" err="1"/>
              <a:t>Bath's</a:t>
            </a:r>
            <a:r>
              <a:rPr lang="tr-TR" dirty="0"/>
              <a:t> </a:t>
            </a:r>
            <a:r>
              <a:rPr lang="tr-TR" dirty="0" err="1"/>
              <a:t>Tale</a:t>
            </a:r>
            <a:r>
              <a:rPr lang="tr-TR" dirty="0"/>
              <a:t> is </a:t>
            </a:r>
            <a:r>
              <a:rPr lang="tr-TR" dirty="0" err="1"/>
              <a:t>about</a:t>
            </a:r>
            <a:r>
              <a:rPr lang="tr-TR" dirty="0"/>
              <a:t> </a:t>
            </a:r>
            <a:r>
              <a:rPr lang="tr-TR" dirty="0" err="1"/>
              <a:t>gender</a:t>
            </a:r>
            <a:r>
              <a:rPr lang="tr-TR" dirty="0"/>
              <a:t> </a:t>
            </a:r>
            <a:r>
              <a:rPr lang="tr-TR" dirty="0" err="1"/>
              <a:t>roles</a:t>
            </a:r>
            <a:r>
              <a:rPr lang="tr-TR" dirty="0"/>
              <a:t>,  </a:t>
            </a:r>
            <a:r>
              <a:rPr lang="tr-TR" dirty="0" err="1"/>
              <a:t>power</a:t>
            </a:r>
            <a:r>
              <a:rPr lang="tr-TR" dirty="0"/>
              <a:t> </a:t>
            </a:r>
            <a:r>
              <a:rPr lang="tr-TR" dirty="0" err="1"/>
              <a:t>and</a:t>
            </a:r>
            <a:r>
              <a:rPr lang="tr-TR" dirty="0"/>
              <a:t> </a:t>
            </a:r>
            <a:r>
              <a:rPr lang="tr-TR" dirty="0" err="1"/>
              <a:t>marriage</a:t>
            </a:r>
            <a:r>
              <a:rPr lang="tr-TR" dirty="0"/>
              <a:t>. </a:t>
            </a:r>
          </a:p>
          <a:p>
            <a:r>
              <a:rPr lang="tr-TR" dirty="0" err="1">
                <a:solidFill>
                  <a:srgbClr val="262626"/>
                </a:solidFill>
                <a:latin typeface="+mj-lt"/>
              </a:rPr>
              <a:t>The</a:t>
            </a:r>
            <a:r>
              <a:rPr lang="tr-TR" dirty="0">
                <a:solidFill>
                  <a:srgbClr val="262626"/>
                </a:solidFill>
                <a:latin typeface="+mj-lt"/>
              </a:rPr>
              <a:t> </a:t>
            </a:r>
            <a:r>
              <a:rPr lang="tr-TR" dirty="0" err="1">
                <a:solidFill>
                  <a:srgbClr val="262626"/>
                </a:solidFill>
                <a:latin typeface="+mj-lt"/>
              </a:rPr>
              <a:t>tale</a:t>
            </a:r>
            <a:r>
              <a:rPr lang="tr-TR" dirty="0">
                <a:solidFill>
                  <a:srgbClr val="262626"/>
                </a:solidFill>
                <a:latin typeface="+mj-lt"/>
              </a:rPr>
              <a:t> </a:t>
            </a:r>
            <a:r>
              <a:rPr lang="tr-TR" dirty="0" err="1">
                <a:solidFill>
                  <a:srgbClr val="262626"/>
                </a:solidFill>
                <a:latin typeface="+mj-lt"/>
              </a:rPr>
              <a:t>concerns</a:t>
            </a:r>
            <a:r>
              <a:rPr lang="tr-TR" dirty="0">
                <a:solidFill>
                  <a:srgbClr val="262626"/>
                </a:solidFill>
                <a:latin typeface="+mj-lt"/>
              </a:rPr>
              <a:t> a </a:t>
            </a:r>
            <a:r>
              <a:rPr lang="tr-TR" dirty="0" err="1">
                <a:latin typeface="+mj-lt"/>
              </a:rPr>
              <a:t>knight</a:t>
            </a:r>
            <a:r>
              <a:rPr lang="tr-TR" dirty="0">
                <a:solidFill>
                  <a:srgbClr val="262626"/>
                </a:solidFill>
                <a:latin typeface="+mj-lt"/>
              </a:rPr>
              <a:t> </a:t>
            </a:r>
            <a:r>
              <a:rPr lang="tr-TR" dirty="0" err="1">
                <a:solidFill>
                  <a:srgbClr val="262626"/>
                </a:solidFill>
                <a:latin typeface="+mj-lt"/>
              </a:rPr>
              <a:t>accused</a:t>
            </a:r>
            <a:r>
              <a:rPr lang="tr-TR" dirty="0">
                <a:solidFill>
                  <a:srgbClr val="262626"/>
                </a:solidFill>
                <a:latin typeface="+mj-lt"/>
              </a:rPr>
              <a:t> of </a:t>
            </a:r>
            <a:r>
              <a:rPr lang="tr-TR" dirty="0" err="1">
                <a:solidFill>
                  <a:srgbClr val="262626"/>
                </a:solidFill>
                <a:latin typeface="+mj-lt"/>
              </a:rPr>
              <a:t>rape</a:t>
            </a:r>
            <a:r>
              <a:rPr lang="tr-TR" dirty="0">
                <a:solidFill>
                  <a:srgbClr val="262626"/>
                </a:solidFill>
                <a:latin typeface="+mj-lt"/>
              </a:rPr>
              <a:t>, </a:t>
            </a:r>
            <a:r>
              <a:rPr lang="tr-TR" dirty="0" err="1">
                <a:solidFill>
                  <a:srgbClr val="262626"/>
                </a:solidFill>
                <a:latin typeface="+mj-lt"/>
              </a:rPr>
              <a:t>whose</a:t>
            </a:r>
            <a:r>
              <a:rPr lang="tr-TR" dirty="0">
                <a:solidFill>
                  <a:srgbClr val="262626"/>
                </a:solidFill>
                <a:latin typeface="+mj-lt"/>
              </a:rPr>
              <a:t> life </a:t>
            </a:r>
            <a:r>
              <a:rPr lang="tr-TR" dirty="0" err="1">
                <a:solidFill>
                  <a:srgbClr val="262626"/>
                </a:solidFill>
                <a:latin typeface="+mj-lt"/>
              </a:rPr>
              <a:t>shall</a:t>
            </a:r>
            <a:r>
              <a:rPr lang="tr-TR" dirty="0">
                <a:solidFill>
                  <a:srgbClr val="262626"/>
                </a:solidFill>
                <a:latin typeface="+mj-lt"/>
              </a:rPr>
              <a:t> be </a:t>
            </a:r>
            <a:r>
              <a:rPr lang="tr-TR" dirty="0" err="1">
                <a:solidFill>
                  <a:srgbClr val="262626"/>
                </a:solidFill>
                <a:latin typeface="+mj-lt"/>
              </a:rPr>
              <a:t>spared</a:t>
            </a:r>
            <a:r>
              <a:rPr lang="tr-TR" dirty="0">
                <a:solidFill>
                  <a:srgbClr val="262626"/>
                </a:solidFill>
                <a:latin typeface="+mj-lt"/>
              </a:rPr>
              <a:t> </a:t>
            </a:r>
            <a:r>
              <a:rPr lang="tr-TR" dirty="0" err="1">
                <a:solidFill>
                  <a:srgbClr val="262626"/>
                </a:solidFill>
                <a:latin typeface="+mj-lt"/>
              </a:rPr>
              <a:t>if</a:t>
            </a:r>
            <a:r>
              <a:rPr lang="tr-TR" dirty="0">
                <a:solidFill>
                  <a:srgbClr val="262626"/>
                </a:solidFill>
                <a:latin typeface="+mj-lt"/>
              </a:rPr>
              <a:t> in </a:t>
            </a:r>
            <a:r>
              <a:rPr lang="tr-TR" dirty="0" err="1">
                <a:solidFill>
                  <a:srgbClr val="262626"/>
                </a:solidFill>
                <a:latin typeface="+mj-lt"/>
              </a:rPr>
              <a:t>one</a:t>
            </a:r>
            <a:r>
              <a:rPr lang="tr-TR" dirty="0">
                <a:solidFill>
                  <a:srgbClr val="262626"/>
                </a:solidFill>
                <a:latin typeface="+mj-lt"/>
              </a:rPr>
              <a:t> </a:t>
            </a:r>
            <a:r>
              <a:rPr lang="tr-TR" dirty="0" err="1">
                <a:solidFill>
                  <a:srgbClr val="262626"/>
                </a:solidFill>
                <a:latin typeface="+mj-lt"/>
              </a:rPr>
              <a:t>year</a:t>
            </a:r>
            <a:r>
              <a:rPr lang="tr-TR" dirty="0">
                <a:solidFill>
                  <a:srgbClr val="262626"/>
                </a:solidFill>
                <a:latin typeface="+mj-lt"/>
              </a:rPr>
              <a:t> he </a:t>
            </a:r>
            <a:r>
              <a:rPr lang="tr-TR" dirty="0" err="1">
                <a:solidFill>
                  <a:srgbClr val="262626"/>
                </a:solidFill>
                <a:latin typeface="+mj-lt"/>
              </a:rPr>
              <a:t>discovers</a:t>
            </a:r>
            <a:r>
              <a:rPr lang="tr-TR" dirty="0">
                <a:solidFill>
                  <a:srgbClr val="262626"/>
                </a:solidFill>
                <a:latin typeface="+mj-lt"/>
              </a:rPr>
              <a:t> </a:t>
            </a:r>
            <a:r>
              <a:rPr lang="tr-TR" dirty="0" err="1">
                <a:solidFill>
                  <a:srgbClr val="262626"/>
                </a:solidFill>
                <a:latin typeface="+mj-lt"/>
              </a:rPr>
              <a:t>what</a:t>
            </a:r>
            <a:r>
              <a:rPr lang="tr-TR" dirty="0">
                <a:solidFill>
                  <a:srgbClr val="262626"/>
                </a:solidFill>
                <a:latin typeface="+mj-lt"/>
              </a:rPr>
              <a:t> </a:t>
            </a:r>
            <a:r>
              <a:rPr lang="tr-TR" dirty="0" err="1">
                <a:solidFill>
                  <a:srgbClr val="262626"/>
                </a:solidFill>
                <a:latin typeface="+mj-lt"/>
              </a:rPr>
              <a:t>women</a:t>
            </a:r>
            <a:r>
              <a:rPr lang="tr-TR" dirty="0">
                <a:solidFill>
                  <a:srgbClr val="262626"/>
                </a:solidFill>
                <a:latin typeface="+mj-lt"/>
              </a:rPr>
              <a:t> </a:t>
            </a:r>
            <a:r>
              <a:rPr lang="tr-TR" dirty="0" err="1">
                <a:solidFill>
                  <a:srgbClr val="262626"/>
                </a:solidFill>
                <a:latin typeface="+mj-lt"/>
              </a:rPr>
              <a:t>most</a:t>
            </a:r>
            <a:r>
              <a:rPr lang="tr-TR" dirty="0">
                <a:solidFill>
                  <a:srgbClr val="262626"/>
                </a:solidFill>
                <a:latin typeface="+mj-lt"/>
              </a:rPr>
              <a:t> </a:t>
            </a:r>
            <a:r>
              <a:rPr lang="tr-TR" dirty="0" err="1">
                <a:solidFill>
                  <a:srgbClr val="262626"/>
                </a:solidFill>
                <a:latin typeface="+mj-lt"/>
              </a:rPr>
              <a:t>desire</a:t>
            </a:r>
            <a:r>
              <a:rPr lang="tr-TR" dirty="0">
                <a:solidFill>
                  <a:srgbClr val="262626"/>
                </a:solidFill>
                <a:latin typeface="+mj-lt"/>
              </a:rPr>
              <a:t>. He </a:t>
            </a:r>
            <a:r>
              <a:rPr lang="tr-TR" dirty="0" err="1">
                <a:solidFill>
                  <a:srgbClr val="262626"/>
                </a:solidFill>
                <a:latin typeface="+mj-lt"/>
              </a:rPr>
              <a:t>eventually</a:t>
            </a:r>
            <a:r>
              <a:rPr lang="tr-TR" dirty="0">
                <a:solidFill>
                  <a:srgbClr val="262626"/>
                </a:solidFill>
                <a:latin typeface="+mj-lt"/>
              </a:rPr>
              <a:t> </a:t>
            </a:r>
            <a:r>
              <a:rPr lang="tr-TR" dirty="0" err="1">
                <a:solidFill>
                  <a:srgbClr val="262626"/>
                </a:solidFill>
                <a:latin typeface="+mj-lt"/>
              </a:rPr>
              <a:t>turns</a:t>
            </a:r>
            <a:r>
              <a:rPr lang="tr-TR" dirty="0">
                <a:solidFill>
                  <a:srgbClr val="262626"/>
                </a:solidFill>
                <a:latin typeface="+mj-lt"/>
              </a:rPr>
              <a:t> </a:t>
            </a:r>
            <a:r>
              <a:rPr lang="tr-TR" dirty="0" err="1">
                <a:solidFill>
                  <a:srgbClr val="262626"/>
                </a:solidFill>
                <a:latin typeface="+mj-lt"/>
              </a:rPr>
              <a:t>to</a:t>
            </a:r>
            <a:r>
              <a:rPr lang="tr-TR" dirty="0">
                <a:solidFill>
                  <a:srgbClr val="262626"/>
                </a:solidFill>
                <a:latin typeface="+mj-lt"/>
              </a:rPr>
              <a:t> an </a:t>
            </a:r>
            <a:r>
              <a:rPr lang="tr-TR" dirty="0" err="1">
                <a:solidFill>
                  <a:srgbClr val="262626"/>
                </a:solidFill>
                <a:latin typeface="+mj-lt"/>
              </a:rPr>
              <a:t>ugly</a:t>
            </a:r>
            <a:r>
              <a:rPr lang="tr-TR" dirty="0">
                <a:solidFill>
                  <a:srgbClr val="262626"/>
                </a:solidFill>
                <a:latin typeface="+mj-lt"/>
              </a:rPr>
              <a:t> </a:t>
            </a:r>
            <a:r>
              <a:rPr lang="tr-TR" dirty="0" err="1">
                <a:solidFill>
                  <a:srgbClr val="262626"/>
                </a:solidFill>
                <a:latin typeface="+mj-lt"/>
              </a:rPr>
              <a:t>old</a:t>
            </a:r>
            <a:r>
              <a:rPr lang="tr-TR" dirty="0">
                <a:solidFill>
                  <a:srgbClr val="262626"/>
                </a:solidFill>
                <a:latin typeface="+mj-lt"/>
              </a:rPr>
              <a:t> </a:t>
            </a:r>
            <a:r>
              <a:rPr lang="tr-TR" dirty="0" err="1">
                <a:solidFill>
                  <a:srgbClr val="262626"/>
                </a:solidFill>
                <a:latin typeface="+mj-lt"/>
              </a:rPr>
              <a:t>witch</a:t>
            </a:r>
            <a:r>
              <a:rPr lang="tr-TR" dirty="0">
                <a:solidFill>
                  <a:srgbClr val="262626"/>
                </a:solidFill>
                <a:latin typeface="+mj-lt"/>
              </a:rPr>
              <a:t> </a:t>
            </a:r>
            <a:r>
              <a:rPr lang="tr-TR" dirty="0" err="1">
                <a:solidFill>
                  <a:srgbClr val="262626"/>
                </a:solidFill>
                <a:latin typeface="+mj-lt"/>
              </a:rPr>
              <a:t>who</a:t>
            </a:r>
            <a:r>
              <a:rPr lang="tr-TR" dirty="0">
                <a:solidFill>
                  <a:srgbClr val="262626"/>
                </a:solidFill>
                <a:latin typeface="+mj-lt"/>
              </a:rPr>
              <a:t> </a:t>
            </a:r>
            <a:r>
              <a:rPr lang="tr-TR" dirty="0" err="1">
                <a:solidFill>
                  <a:srgbClr val="262626"/>
                </a:solidFill>
                <a:latin typeface="+mj-lt"/>
              </a:rPr>
              <a:t>promises</a:t>
            </a:r>
            <a:r>
              <a:rPr lang="tr-TR" dirty="0">
                <a:solidFill>
                  <a:srgbClr val="262626"/>
                </a:solidFill>
                <a:latin typeface="+mj-lt"/>
              </a:rPr>
              <a:t> </a:t>
            </a:r>
            <a:r>
              <a:rPr lang="tr-TR" dirty="0" err="1">
                <a:solidFill>
                  <a:srgbClr val="262626"/>
                </a:solidFill>
                <a:latin typeface="+mj-lt"/>
              </a:rPr>
              <a:t>him</a:t>
            </a:r>
            <a:r>
              <a:rPr lang="tr-TR" dirty="0">
                <a:solidFill>
                  <a:srgbClr val="262626"/>
                </a:solidFill>
                <a:latin typeface="+mj-lt"/>
              </a:rPr>
              <a:t> </a:t>
            </a:r>
            <a:r>
              <a:rPr lang="tr-TR" dirty="0" err="1">
                <a:solidFill>
                  <a:srgbClr val="262626"/>
                </a:solidFill>
                <a:latin typeface="+mj-lt"/>
              </a:rPr>
              <a:t>the</a:t>
            </a:r>
            <a:r>
              <a:rPr lang="tr-TR" dirty="0">
                <a:solidFill>
                  <a:srgbClr val="262626"/>
                </a:solidFill>
                <a:latin typeface="+mj-lt"/>
              </a:rPr>
              <a:t> </a:t>
            </a:r>
            <a:r>
              <a:rPr lang="tr-TR" dirty="0" err="1">
                <a:solidFill>
                  <a:srgbClr val="262626"/>
                </a:solidFill>
                <a:latin typeface="+mj-lt"/>
              </a:rPr>
              <a:t>answer</a:t>
            </a:r>
            <a:r>
              <a:rPr lang="tr-TR" dirty="0">
                <a:solidFill>
                  <a:srgbClr val="262626"/>
                </a:solidFill>
                <a:latin typeface="+mj-lt"/>
              </a:rPr>
              <a:t> </a:t>
            </a:r>
            <a:r>
              <a:rPr lang="tr-TR" dirty="0" err="1">
                <a:solidFill>
                  <a:srgbClr val="262626"/>
                </a:solidFill>
                <a:latin typeface="+mj-lt"/>
              </a:rPr>
              <a:t>that</a:t>
            </a:r>
            <a:r>
              <a:rPr lang="tr-TR" dirty="0">
                <a:solidFill>
                  <a:srgbClr val="262626"/>
                </a:solidFill>
                <a:latin typeface="+mj-lt"/>
              </a:rPr>
              <a:t> </a:t>
            </a:r>
            <a:r>
              <a:rPr lang="tr-TR" dirty="0" err="1">
                <a:solidFill>
                  <a:srgbClr val="262626"/>
                </a:solidFill>
                <a:latin typeface="+mj-lt"/>
              </a:rPr>
              <a:t>will</a:t>
            </a:r>
            <a:r>
              <a:rPr lang="tr-TR" dirty="0">
                <a:solidFill>
                  <a:srgbClr val="262626"/>
                </a:solidFill>
                <a:latin typeface="+mj-lt"/>
              </a:rPr>
              <a:t> </a:t>
            </a:r>
            <a:r>
              <a:rPr lang="tr-TR" dirty="0" err="1">
                <a:solidFill>
                  <a:srgbClr val="262626"/>
                </a:solidFill>
                <a:latin typeface="+mj-lt"/>
              </a:rPr>
              <a:t>save</a:t>
            </a:r>
            <a:r>
              <a:rPr lang="tr-TR" dirty="0">
                <a:solidFill>
                  <a:srgbClr val="262626"/>
                </a:solidFill>
                <a:latin typeface="+mj-lt"/>
              </a:rPr>
              <a:t> his life </a:t>
            </a:r>
            <a:r>
              <a:rPr lang="tr-TR" dirty="0" err="1">
                <a:solidFill>
                  <a:srgbClr val="262626"/>
                </a:solidFill>
                <a:latin typeface="+mj-lt"/>
              </a:rPr>
              <a:t>if</a:t>
            </a:r>
            <a:r>
              <a:rPr lang="tr-TR" dirty="0">
                <a:solidFill>
                  <a:srgbClr val="262626"/>
                </a:solidFill>
                <a:latin typeface="+mj-lt"/>
              </a:rPr>
              <a:t> he </a:t>
            </a:r>
            <a:r>
              <a:rPr lang="tr-TR" dirty="0" err="1">
                <a:solidFill>
                  <a:srgbClr val="262626"/>
                </a:solidFill>
                <a:latin typeface="+mj-lt"/>
              </a:rPr>
              <a:t>will</a:t>
            </a:r>
            <a:r>
              <a:rPr lang="tr-TR" dirty="0">
                <a:solidFill>
                  <a:srgbClr val="262626"/>
                </a:solidFill>
                <a:latin typeface="+mj-lt"/>
              </a:rPr>
              <a:t> do </a:t>
            </a:r>
            <a:r>
              <a:rPr lang="tr-TR" dirty="0" err="1">
                <a:solidFill>
                  <a:srgbClr val="262626"/>
                </a:solidFill>
                <a:latin typeface="+mj-lt"/>
              </a:rPr>
              <a:t>the</a:t>
            </a:r>
            <a:r>
              <a:rPr lang="tr-TR" dirty="0">
                <a:solidFill>
                  <a:srgbClr val="262626"/>
                </a:solidFill>
                <a:latin typeface="+mj-lt"/>
              </a:rPr>
              <a:t> </a:t>
            </a:r>
            <a:r>
              <a:rPr lang="tr-TR" dirty="0" err="1">
                <a:solidFill>
                  <a:srgbClr val="262626"/>
                </a:solidFill>
                <a:latin typeface="+mj-lt"/>
              </a:rPr>
              <a:t>first</a:t>
            </a:r>
            <a:r>
              <a:rPr lang="tr-TR" dirty="0">
                <a:solidFill>
                  <a:srgbClr val="262626"/>
                </a:solidFill>
                <a:latin typeface="+mj-lt"/>
              </a:rPr>
              <a:t> </a:t>
            </a:r>
            <a:r>
              <a:rPr lang="tr-TR" dirty="0" err="1">
                <a:solidFill>
                  <a:srgbClr val="262626"/>
                </a:solidFill>
                <a:latin typeface="+mj-lt"/>
              </a:rPr>
              <a:t>thing</a:t>
            </a:r>
            <a:r>
              <a:rPr lang="tr-TR" dirty="0">
                <a:solidFill>
                  <a:srgbClr val="262626"/>
                </a:solidFill>
                <a:latin typeface="+mj-lt"/>
              </a:rPr>
              <a:t> </a:t>
            </a:r>
            <a:r>
              <a:rPr lang="tr-TR" dirty="0" err="1">
                <a:solidFill>
                  <a:srgbClr val="262626"/>
                </a:solidFill>
                <a:latin typeface="+mj-lt"/>
              </a:rPr>
              <a:t>she</a:t>
            </a:r>
            <a:r>
              <a:rPr lang="tr-TR" dirty="0">
                <a:solidFill>
                  <a:srgbClr val="262626"/>
                </a:solidFill>
                <a:latin typeface="+mj-lt"/>
              </a:rPr>
              <a:t> </a:t>
            </a:r>
            <a:r>
              <a:rPr lang="tr-TR" dirty="0" err="1">
                <a:solidFill>
                  <a:srgbClr val="262626"/>
                </a:solidFill>
                <a:latin typeface="+mj-lt"/>
              </a:rPr>
              <a:t>asks</a:t>
            </a:r>
            <a:r>
              <a:rPr lang="tr-TR" dirty="0">
                <a:solidFill>
                  <a:srgbClr val="262626"/>
                </a:solidFill>
                <a:latin typeface="+mj-lt"/>
              </a:rPr>
              <a:t> of </a:t>
            </a:r>
            <a:r>
              <a:rPr lang="tr-TR" dirty="0" err="1">
                <a:solidFill>
                  <a:srgbClr val="262626"/>
                </a:solidFill>
                <a:latin typeface="+mj-lt"/>
              </a:rPr>
              <a:t>him</a:t>
            </a:r>
            <a:r>
              <a:rPr lang="tr-TR" dirty="0">
                <a:solidFill>
                  <a:srgbClr val="262626"/>
                </a:solidFill>
                <a:latin typeface="+mj-lt"/>
              </a:rPr>
              <a:t>.</a:t>
            </a:r>
          </a:p>
        </p:txBody>
      </p:sp>
    </p:spTree>
    <p:extLst>
      <p:ext uri="{BB962C8B-B14F-4D97-AF65-F5344CB8AC3E}">
        <p14:creationId xmlns:p14="http://schemas.microsoft.com/office/powerpoint/2010/main" val="2331021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9DC1F7-7123-F75E-4949-E17159A36A3F}"/>
              </a:ext>
            </a:extLst>
          </p:cNvPr>
          <p:cNvSpPr>
            <a:spLocks noGrp="1"/>
          </p:cNvSpPr>
          <p:nvPr>
            <p:ph type="title"/>
          </p:nvPr>
        </p:nvSpPr>
        <p:spPr/>
        <p:txBody>
          <a:bodyPr/>
          <a:lstStyle/>
          <a:p>
            <a:r>
              <a:rPr lang="tr-TR" dirty="0"/>
              <a:t>THE WIFE OF BATH'S TALE PROLOGUE</a:t>
            </a:r>
          </a:p>
        </p:txBody>
      </p:sp>
      <p:sp>
        <p:nvSpPr>
          <p:cNvPr id="3" name="İçerik Yer Tutucusu 2">
            <a:extLst>
              <a:ext uri="{FF2B5EF4-FFF2-40B4-BE49-F238E27FC236}">
                <a16:creationId xmlns:a16="http://schemas.microsoft.com/office/drawing/2014/main" id="{38E04D9E-FC42-347D-EEA6-E7DBB2811FB0}"/>
              </a:ext>
            </a:extLst>
          </p:cNvPr>
          <p:cNvSpPr>
            <a:spLocks noGrp="1"/>
          </p:cNvSpPr>
          <p:nvPr>
            <p:ph sz="half" idx="1"/>
          </p:nvPr>
        </p:nvSpPr>
        <p:spPr>
          <a:xfrm>
            <a:off x="409010" y="2345265"/>
            <a:ext cx="3981253" cy="4344399"/>
          </a:xfrm>
        </p:spPr>
        <p:txBody>
          <a:bodyPr vert="horz" lIns="68580" tIns="34290" rIns="68580" bIns="34290" rtlCol="0" anchor="t">
            <a:noAutofit/>
          </a:bodyPr>
          <a:lstStyle/>
          <a:p>
            <a:pPr marL="0" indent="0">
              <a:buNone/>
            </a:pPr>
            <a:r>
              <a:rPr lang="tr-TR" sz="1200" dirty="0" err="1">
                <a:ea typeface="+mn-lt"/>
                <a:cs typeface="+mn-lt"/>
              </a:rPr>
              <a:t>The</a:t>
            </a:r>
            <a:r>
              <a:rPr lang="tr-TR" sz="1200" dirty="0">
                <a:ea typeface="+mn-lt"/>
                <a:cs typeface="+mn-lt"/>
              </a:rPr>
              <a:t> </a:t>
            </a:r>
            <a:r>
              <a:rPr lang="tr-TR" sz="1200" dirty="0" err="1">
                <a:ea typeface="+mn-lt"/>
                <a:cs typeface="+mn-lt"/>
              </a:rPr>
              <a:t>Pardoner</a:t>
            </a:r>
            <a:r>
              <a:rPr lang="tr-TR" sz="1200" dirty="0">
                <a:ea typeface="+mn-lt"/>
                <a:cs typeface="+mn-lt"/>
              </a:rPr>
              <a:t> </a:t>
            </a:r>
            <a:r>
              <a:rPr lang="tr-TR" sz="1200" dirty="0" err="1">
                <a:ea typeface="+mn-lt"/>
                <a:cs typeface="+mn-lt"/>
              </a:rPr>
              <a:t>started</a:t>
            </a:r>
            <a:r>
              <a:rPr lang="tr-TR" sz="1200" dirty="0">
                <a:ea typeface="+mn-lt"/>
                <a:cs typeface="+mn-lt"/>
              </a:rPr>
              <a:t> </a:t>
            </a:r>
            <a:r>
              <a:rPr lang="tr-TR" sz="1200" dirty="0" err="1">
                <a:ea typeface="+mn-lt"/>
                <a:cs typeface="+mn-lt"/>
              </a:rPr>
              <a:t>up</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thereupon</a:t>
            </a:r>
            <a:endParaRPr lang="tr-TR" sz="1200" dirty="0"/>
          </a:p>
          <a:p>
            <a:pPr marL="0" indent="0">
              <a:buNone/>
            </a:pPr>
            <a:r>
              <a:rPr lang="tr-TR" sz="1200" dirty="0">
                <a:ea typeface="+mn-lt"/>
                <a:cs typeface="+mn-lt"/>
              </a:rPr>
              <a:t>“Madam,” he </a:t>
            </a:r>
            <a:r>
              <a:rPr lang="tr-TR" sz="1200" dirty="0" err="1">
                <a:ea typeface="+mn-lt"/>
                <a:cs typeface="+mn-lt"/>
              </a:rPr>
              <a:t>said</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God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by</a:t>
            </a:r>
            <a:r>
              <a:rPr lang="tr-TR" sz="1200" dirty="0">
                <a:ea typeface="+mn-lt"/>
                <a:cs typeface="+mn-lt"/>
              </a:rPr>
              <a:t> St. John,</a:t>
            </a:r>
            <a:endParaRPr lang="tr-TR" sz="1200" dirty="0"/>
          </a:p>
          <a:p>
            <a:pPr marL="0" indent="0">
              <a:buNone/>
            </a:pPr>
            <a:r>
              <a:rPr lang="tr-TR" sz="1200" dirty="0" err="1">
                <a:ea typeface="+mn-lt"/>
                <a:cs typeface="+mn-lt"/>
              </a:rPr>
              <a:t>That’s</a:t>
            </a:r>
            <a:r>
              <a:rPr lang="tr-TR" sz="1200" dirty="0">
                <a:ea typeface="+mn-lt"/>
                <a:cs typeface="+mn-lt"/>
              </a:rPr>
              <a:t> </a:t>
            </a:r>
            <a:r>
              <a:rPr lang="tr-TR" sz="1200" dirty="0" err="1">
                <a:ea typeface="+mn-lt"/>
                <a:cs typeface="+mn-lt"/>
              </a:rPr>
              <a:t>noble</a:t>
            </a:r>
            <a:r>
              <a:rPr lang="tr-TR" sz="1200" dirty="0">
                <a:ea typeface="+mn-lt"/>
                <a:cs typeface="+mn-lt"/>
              </a:rPr>
              <a:t> </a:t>
            </a:r>
            <a:r>
              <a:rPr lang="tr-TR" sz="1200" dirty="0" err="1">
                <a:ea typeface="+mn-lt"/>
                <a:cs typeface="+mn-lt"/>
              </a:rPr>
              <a:t>preaching</a:t>
            </a:r>
            <a:r>
              <a:rPr lang="tr-TR" sz="1200" dirty="0">
                <a:ea typeface="+mn-lt"/>
                <a:cs typeface="+mn-lt"/>
              </a:rPr>
              <a:t> </a:t>
            </a:r>
            <a:r>
              <a:rPr lang="tr-TR" sz="1200" dirty="0" err="1">
                <a:ea typeface="+mn-lt"/>
                <a:cs typeface="+mn-lt"/>
              </a:rPr>
              <a:t>no</a:t>
            </a:r>
            <a:r>
              <a:rPr lang="tr-TR" sz="1200" dirty="0">
                <a:ea typeface="+mn-lt"/>
                <a:cs typeface="+mn-lt"/>
              </a:rPr>
              <a:t> </a:t>
            </a:r>
            <a:r>
              <a:rPr lang="tr-TR" sz="1200" dirty="0" err="1">
                <a:ea typeface="+mn-lt"/>
                <a:cs typeface="+mn-lt"/>
              </a:rPr>
              <a:t>one</a:t>
            </a:r>
            <a:r>
              <a:rPr lang="tr-TR" sz="1200" dirty="0">
                <a:ea typeface="+mn-lt"/>
                <a:cs typeface="+mn-lt"/>
              </a:rPr>
              <a:t> </a:t>
            </a:r>
            <a:r>
              <a:rPr lang="tr-TR" sz="1200" dirty="0" err="1">
                <a:ea typeface="+mn-lt"/>
                <a:cs typeface="+mn-lt"/>
              </a:rPr>
              <a:t>could</a:t>
            </a:r>
            <a:r>
              <a:rPr lang="tr-TR" sz="1200" dirty="0">
                <a:ea typeface="+mn-lt"/>
                <a:cs typeface="+mn-lt"/>
              </a:rPr>
              <a:t> </a:t>
            </a:r>
            <a:r>
              <a:rPr lang="tr-TR" sz="1200" dirty="0" err="1">
                <a:ea typeface="+mn-lt"/>
                <a:cs typeface="+mn-lt"/>
              </a:rPr>
              <a:t>surpass</a:t>
            </a:r>
            <a:r>
              <a:rPr lang="tr-TR" sz="1200" dirty="0">
                <a:ea typeface="+mn-lt"/>
                <a:cs typeface="+mn-lt"/>
              </a:rPr>
              <a:t>!</a:t>
            </a:r>
            <a:endParaRPr lang="tr-TR" sz="1200" dirty="0"/>
          </a:p>
          <a:p>
            <a:pPr marL="0" indent="0">
              <a:buNone/>
            </a:pPr>
            <a:r>
              <a:rPr lang="tr-TR" sz="1200" dirty="0">
                <a:ea typeface="+mn-lt"/>
                <a:cs typeface="+mn-lt"/>
              </a:rPr>
              <a:t>I </a:t>
            </a:r>
            <a:r>
              <a:rPr lang="tr-TR" sz="1200" dirty="0" err="1">
                <a:ea typeface="+mn-lt"/>
                <a:cs typeface="+mn-lt"/>
              </a:rPr>
              <a:t>was</a:t>
            </a:r>
            <a:r>
              <a:rPr lang="tr-TR" sz="1200" dirty="0">
                <a:ea typeface="+mn-lt"/>
                <a:cs typeface="+mn-lt"/>
              </a:rPr>
              <a:t> </a:t>
            </a:r>
            <a:r>
              <a:rPr lang="tr-TR" sz="1200" dirty="0" err="1">
                <a:ea typeface="+mn-lt"/>
                <a:cs typeface="+mn-lt"/>
              </a:rPr>
              <a:t>about</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take</a:t>
            </a:r>
            <a:r>
              <a:rPr lang="tr-TR" sz="1200" dirty="0">
                <a:ea typeface="+mn-lt"/>
                <a:cs typeface="+mn-lt"/>
              </a:rPr>
              <a:t> a </a:t>
            </a:r>
            <a:r>
              <a:rPr lang="tr-TR" sz="1200" dirty="0" err="1">
                <a:ea typeface="+mn-lt"/>
                <a:cs typeface="+mn-lt"/>
              </a:rPr>
              <a:t>wife</a:t>
            </a:r>
            <a:r>
              <a:rPr lang="tr-TR" sz="1200" dirty="0">
                <a:ea typeface="+mn-lt"/>
                <a:cs typeface="+mn-lt"/>
              </a:rPr>
              <a:t>; </a:t>
            </a:r>
            <a:r>
              <a:rPr lang="tr-TR" sz="1200" dirty="0" err="1">
                <a:ea typeface="+mn-lt"/>
                <a:cs typeface="+mn-lt"/>
              </a:rPr>
              <a:t>alas</a:t>
            </a:r>
            <a:r>
              <a:rPr lang="tr-TR" sz="1200" dirty="0">
                <a:ea typeface="+mn-lt"/>
                <a:cs typeface="+mn-lt"/>
              </a:rPr>
              <a:t>!</a:t>
            </a:r>
            <a:endParaRPr lang="tr-TR" sz="1200" dirty="0"/>
          </a:p>
          <a:p>
            <a:pPr marL="0" indent="0">
              <a:buNone/>
            </a:pPr>
            <a:r>
              <a:rPr lang="tr-TR" sz="1200" dirty="0" err="1">
                <a:ea typeface="+mn-lt"/>
                <a:cs typeface="+mn-lt"/>
              </a:rPr>
              <a:t>Am</a:t>
            </a:r>
            <a:r>
              <a:rPr lang="tr-TR" sz="1200" dirty="0">
                <a:ea typeface="+mn-lt"/>
                <a:cs typeface="+mn-lt"/>
              </a:rPr>
              <a:t> I </a:t>
            </a:r>
            <a:r>
              <a:rPr lang="tr-TR" sz="1200" dirty="0" err="1">
                <a:ea typeface="+mn-lt"/>
                <a:cs typeface="+mn-lt"/>
              </a:rPr>
              <a:t>to</a:t>
            </a:r>
            <a:r>
              <a:rPr lang="tr-TR" sz="1200" dirty="0">
                <a:ea typeface="+mn-lt"/>
                <a:cs typeface="+mn-lt"/>
              </a:rPr>
              <a:t> buy it on </a:t>
            </a:r>
            <a:r>
              <a:rPr lang="tr-TR" sz="1200" dirty="0" err="1">
                <a:ea typeface="+mn-lt"/>
                <a:cs typeface="+mn-lt"/>
              </a:rPr>
              <a:t>my</a:t>
            </a:r>
            <a:r>
              <a:rPr lang="tr-TR" sz="1200" dirty="0">
                <a:ea typeface="+mn-lt"/>
                <a:cs typeface="+mn-lt"/>
              </a:rPr>
              <a:t> </a:t>
            </a:r>
            <a:r>
              <a:rPr lang="tr-TR" sz="1200" dirty="0" err="1">
                <a:ea typeface="+mn-lt"/>
                <a:cs typeface="+mn-lt"/>
              </a:rPr>
              <a:t>flesh</a:t>
            </a:r>
            <a:r>
              <a:rPr lang="tr-TR" sz="1200" dirty="0">
                <a:ea typeface="+mn-lt"/>
                <a:cs typeface="+mn-lt"/>
              </a:rPr>
              <a:t> </a:t>
            </a:r>
            <a:r>
              <a:rPr lang="tr-TR" sz="1200" dirty="0" err="1">
                <a:ea typeface="+mn-lt"/>
                <a:cs typeface="+mn-lt"/>
              </a:rPr>
              <a:t>so</a:t>
            </a:r>
            <a:r>
              <a:rPr lang="tr-TR" sz="1200" dirty="0">
                <a:ea typeface="+mn-lt"/>
                <a:cs typeface="+mn-lt"/>
              </a:rPr>
              <a:t> </a:t>
            </a:r>
            <a:r>
              <a:rPr lang="tr-TR" sz="1200" dirty="0" err="1">
                <a:ea typeface="+mn-lt"/>
                <a:cs typeface="+mn-lt"/>
              </a:rPr>
              <a:t>dear</a:t>
            </a:r>
            <a:r>
              <a:rPr lang="tr-TR" sz="1200" dirty="0">
                <a:ea typeface="+mn-lt"/>
                <a:cs typeface="+mn-lt"/>
              </a:rPr>
              <a:t>?</a:t>
            </a:r>
            <a:endParaRPr lang="tr-TR" sz="1200" dirty="0"/>
          </a:p>
          <a:p>
            <a:pPr marL="0" indent="0">
              <a:buNone/>
            </a:pPr>
            <a:r>
              <a:rPr lang="tr-TR" sz="1200" dirty="0" err="1">
                <a:ea typeface="+mn-lt"/>
                <a:cs typeface="+mn-lt"/>
              </a:rPr>
              <a:t>There’ll</a:t>
            </a:r>
            <a:r>
              <a:rPr lang="tr-TR" sz="1200" dirty="0">
                <a:ea typeface="+mn-lt"/>
                <a:cs typeface="+mn-lt"/>
              </a:rPr>
              <a:t> be </a:t>
            </a:r>
            <a:r>
              <a:rPr lang="tr-TR" sz="1200" dirty="0" err="1">
                <a:ea typeface="+mn-lt"/>
                <a:cs typeface="+mn-lt"/>
              </a:rPr>
              <a:t>no</a:t>
            </a:r>
            <a:r>
              <a:rPr lang="tr-TR" sz="1200" dirty="0">
                <a:ea typeface="+mn-lt"/>
                <a:cs typeface="+mn-lt"/>
              </a:rPr>
              <a:t> </a:t>
            </a:r>
            <a:r>
              <a:rPr lang="tr-TR" sz="1200" dirty="0" err="1">
                <a:ea typeface="+mn-lt"/>
                <a:cs typeface="+mn-lt"/>
              </a:rPr>
              <a:t>marrying</a:t>
            </a:r>
            <a:r>
              <a:rPr lang="tr-TR" sz="1200" dirty="0">
                <a:ea typeface="+mn-lt"/>
                <a:cs typeface="+mn-lt"/>
              </a:rPr>
              <a:t> </a:t>
            </a:r>
            <a:r>
              <a:rPr lang="tr-TR" sz="1200" dirty="0" err="1">
                <a:ea typeface="+mn-lt"/>
                <a:cs typeface="+mn-lt"/>
              </a:rPr>
              <a:t>for</a:t>
            </a:r>
            <a:r>
              <a:rPr lang="tr-TR" sz="1200" dirty="0">
                <a:ea typeface="+mn-lt"/>
                <a:cs typeface="+mn-lt"/>
              </a:rPr>
              <a:t> me </a:t>
            </a:r>
            <a:r>
              <a:rPr lang="tr-TR" sz="1200" dirty="0" err="1">
                <a:ea typeface="+mn-lt"/>
                <a:cs typeface="+mn-lt"/>
              </a:rPr>
              <a:t>this</a:t>
            </a:r>
            <a:r>
              <a:rPr lang="tr-TR" sz="1200" dirty="0">
                <a:ea typeface="+mn-lt"/>
                <a:cs typeface="+mn-lt"/>
              </a:rPr>
              <a:t> </a:t>
            </a:r>
            <a:r>
              <a:rPr lang="tr-TR" sz="1200" dirty="0" err="1">
                <a:ea typeface="+mn-lt"/>
                <a:cs typeface="+mn-lt"/>
              </a:rPr>
              <a:t>year</a:t>
            </a:r>
            <a:r>
              <a:rPr lang="tr-TR" sz="1200" dirty="0">
                <a:ea typeface="+mn-lt"/>
                <a:cs typeface="+mn-lt"/>
              </a:rPr>
              <a:t>!”</a:t>
            </a:r>
            <a:endParaRPr lang="tr-TR" sz="1200" dirty="0"/>
          </a:p>
          <a:p>
            <a:pPr marL="0" indent="0">
              <a:buNone/>
            </a:pPr>
            <a:r>
              <a:rPr lang="tr-TR" sz="1200" dirty="0">
                <a:ea typeface="+mn-lt"/>
                <a:cs typeface="+mn-lt"/>
              </a:rPr>
              <a:t>“</a:t>
            </a:r>
            <a:r>
              <a:rPr lang="tr-TR" sz="1200" b="1" dirty="0" err="1">
                <a:ea typeface="+mn-lt"/>
                <a:cs typeface="+mn-lt"/>
              </a:rPr>
              <a:t>You</a:t>
            </a:r>
            <a:r>
              <a:rPr lang="tr-TR" sz="1200" b="1" dirty="0">
                <a:ea typeface="+mn-lt"/>
                <a:cs typeface="+mn-lt"/>
              </a:rPr>
              <a:t> </a:t>
            </a:r>
            <a:r>
              <a:rPr lang="tr-TR" sz="1200" b="1" dirty="0" err="1">
                <a:ea typeface="+mn-lt"/>
                <a:cs typeface="+mn-lt"/>
              </a:rPr>
              <a:t>wait</a:t>
            </a:r>
            <a:r>
              <a:rPr lang="tr-TR" sz="1200" b="1" dirty="0">
                <a:ea typeface="+mn-lt"/>
                <a:cs typeface="+mn-lt"/>
              </a:rPr>
              <a:t>,” </a:t>
            </a:r>
            <a:r>
              <a:rPr lang="tr-TR" sz="1200" b="1" dirty="0" err="1">
                <a:ea typeface="+mn-lt"/>
                <a:cs typeface="+mn-lt"/>
              </a:rPr>
              <a:t>she</a:t>
            </a:r>
            <a:r>
              <a:rPr lang="tr-TR" sz="1200" b="1" dirty="0">
                <a:ea typeface="+mn-lt"/>
                <a:cs typeface="+mn-lt"/>
              </a:rPr>
              <a:t> </a:t>
            </a:r>
            <a:r>
              <a:rPr lang="tr-TR" sz="1200" b="1" dirty="0" err="1">
                <a:ea typeface="+mn-lt"/>
                <a:cs typeface="+mn-lt"/>
              </a:rPr>
              <a:t>said</a:t>
            </a:r>
            <a:r>
              <a:rPr lang="tr-TR" sz="1200" b="1" dirty="0">
                <a:ea typeface="+mn-lt"/>
                <a:cs typeface="+mn-lt"/>
              </a:rPr>
              <a:t>, “</a:t>
            </a:r>
            <a:r>
              <a:rPr lang="tr-TR" sz="1200" b="1" dirty="0" err="1">
                <a:ea typeface="+mn-lt"/>
                <a:cs typeface="+mn-lt"/>
              </a:rPr>
              <a:t>my</a:t>
            </a:r>
            <a:r>
              <a:rPr lang="tr-TR" sz="1200" b="1" dirty="0">
                <a:ea typeface="+mn-lt"/>
                <a:cs typeface="+mn-lt"/>
              </a:rPr>
              <a:t> </a:t>
            </a:r>
            <a:r>
              <a:rPr lang="tr-TR" sz="1200" b="1" dirty="0" err="1">
                <a:ea typeface="+mn-lt"/>
                <a:cs typeface="+mn-lt"/>
              </a:rPr>
              <a:t>story’s</a:t>
            </a:r>
            <a:r>
              <a:rPr lang="tr-TR" sz="1200" b="1" dirty="0">
                <a:ea typeface="+mn-lt"/>
                <a:cs typeface="+mn-lt"/>
              </a:rPr>
              <a:t> not </a:t>
            </a:r>
            <a:r>
              <a:rPr lang="tr-TR" sz="1200" b="1" dirty="0" err="1">
                <a:ea typeface="+mn-lt"/>
                <a:cs typeface="+mn-lt"/>
              </a:rPr>
              <a:t>begun</a:t>
            </a:r>
            <a:r>
              <a:rPr lang="tr-TR" sz="1200" b="1" dirty="0">
                <a:ea typeface="+mn-lt"/>
                <a:cs typeface="+mn-lt"/>
              </a:rPr>
              <a:t>.</a:t>
            </a:r>
            <a:endParaRPr lang="tr-TR" sz="1200" b="1" dirty="0"/>
          </a:p>
          <a:p>
            <a:pPr marL="0" indent="0">
              <a:buNone/>
            </a:pPr>
            <a:r>
              <a:rPr lang="tr-TR" sz="1200" dirty="0" err="1">
                <a:ea typeface="+mn-lt"/>
                <a:cs typeface="+mn-lt"/>
              </a:rPr>
              <a:t>You’ll</a:t>
            </a:r>
            <a:r>
              <a:rPr lang="tr-TR" sz="1200" dirty="0">
                <a:ea typeface="+mn-lt"/>
                <a:cs typeface="+mn-lt"/>
              </a:rPr>
              <a:t> </a:t>
            </a:r>
            <a:r>
              <a:rPr lang="tr-TR" sz="1200" dirty="0" err="1">
                <a:ea typeface="+mn-lt"/>
                <a:cs typeface="+mn-lt"/>
              </a:rPr>
              <a:t>taste</a:t>
            </a:r>
            <a:r>
              <a:rPr lang="tr-TR" sz="1200" dirty="0">
                <a:ea typeface="+mn-lt"/>
                <a:cs typeface="+mn-lt"/>
              </a:rPr>
              <a:t> </a:t>
            </a:r>
            <a:r>
              <a:rPr lang="tr-TR" sz="1200" dirty="0" err="1">
                <a:ea typeface="+mn-lt"/>
                <a:cs typeface="+mn-lt"/>
              </a:rPr>
              <a:t>another</a:t>
            </a:r>
            <a:r>
              <a:rPr lang="tr-TR" sz="1200" dirty="0">
                <a:ea typeface="+mn-lt"/>
                <a:cs typeface="+mn-lt"/>
              </a:rPr>
              <a:t> </a:t>
            </a:r>
            <a:r>
              <a:rPr lang="tr-TR" sz="1200" dirty="0" err="1">
                <a:ea typeface="+mn-lt"/>
                <a:cs typeface="+mn-lt"/>
              </a:rPr>
              <a:t>brew</a:t>
            </a:r>
            <a:r>
              <a:rPr lang="tr-TR" sz="1200" dirty="0">
                <a:ea typeface="+mn-lt"/>
                <a:cs typeface="+mn-lt"/>
              </a:rPr>
              <a:t> </a:t>
            </a:r>
            <a:r>
              <a:rPr lang="tr-TR" sz="1200" dirty="0" err="1">
                <a:ea typeface="+mn-lt"/>
                <a:cs typeface="+mn-lt"/>
              </a:rPr>
              <a:t>before</a:t>
            </a:r>
            <a:r>
              <a:rPr lang="tr-TR" sz="1200" dirty="0">
                <a:ea typeface="+mn-lt"/>
                <a:cs typeface="+mn-lt"/>
              </a:rPr>
              <a:t> </a:t>
            </a:r>
            <a:r>
              <a:rPr lang="tr-TR" sz="1200" dirty="0" err="1">
                <a:ea typeface="+mn-lt"/>
                <a:cs typeface="+mn-lt"/>
              </a:rPr>
              <a:t>I’ve</a:t>
            </a:r>
            <a:r>
              <a:rPr lang="tr-TR" sz="1200" dirty="0">
                <a:ea typeface="+mn-lt"/>
                <a:cs typeface="+mn-lt"/>
              </a:rPr>
              <a:t> done;</a:t>
            </a:r>
            <a:endParaRPr lang="tr-TR" sz="1200" dirty="0"/>
          </a:p>
          <a:p>
            <a:pPr marL="0" indent="0">
              <a:buNone/>
            </a:pPr>
            <a:r>
              <a:rPr lang="tr-TR" sz="1200" dirty="0" err="1">
                <a:ea typeface="+mn-lt"/>
                <a:cs typeface="+mn-lt"/>
              </a:rPr>
              <a:t>You’ll</a:t>
            </a:r>
            <a:r>
              <a:rPr lang="tr-TR" sz="1200" dirty="0">
                <a:ea typeface="+mn-lt"/>
                <a:cs typeface="+mn-lt"/>
              </a:rPr>
              <a:t> </a:t>
            </a:r>
            <a:r>
              <a:rPr lang="tr-TR" sz="1200" dirty="0" err="1">
                <a:ea typeface="+mn-lt"/>
                <a:cs typeface="+mn-lt"/>
              </a:rPr>
              <a:t>find</a:t>
            </a:r>
            <a:r>
              <a:rPr lang="tr-TR" sz="1200" dirty="0">
                <a:ea typeface="+mn-lt"/>
                <a:cs typeface="+mn-lt"/>
              </a:rPr>
              <a:t> it </a:t>
            </a:r>
            <a:r>
              <a:rPr lang="tr-TR" sz="1200" dirty="0" err="1">
                <a:ea typeface="+mn-lt"/>
                <a:cs typeface="+mn-lt"/>
              </a:rPr>
              <a:t>doesn’t</a:t>
            </a:r>
            <a:r>
              <a:rPr lang="tr-TR" sz="1200" dirty="0">
                <a:ea typeface="+mn-lt"/>
                <a:cs typeface="+mn-lt"/>
              </a:rPr>
              <a:t> </a:t>
            </a:r>
            <a:r>
              <a:rPr lang="tr-TR" sz="1200" dirty="0" err="1">
                <a:ea typeface="+mn-lt"/>
                <a:cs typeface="+mn-lt"/>
              </a:rPr>
              <a:t>taste</a:t>
            </a:r>
            <a:r>
              <a:rPr lang="tr-TR" sz="1200" dirty="0">
                <a:ea typeface="+mn-lt"/>
                <a:cs typeface="+mn-lt"/>
              </a:rPr>
              <a:t> as </a:t>
            </a:r>
            <a:r>
              <a:rPr lang="tr-TR" sz="1200" dirty="0" err="1">
                <a:ea typeface="+mn-lt"/>
                <a:cs typeface="+mn-lt"/>
              </a:rPr>
              <a:t>good</a:t>
            </a:r>
            <a:r>
              <a:rPr lang="tr-TR" sz="1200" dirty="0">
                <a:ea typeface="+mn-lt"/>
                <a:cs typeface="+mn-lt"/>
              </a:rPr>
              <a:t> as </a:t>
            </a:r>
            <a:r>
              <a:rPr lang="tr-TR" sz="1200" dirty="0" err="1">
                <a:ea typeface="+mn-lt"/>
                <a:cs typeface="+mn-lt"/>
              </a:rPr>
              <a:t>ale</a:t>
            </a:r>
            <a:r>
              <a:rPr lang="tr-TR" sz="1200" dirty="0">
                <a:ea typeface="+mn-lt"/>
                <a:cs typeface="+mn-lt"/>
              </a:rPr>
              <a:t>;</a:t>
            </a:r>
            <a:endParaRPr lang="tr-TR" sz="1200" dirty="0"/>
          </a:p>
          <a:p>
            <a:pPr marL="0" indent="0">
              <a:buNone/>
            </a:pPr>
            <a:r>
              <a:rPr lang="tr-TR" sz="1200" dirty="0" err="1">
                <a:ea typeface="+mn-lt"/>
                <a:cs typeface="+mn-lt"/>
              </a:rPr>
              <a:t>And</a:t>
            </a:r>
            <a:r>
              <a:rPr lang="tr-TR" sz="1200" dirty="0">
                <a:ea typeface="+mn-lt"/>
                <a:cs typeface="+mn-lt"/>
              </a:rPr>
              <a:t> </a:t>
            </a:r>
            <a:r>
              <a:rPr lang="tr-TR" sz="1200" dirty="0" err="1">
                <a:ea typeface="+mn-lt"/>
                <a:cs typeface="+mn-lt"/>
              </a:rPr>
              <a:t>when</a:t>
            </a:r>
            <a:r>
              <a:rPr lang="tr-TR" sz="1200" dirty="0">
                <a:ea typeface="+mn-lt"/>
                <a:cs typeface="+mn-lt"/>
              </a:rPr>
              <a:t> </a:t>
            </a:r>
            <a:r>
              <a:rPr lang="tr-TR" sz="1200" dirty="0" err="1">
                <a:ea typeface="+mn-lt"/>
                <a:cs typeface="+mn-lt"/>
              </a:rPr>
              <a:t>I’ve</a:t>
            </a:r>
            <a:r>
              <a:rPr lang="tr-TR" sz="1200" dirty="0">
                <a:ea typeface="+mn-lt"/>
                <a:cs typeface="+mn-lt"/>
              </a:rPr>
              <a:t> </a:t>
            </a:r>
            <a:r>
              <a:rPr lang="tr-TR" sz="1200" dirty="0" err="1">
                <a:ea typeface="+mn-lt"/>
                <a:cs typeface="+mn-lt"/>
              </a:rPr>
              <a:t>finished</a:t>
            </a:r>
            <a:r>
              <a:rPr lang="tr-TR" sz="1200" dirty="0">
                <a:ea typeface="+mn-lt"/>
                <a:cs typeface="+mn-lt"/>
              </a:rPr>
              <a:t> </a:t>
            </a:r>
            <a:r>
              <a:rPr lang="tr-TR" sz="1200" dirty="0" err="1">
                <a:ea typeface="+mn-lt"/>
                <a:cs typeface="+mn-lt"/>
              </a:rPr>
              <a:t>telling</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tale</a:t>
            </a:r>
            <a:endParaRPr lang="tr-TR" sz="1200" dirty="0"/>
          </a:p>
          <a:p>
            <a:pPr marL="0" indent="0">
              <a:buNone/>
            </a:pPr>
            <a:r>
              <a:rPr lang="tr-TR" sz="1200" dirty="0">
                <a:ea typeface="+mn-lt"/>
                <a:cs typeface="+mn-lt"/>
              </a:rPr>
              <a:t>Of </a:t>
            </a:r>
            <a:r>
              <a:rPr lang="tr-TR" sz="1200" dirty="0" err="1">
                <a:ea typeface="+mn-lt"/>
                <a:cs typeface="+mn-lt"/>
              </a:rPr>
              <a:t>tribulation</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married</a:t>
            </a:r>
            <a:r>
              <a:rPr lang="tr-TR" sz="1200" dirty="0">
                <a:ea typeface="+mn-lt"/>
                <a:cs typeface="+mn-lt"/>
              </a:rPr>
              <a:t> life</a:t>
            </a:r>
            <a:endParaRPr lang="tr-TR" sz="1200" dirty="0"/>
          </a:p>
          <a:p>
            <a:pPr marL="0" indent="0">
              <a:buNone/>
            </a:pPr>
            <a:r>
              <a:rPr lang="tr-TR" sz="1200" dirty="0" err="1">
                <a:ea typeface="+mn-lt"/>
                <a:cs typeface="+mn-lt"/>
              </a:rPr>
              <a:t>In</a:t>
            </a:r>
            <a:r>
              <a:rPr lang="tr-TR" sz="1200" dirty="0">
                <a:ea typeface="+mn-lt"/>
                <a:cs typeface="+mn-lt"/>
              </a:rPr>
              <a:t> </a:t>
            </a:r>
            <a:r>
              <a:rPr lang="tr-TR" sz="1200" dirty="0" err="1">
                <a:ea typeface="+mn-lt"/>
                <a:cs typeface="+mn-lt"/>
              </a:rPr>
              <a:t>which</a:t>
            </a:r>
            <a:r>
              <a:rPr lang="tr-TR" sz="1200" dirty="0">
                <a:ea typeface="+mn-lt"/>
                <a:cs typeface="+mn-lt"/>
              </a:rPr>
              <a:t> </a:t>
            </a:r>
            <a:r>
              <a:rPr lang="tr-TR" sz="1200" dirty="0" err="1">
                <a:ea typeface="+mn-lt"/>
                <a:cs typeface="+mn-lt"/>
              </a:rPr>
              <a:t>I’ve</a:t>
            </a:r>
            <a:r>
              <a:rPr lang="tr-TR" sz="1200" dirty="0">
                <a:ea typeface="+mn-lt"/>
                <a:cs typeface="+mn-lt"/>
              </a:rPr>
              <a:t> </a:t>
            </a:r>
            <a:r>
              <a:rPr lang="tr-TR" sz="1200" dirty="0" err="1">
                <a:ea typeface="+mn-lt"/>
                <a:cs typeface="+mn-lt"/>
              </a:rPr>
              <a:t>been</a:t>
            </a:r>
            <a:r>
              <a:rPr lang="tr-TR" sz="1200" dirty="0">
                <a:ea typeface="+mn-lt"/>
                <a:cs typeface="+mn-lt"/>
              </a:rPr>
              <a:t> an </a:t>
            </a:r>
            <a:r>
              <a:rPr lang="tr-TR" sz="1200" b="1" dirty="0" err="1">
                <a:ea typeface="+mn-lt"/>
                <a:cs typeface="+mn-lt"/>
              </a:rPr>
              <a:t>expert</a:t>
            </a:r>
            <a:r>
              <a:rPr lang="tr-TR" sz="1200" dirty="0">
                <a:ea typeface="+mn-lt"/>
                <a:cs typeface="+mn-lt"/>
              </a:rPr>
              <a:t> as a </a:t>
            </a:r>
            <a:r>
              <a:rPr lang="tr-TR" sz="1200" dirty="0" err="1">
                <a:ea typeface="+mn-lt"/>
                <a:cs typeface="+mn-lt"/>
              </a:rPr>
              <a:t>wife</a:t>
            </a:r>
            <a:r>
              <a:rPr lang="tr-TR" sz="1200" dirty="0">
                <a:ea typeface="+mn-lt"/>
                <a:cs typeface="+mn-lt"/>
              </a:rPr>
              <a:t>,</a:t>
            </a:r>
            <a:endParaRPr lang="tr-TR" sz="1200" dirty="0"/>
          </a:p>
        </p:txBody>
      </p:sp>
      <p:sp>
        <p:nvSpPr>
          <p:cNvPr id="4" name="İçerik Yer Tutucusu 3">
            <a:extLst>
              <a:ext uri="{FF2B5EF4-FFF2-40B4-BE49-F238E27FC236}">
                <a16:creationId xmlns:a16="http://schemas.microsoft.com/office/drawing/2014/main" id="{4A645D64-E432-76A8-05A9-21C20714A970}"/>
              </a:ext>
            </a:extLst>
          </p:cNvPr>
          <p:cNvSpPr>
            <a:spLocks noGrp="1"/>
          </p:cNvSpPr>
          <p:nvPr>
            <p:ph sz="half" idx="2"/>
          </p:nvPr>
        </p:nvSpPr>
        <p:spPr>
          <a:xfrm>
            <a:off x="4572000" y="1993459"/>
            <a:ext cx="5082506" cy="4664121"/>
          </a:xfrm>
        </p:spPr>
        <p:txBody>
          <a:bodyPr vert="horz" lIns="68580" tIns="34290" rIns="68580" bIns="34290" rtlCol="0" anchor="t">
            <a:noAutofit/>
          </a:bodyPr>
          <a:lstStyle/>
          <a:p>
            <a:pPr marL="0" indent="0">
              <a:buNone/>
            </a:pPr>
            <a:endParaRPr lang="tr-TR" sz="1000" dirty="0"/>
          </a:p>
          <a:p>
            <a:pPr marL="0" indent="0">
              <a:buNone/>
            </a:pPr>
            <a:r>
              <a:rPr lang="tr-TR" sz="1200" dirty="0">
                <a:ea typeface="+mn-lt"/>
                <a:cs typeface="+mn-lt"/>
              </a:rPr>
              <a:t>Be </a:t>
            </a:r>
            <a:r>
              <a:rPr lang="tr-TR" sz="1200" dirty="0" err="1">
                <a:ea typeface="+mn-lt"/>
                <a:cs typeface="+mn-lt"/>
              </a:rPr>
              <a:t>cautious</a:t>
            </a:r>
            <a:r>
              <a:rPr lang="tr-TR" sz="1200" dirty="0">
                <a:ea typeface="+mn-lt"/>
                <a:cs typeface="+mn-lt"/>
              </a:rPr>
              <a:t> </a:t>
            </a:r>
            <a:r>
              <a:rPr lang="tr-TR" sz="1200" dirty="0" err="1">
                <a:ea typeface="+mn-lt"/>
                <a:cs typeface="+mn-lt"/>
              </a:rPr>
              <a:t>before</a:t>
            </a:r>
            <a:r>
              <a:rPr lang="tr-TR" sz="1200" dirty="0">
                <a:ea typeface="+mn-lt"/>
                <a:cs typeface="+mn-lt"/>
              </a:rPr>
              <a:t> </a:t>
            </a:r>
            <a:r>
              <a:rPr lang="tr-TR" sz="1200" dirty="0" err="1">
                <a:ea typeface="+mn-lt"/>
                <a:cs typeface="+mn-lt"/>
              </a:rPr>
              <a:t>making</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approach</a:t>
            </a:r>
            <a:r>
              <a:rPr lang="tr-TR" sz="1200" dirty="0">
                <a:ea typeface="+mn-lt"/>
                <a:cs typeface="+mn-lt"/>
              </a:rPr>
              <a:t>,</a:t>
            </a:r>
            <a:endParaRPr lang="tr-TR" sz="1200" dirty="0"/>
          </a:p>
          <a:p>
            <a:pPr marL="0" indent="0">
              <a:buNone/>
            </a:pPr>
            <a:r>
              <a:rPr lang="tr-TR" sz="1200" dirty="0" err="1">
                <a:ea typeface="+mn-lt"/>
                <a:cs typeface="+mn-lt"/>
              </a:rPr>
              <a:t>For</a:t>
            </a:r>
            <a:r>
              <a:rPr lang="tr-TR" sz="1200" dirty="0">
                <a:ea typeface="+mn-lt"/>
                <a:cs typeface="+mn-lt"/>
              </a:rPr>
              <a:t> </a:t>
            </a:r>
            <a:r>
              <a:rPr lang="tr-TR" sz="1200" dirty="0" err="1">
                <a:ea typeface="+mn-lt"/>
                <a:cs typeface="+mn-lt"/>
              </a:rPr>
              <a:t>I’ll</a:t>
            </a:r>
            <a:r>
              <a:rPr lang="tr-TR" sz="1200" dirty="0">
                <a:ea typeface="+mn-lt"/>
                <a:cs typeface="+mn-lt"/>
              </a:rPr>
              <a:t> </a:t>
            </a:r>
            <a:r>
              <a:rPr lang="tr-TR" sz="1200" dirty="0" err="1">
                <a:ea typeface="+mn-lt"/>
                <a:cs typeface="+mn-lt"/>
              </a:rPr>
              <a:t>give</a:t>
            </a:r>
            <a:r>
              <a:rPr lang="tr-TR" sz="1200" dirty="0">
                <a:ea typeface="+mn-lt"/>
                <a:cs typeface="+mn-lt"/>
              </a:rPr>
              <a:t> </a:t>
            </a:r>
            <a:r>
              <a:rPr lang="tr-TR" sz="1200" dirty="0" err="1">
                <a:ea typeface="+mn-lt"/>
                <a:cs typeface="+mn-lt"/>
              </a:rPr>
              <a:t>instances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more</a:t>
            </a:r>
            <a:r>
              <a:rPr lang="tr-TR" sz="1200" dirty="0">
                <a:ea typeface="+mn-lt"/>
                <a:cs typeface="+mn-lt"/>
              </a:rPr>
              <a:t> </a:t>
            </a:r>
            <a:r>
              <a:rPr lang="tr-TR" sz="1200" dirty="0" err="1">
                <a:ea typeface="+mn-lt"/>
                <a:cs typeface="+mn-lt"/>
              </a:rPr>
              <a:t>than</a:t>
            </a:r>
            <a:r>
              <a:rPr lang="tr-TR" sz="1200" dirty="0">
                <a:ea typeface="+mn-lt"/>
                <a:cs typeface="+mn-lt"/>
              </a:rPr>
              <a:t> ten.</a:t>
            </a:r>
            <a:endParaRPr lang="tr-TR" sz="1200" dirty="0"/>
          </a:p>
          <a:p>
            <a:pPr marL="0" indent="0">
              <a:buNone/>
            </a:pPr>
            <a:r>
              <a:rPr lang="tr-TR" sz="1200" dirty="0" err="1">
                <a:ea typeface="+mn-lt"/>
                <a:cs typeface="+mn-lt"/>
              </a:rPr>
              <a:t>And</a:t>
            </a:r>
            <a:r>
              <a:rPr lang="tr-TR" sz="1200" dirty="0">
                <a:ea typeface="+mn-lt"/>
                <a:cs typeface="+mn-lt"/>
              </a:rPr>
              <a:t> </a:t>
            </a:r>
            <a:r>
              <a:rPr lang="tr-TR" sz="1200" dirty="0" err="1">
                <a:ea typeface="+mn-lt"/>
                <a:cs typeface="+mn-lt"/>
              </a:rPr>
              <a:t>those</a:t>
            </a:r>
            <a:r>
              <a:rPr lang="tr-TR" sz="1200" dirty="0">
                <a:ea typeface="+mn-lt"/>
                <a:cs typeface="+mn-lt"/>
              </a:rPr>
              <a:t> </a:t>
            </a:r>
            <a:r>
              <a:rPr lang="tr-TR" sz="1200" dirty="0" err="1">
                <a:ea typeface="+mn-lt"/>
                <a:cs typeface="+mn-lt"/>
              </a:rPr>
              <a:t>who</a:t>
            </a:r>
            <a:r>
              <a:rPr lang="tr-TR" sz="1200" dirty="0">
                <a:ea typeface="+mn-lt"/>
                <a:cs typeface="+mn-lt"/>
              </a:rPr>
              <a:t> </a:t>
            </a:r>
            <a:r>
              <a:rPr lang="tr-TR" sz="1200" dirty="0" err="1">
                <a:ea typeface="+mn-lt"/>
                <a:cs typeface="+mn-lt"/>
              </a:rPr>
              <a:t>won’t</a:t>
            </a:r>
            <a:r>
              <a:rPr lang="tr-TR" sz="1200" dirty="0">
                <a:ea typeface="+mn-lt"/>
                <a:cs typeface="+mn-lt"/>
              </a:rPr>
              <a:t> be </a:t>
            </a:r>
            <a:r>
              <a:rPr lang="tr-TR" sz="1200" dirty="0" err="1">
                <a:ea typeface="+mn-lt"/>
                <a:cs typeface="+mn-lt"/>
              </a:rPr>
              <a:t>warned</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other</a:t>
            </a:r>
            <a:r>
              <a:rPr lang="tr-TR" sz="1200" dirty="0">
                <a:ea typeface="+mn-lt"/>
                <a:cs typeface="+mn-lt"/>
              </a:rPr>
              <a:t> men,</a:t>
            </a:r>
            <a:endParaRPr lang="tr-TR" sz="1200" dirty="0"/>
          </a:p>
          <a:p>
            <a:pPr marL="0" indent="0">
              <a:buNone/>
            </a:pPr>
            <a:r>
              <a:rPr lang="tr-TR" sz="1200" dirty="0" err="1">
                <a:ea typeface="+mn-lt"/>
                <a:cs typeface="+mn-lt"/>
              </a:rPr>
              <a:t>By</a:t>
            </a:r>
            <a:r>
              <a:rPr lang="tr-TR" sz="1200" dirty="0">
                <a:ea typeface="+mn-lt"/>
                <a:cs typeface="+mn-lt"/>
              </a:rPr>
              <a:t> </a:t>
            </a:r>
            <a:r>
              <a:rPr lang="tr-TR" sz="1200" dirty="0" err="1">
                <a:ea typeface="+mn-lt"/>
                <a:cs typeface="+mn-lt"/>
              </a:rPr>
              <a:t>other</a:t>
            </a:r>
            <a:r>
              <a:rPr lang="tr-TR" sz="1200" dirty="0">
                <a:ea typeface="+mn-lt"/>
                <a:cs typeface="+mn-lt"/>
              </a:rPr>
              <a:t> men </a:t>
            </a:r>
            <a:r>
              <a:rPr lang="tr-TR" sz="1200" dirty="0" err="1">
                <a:ea typeface="+mn-lt"/>
                <a:cs typeface="+mn-lt"/>
              </a:rPr>
              <a:t>shall</a:t>
            </a:r>
            <a:r>
              <a:rPr lang="tr-TR" sz="1200" dirty="0">
                <a:ea typeface="+mn-lt"/>
                <a:cs typeface="+mn-lt"/>
              </a:rPr>
              <a:t> </a:t>
            </a:r>
            <a:r>
              <a:rPr lang="tr-TR" sz="1200" dirty="0" err="1">
                <a:ea typeface="+mn-lt"/>
                <a:cs typeface="+mn-lt"/>
              </a:rPr>
              <a:t>suffer</a:t>
            </a:r>
            <a:r>
              <a:rPr lang="tr-TR" sz="1200" dirty="0">
                <a:ea typeface="+mn-lt"/>
                <a:cs typeface="+mn-lt"/>
              </a:rPr>
              <a:t> </a:t>
            </a:r>
            <a:r>
              <a:rPr lang="tr-TR" sz="1200" dirty="0" err="1">
                <a:ea typeface="+mn-lt"/>
                <a:cs typeface="+mn-lt"/>
              </a:rPr>
              <a:t>their</a:t>
            </a:r>
            <a:r>
              <a:rPr lang="tr-TR" sz="1200" dirty="0">
                <a:ea typeface="+mn-lt"/>
                <a:cs typeface="+mn-lt"/>
              </a:rPr>
              <a:t> </a:t>
            </a:r>
            <a:r>
              <a:rPr lang="tr-TR" sz="1200" dirty="0" err="1">
                <a:ea typeface="+mn-lt"/>
                <a:cs typeface="+mn-lt"/>
              </a:rPr>
              <a:t>correction</a:t>
            </a:r>
            <a:r>
              <a:rPr lang="tr-TR" sz="1200" dirty="0">
                <a:ea typeface="+mn-lt"/>
                <a:cs typeface="+mn-lt"/>
              </a:rPr>
              <a:t>,</a:t>
            </a:r>
            <a:endParaRPr lang="tr-TR" sz="1200" dirty="0"/>
          </a:p>
          <a:p>
            <a:pPr marL="0" indent="0">
              <a:buNone/>
            </a:pPr>
            <a:r>
              <a:rPr lang="tr-TR" sz="1200" b="1" dirty="0">
                <a:ea typeface="+mn-lt"/>
                <a:cs typeface="+mn-lt"/>
              </a:rPr>
              <a:t>       </a:t>
            </a:r>
            <a:r>
              <a:rPr lang="tr-TR" sz="1200" b="1" dirty="0" err="1">
                <a:ea typeface="+mn-lt"/>
                <a:cs typeface="+mn-lt"/>
              </a:rPr>
              <a:t>So</a:t>
            </a:r>
            <a:r>
              <a:rPr lang="tr-TR" sz="1200" b="1" dirty="0">
                <a:ea typeface="+mn-lt"/>
                <a:cs typeface="+mn-lt"/>
              </a:rPr>
              <a:t> </a:t>
            </a:r>
            <a:r>
              <a:rPr lang="tr-TR" sz="1200" b="1" dirty="0" err="1">
                <a:ea typeface="+mn-lt"/>
                <a:cs typeface="+mn-lt"/>
              </a:rPr>
              <a:t>Ptolemy</a:t>
            </a:r>
            <a:r>
              <a:rPr lang="tr-TR" sz="1200" b="1" dirty="0">
                <a:ea typeface="+mn-lt"/>
                <a:cs typeface="+mn-lt"/>
              </a:rPr>
              <a:t> has </a:t>
            </a:r>
            <a:r>
              <a:rPr lang="tr-TR" sz="1200" b="1" dirty="0" err="1">
                <a:ea typeface="+mn-lt"/>
                <a:cs typeface="+mn-lt"/>
              </a:rPr>
              <a:t>said</a:t>
            </a:r>
            <a:r>
              <a:rPr lang="tr-TR" sz="1200" b="1" dirty="0">
                <a:ea typeface="+mn-lt"/>
                <a:cs typeface="+mn-lt"/>
              </a:rPr>
              <a:t>, in </a:t>
            </a:r>
            <a:r>
              <a:rPr lang="tr-TR" sz="1200" b="1" dirty="0" err="1">
                <a:ea typeface="+mn-lt"/>
                <a:cs typeface="+mn-lt"/>
              </a:rPr>
              <a:t>this</a:t>
            </a:r>
            <a:r>
              <a:rPr lang="tr-TR" sz="1200" b="1" dirty="0">
                <a:ea typeface="+mn-lt"/>
                <a:cs typeface="+mn-lt"/>
              </a:rPr>
              <a:t> </a:t>
            </a:r>
            <a:r>
              <a:rPr lang="tr-TR" sz="1200" b="1" dirty="0" err="1">
                <a:ea typeface="+mn-lt"/>
                <a:cs typeface="+mn-lt"/>
              </a:rPr>
              <a:t>connection</a:t>
            </a:r>
            <a:r>
              <a:rPr lang="tr-TR" sz="1200" b="1" dirty="0">
                <a:ea typeface="+mn-lt"/>
                <a:cs typeface="+mn-lt"/>
              </a:rPr>
              <a:t>.</a:t>
            </a:r>
          </a:p>
          <a:p>
            <a:pPr marL="0" indent="0">
              <a:buNone/>
            </a:pPr>
            <a:r>
              <a:rPr lang="tr-TR" sz="1200" b="1" dirty="0" err="1">
                <a:ea typeface="+mn-lt"/>
                <a:cs typeface="+mn-lt"/>
              </a:rPr>
              <a:t>You</a:t>
            </a:r>
            <a:r>
              <a:rPr lang="tr-TR" sz="1200" b="1" dirty="0">
                <a:ea typeface="+mn-lt"/>
                <a:cs typeface="+mn-lt"/>
              </a:rPr>
              <a:t> </a:t>
            </a:r>
            <a:r>
              <a:rPr lang="tr-TR" sz="1200" b="1" dirty="0" err="1">
                <a:ea typeface="+mn-lt"/>
                <a:cs typeface="+mn-lt"/>
              </a:rPr>
              <a:t>read</a:t>
            </a:r>
            <a:r>
              <a:rPr lang="tr-TR" sz="1200" b="1" dirty="0">
                <a:ea typeface="+mn-lt"/>
                <a:cs typeface="+mn-lt"/>
              </a:rPr>
              <a:t> his </a:t>
            </a:r>
            <a:r>
              <a:rPr lang="tr-TR" sz="1200" b="1" dirty="0" err="1">
                <a:ea typeface="+mn-lt"/>
                <a:cs typeface="+mn-lt"/>
              </a:rPr>
              <a:t>Almagest</a:t>
            </a:r>
            <a:r>
              <a:rPr lang="tr-TR" sz="1200" b="1" dirty="0">
                <a:ea typeface="+mn-lt"/>
                <a:cs typeface="+mn-lt"/>
              </a:rPr>
              <a:t>; </a:t>
            </a:r>
            <a:r>
              <a:rPr lang="tr-TR" sz="1200" b="1" dirty="0" err="1">
                <a:ea typeface="+mn-lt"/>
                <a:cs typeface="+mn-lt"/>
              </a:rPr>
              <a:t>you’ll</a:t>
            </a:r>
            <a:r>
              <a:rPr lang="tr-TR" sz="1200" b="1" dirty="0">
                <a:ea typeface="+mn-lt"/>
                <a:cs typeface="+mn-lt"/>
              </a:rPr>
              <a:t> </a:t>
            </a:r>
            <a:r>
              <a:rPr lang="tr-TR" sz="1200" b="1" dirty="0" err="1">
                <a:ea typeface="+mn-lt"/>
                <a:cs typeface="+mn-lt"/>
              </a:rPr>
              <a:t>find</a:t>
            </a:r>
            <a:r>
              <a:rPr lang="tr-TR" sz="1200" b="1" dirty="0">
                <a:ea typeface="+mn-lt"/>
                <a:cs typeface="+mn-lt"/>
              </a:rPr>
              <a:t> it </a:t>
            </a:r>
            <a:r>
              <a:rPr lang="tr-TR" sz="1200" b="1" dirty="0" err="1">
                <a:ea typeface="+mn-lt"/>
                <a:cs typeface="+mn-lt"/>
              </a:rPr>
              <a:t>there</a:t>
            </a:r>
            <a:r>
              <a:rPr lang="tr-TR" sz="1200" b="1" dirty="0">
                <a:ea typeface="+mn-lt"/>
                <a:cs typeface="+mn-lt"/>
              </a:rPr>
              <a:t>.”</a:t>
            </a:r>
          </a:p>
          <a:p>
            <a:pPr marL="0" indent="0">
              <a:buNone/>
            </a:pPr>
            <a:r>
              <a:rPr lang="tr-TR" sz="1200" b="1" dirty="0">
                <a:ea typeface="+mn-lt"/>
                <a:cs typeface="+mn-lt"/>
              </a:rPr>
              <a:t>“Madam, I put it </a:t>
            </a:r>
            <a:r>
              <a:rPr lang="tr-TR" sz="1200" b="1" dirty="0" err="1">
                <a:ea typeface="+mn-lt"/>
                <a:cs typeface="+mn-lt"/>
              </a:rPr>
              <a:t>to</a:t>
            </a:r>
            <a:r>
              <a:rPr lang="tr-TR" sz="1200" b="1" dirty="0">
                <a:ea typeface="+mn-lt"/>
                <a:cs typeface="+mn-lt"/>
              </a:rPr>
              <a:t> </a:t>
            </a:r>
            <a:r>
              <a:rPr lang="tr-TR" sz="1200" b="1" dirty="0" err="1">
                <a:ea typeface="+mn-lt"/>
                <a:cs typeface="+mn-lt"/>
              </a:rPr>
              <a:t>you</a:t>
            </a:r>
            <a:r>
              <a:rPr lang="tr-TR" sz="1200" b="1" dirty="0">
                <a:ea typeface="+mn-lt"/>
                <a:cs typeface="+mn-lt"/>
              </a:rPr>
              <a:t> as a </a:t>
            </a:r>
            <a:r>
              <a:rPr lang="tr-TR" sz="1200" b="1" dirty="0" err="1">
                <a:ea typeface="+mn-lt"/>
                <a:cs typeface="+mn-lt"/>
              </a:rPr>
              <a:t>prayer</a:t>
            </a:r>
            <a:r>
              <a:rPr lang="tr-TR" sz="1200" dirty="0">
                <a:ea typeface="+mn-lt"/>
                <a:cs typeface="+mn-lt"/>
              </a:rPr>
              <a:t>,”</a:t>
            </a:r>
            <a:endParaRPr lang="tr-TR" sz="1200" dirty="0"/>
          </a:p>
          <a:p>
            <a:pPr marL="0" indent="0">
              <a:buNone/>
            </a:pPr>
            <a:r>
              <a:rPr lang="tr-TR" sz="1200" dirty="0" err="1">
                <a:ea typeface="+mn-lt"/>
                <a:cs typeface="+mn-lt"/>
              </a:rPr>
              <a:t>The</a:t>
            </a:r>
            <a:r>
              <a:rPr lang="tr-TR" sz="1200" dirty="0">
                <a:ea typeface="+mn-lt"/>
                <a:cs typeface="+mn-lt"/>
              </a:rPr>
              <a:t> </a:t>
            </a:r>
            <a:r>
              <a:rPr lang="tr-TR" sz="1200" dirty="0" err="1">
                <a:ea typeface="+mn-lt"/>
                <a:cs typeface="+mn-lt"/>
              </a:rPr>
              <a:t>Pardoner</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go</a:t>
            </a:r>
            <a:r>
              <a:rPr lang="tr-TR" sz="1200" dirty="0">
                <a:ea typeface="+mn-lt"/>
                <a:cs typeface="+mn-lt"/>
              </a:rPr>
              <a:t> on as </a:t>
            </a:r>
            <a:r>
              <a:rPr lang="tr-TR" sz="1200" dirty="0" err="1">
                <a:ea typeface="+mn-lt"/>
                <a:cs typeface="+mn-lt"/>
              </a:rPr>
              <a:t>you</a:t>
            </a:r>
            <a:r>
              <a:rPr lang="tr-TR" sz="1200" dirty="0">
                <a:ea typeface="+mn-lt"/>
                <a:cs typeface="+mn-lt"/>
              </a:rPr>
              <a:t> </a:t>
            </a:r>
            <a:r>
              <a:rPr lang="tr-TR" sz="1200" dirty="0" err="1">
                <a:ea typeface="+mn-lt"/>
                <a:cs typeface="+mn-lt"/>
              </a:rPr>
              <a:t>began</a:t>
            </a:r>
            <a:r>
              <a:rPr lang="tr-TR" sz="1200" dirty="0">
                <a:ea typeface="+mn-lt"/>
                <a:cs typeface="+mn-lt"/>
              </a:rPr>
              <a:t>!</a:t>
            </a:r>
            <a:endParaRPr lang="tr-TR" sz="1200" dirty="0"/>
          </a:p>
          <a:p>
            <a:pPr marL="0" indent="0">
              <a:buNone/>
            </a:pPr>
            <a:r>
              <a:rPr lang="tr-TR" sz="1200" dirty="0" err="1">
                <a:ea typeface="+mn-lt"/>
                <a:cs typeface="+mn-lt"/>
              </a:rPr>
              <a:t>Tell</a:t>
            </a:r>
            <a:r>
              <a:rPr lang="tr-TR" sz="1200" dirty="0">
                <a:ea typeface="+mn-lt"/>
                <a:cs typeface="+mn-lt"/>
              </a:rPr>
              <a:t> us </a:t>
            </a:r>
            <a:r>
              <a:rPr lang="tr-TR" sz="1200" dirty="0" err="1">
                <a:ea typeface="+mn-lt"/>
                <a:cs typeface="+mn-lt"/>
              </a:rPr>
              <a:t>your</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spare</a:t>
            </a:r>
            <a:r>
              <a:rPr lang="tr-TR" sz="1200" dirty="0">
                <a:ea typeface="+mn-lt"/>
                <a:cs typeface="+mn-lt"/>
              </a:rPr>
              <a:t> not </a:t>
            </a:r>
            <a:r>
              <a:rPr lang="tr-TR" sz="1200" dirty="0" err="1">
                <a:ea typeface="+mn-lt"/>
                <a:cs typeface="+mn-lt"/>
              </a:rPr>
              <a:t>for</a:t>
            </a:r>
            <a:r>
              <a:rPr lang="tr-TR" sz="1200" dirty="0">
                <a:ea typeface="+mn-lt"/>
                <a:cs typeface="+mn-lt"/>
              </a:rPr>
              <a:t> </a:t>
            </a:r>
            <a:r>
              <a:rPr lang="tr-TR" sz="1200" dirty="0" err="1">
                <a:ea typeface="+mn-lt"/>
                <a:cs typeface="+mn-lt"/>
              </a:rPr>
              <a:t>any</a:t>
            </a:r>
            <a:r>
              <a:rPr lang="tr-TR" sz="1200" dirty="0">
                <a:ea typeface="+mn-lt"/>
                <a:cs typeface="+mn-lt"/>
              </a:rPr>
              <a:t> man.</a:t>
            </a:r>
            <a:endParaRPr lang="tr-TR" sz="1200" dirty="0"/>
          </a:p>
          <a:p>
            <a:pPr marL="0" indent="0">
              <a:buNone/>
            </a:pPr>
            <a:r>
              <a:rPr lang="tr-TR" sz="1200" dirty="0" err="1">
                <a:ea typeface="+mn-lt"/>
                <a:cs typeface="+mn-lt"/>
              </a:rPr>
              <a:t>Instruct</a:t>
            </a:r>
            <a:r>
              <a:rPr lang="tr-TR" sz="1200" dirty="0">
                <a:ea typeface="+mn-lt"/>
                <a:cs typeface="+mn-lt"/>
              </a:rPr>
              <a:t> us </a:t>
            </a:r>
            <a:r>
              <a:rPr lang="tr-TR" sz="1200" dirty="0" err="1">
                <a:ea typeface="+mn-lt"/>
                <a:cs typeface="+mn-lt"/>
              </a:rPr>
              <a:t>younger</a:t>
            </a:r>
            <a:r>
              <a:rPr lang="tr-TR" sz="1200" dirty="0">
                <a:ea typeface="+mn-lt"/>
                <a:cs typeface="+mn-lt"/>
              </a:rPr>
              <a:t> men in </a:t>
            </a:r>
            <a:r>
              <a:rPr lang="tr-TR" sz="1200" dirty="0" err="1">
                <a:ea typeface="+mn-lt"/>
                <a:cs typeface="+mn-lt"/>
              </a:rPr>
              <a:t>your</a:t>
            </a:r>
            <a:r>
              <a:rPr lang="tr-TR" sz="1200" dirty="0">
                <a:ea typeface="+mn-lt"/>
                <a:cs typeface="+mn-lt"/>
              </a:rPr>
              <a:t> </a:t>
            </a:r>
            <a:r>
              <a:rPr lang="tr-TR" sz="1200" dirty="0" err="1">
                <a:ea typeface="+mn-lt"/>
                <a:cs typeface="+mn-lt"/>
              </a:rPr>
              <a:t>technique</a:t>
            </a:r>
            <a:r>
              <a:rPr lang="tr-TR" sz="1200" dirty="0">
                <a:ea typeface="+mn-lt"/>
                <a:cs typeface="+mn-lt"/>
              </a:rPr>
              <a:t>.”</a:t>
            </a:r>
            <a:endParaRPr lang="tr-TR" sz="1200" dirty="0"/>
          </a:p>
          <a:p>
            <a:pPr marL="0" indent="0">
              <a:buNone/>
            </a:pPr>
            <a:r>
              <a:rPr lang="tr-TR" sz="1200" dirty="0">
                <a:ea typeface="+mn-lt"/>
                <a:cs typeface="+mn-lt"/>
              </a:rPr>
              <a:t>“</a:t>
            </a:r>
            <a:r>
              <a:rPr lang="tr-TR" sz="1200" dirty="0" err="1">
                <a:ea typeface="+mn-lt"/>
                <a:cs typeface="+mn-lt"/>
              </a:rPr>
              <a:t>Gladly</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if</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let</a:t>
            </a:r>
            <a:r>
              <a:rPr lang="tr-TR" sz="1200" dirty="0">
                <a:ea typeface="+mn-lt"/>
                <a:cs typeface="+mn-lt"/>
              </a:rPr>
              <a:t> me </a:t>
            </a:r>
            <a:r>
              <a:rPr lang="tr-TR" sz="1200" dirty="0" err="1">
                <a:ea typeface="+mn-lt"/>
                <a:cs typeface="+mn-lt"/>
              </a:rPr>
              <a:t>speak</a:t>
            </a:r>
            <a:r>
              <a:rPr lang="tr-TR" sz="1200" dirty="0">
                <a:ea typeface="+mn-lt"/>
                <a:cs typeface="+mn-lt"/>
              </a:rPr>
              <a:t>,</a:t>
            </a:r>
            <a:endParaRPr lang="tr-TR" sz="1200" dirty="0"/>
          </a:p>
          <a:p>
            <a:pPr marL="0" indent="0">
              <a:buNone/>
            </a:pPr>
            <a:r>
              <a:rPr lang="tr-TR" sz="1200" b="1" dirty="0">
                <a:ea typeface="+mn-lt"/>
                <a:cs typeface="+mn-lt"/>
              </a:rPr>
              <a:t>But </a:t>
            </a:r>
            <a:r>
              <a:rPr lang="tr-TR" sz="1200" b="1" dirty="0" err="1">
                <a:ea typeface="+mn-lt"/>
                <a:cs typeface="+mn-lt"/>
              </a:rPr>
              <a:t>still</a:t>
            </a:r>
            <a:r>
              <a:rPr lang="tr-TR" sz="1200" b="1" dirty="0">
                <a:ea typeface="+mn-lt"/>
                <a:cs typeface="+mn-lt"/>
              </a:rPr>
              <a:t> I </a:t>
            </a:r>
            <a:r>
              <a:rPr lang="tr-TR" sz="1200" b="1" dirty="0" err="1">
                <a:ea typeface="+mn-lt"/>
                <a:cs typeface="+mn-lt"/>
              </a:rPr>
              <a:t>hope</a:t>
            </a:r>
            <a:r>
              <a:rPr lang="tr-TR" sz="1200" b="1" dirty="0">
                <a:ea typeface="+mn-lt"/>
                <a:cs typeface="+mn-lt"/>
              </a:rPr>
              <a:t> </a:t>
            </a:r>
            <a:r>
              <a:rPr lang="tr-TR" sz="1200" b="1" dirty="0" err="1">
                <a:ea typeface="+mn-lt"/>
                <a:cs typeface="+mn-lt"/>
              </a:rPr>
              <a:t>the</a:t>
            </a:r>
            <a:r>
              <a:rPr lang="tr-TR" sz="1200" b="1" dirty="0">
                <a:ea typeface="+mn-lt"/>
                <a:cs typeface="+mn-lt"/>
              </a:rPr>
              <a:t> </a:t>
            </a:r>
            <a:r>
              <a:rPr lang="tr-TR" sz="1200" b="1" dirty="0" err="1">
                <a:ea typeface="+mn-lt"/>
                <a:cs typeface="+mn-lt"/>
              </a:rPr>
              <a:t>company</a:t>
            </a:r>
            <a:r>
              <a:rPr lang="tr-TR" sz="1200" b="1" dirty="0">
                <a:ea typeface="+mn-lt"/>
                <a:cs typeface="+mn-lt"/>
              </a:rPr>
              <a:t> </a:t>
            </a:r>
            <a:r>
              <a:rPr lang="tr-TR" sz="1200" b="1" dirty="0" err="1">
                <a:ea typeface="+mn-lt"/>
                <a:cs typeface="+mn-lt"/>
              </a:rPr>
              <a:t>won’t</a:t>
            </a:r>
            <a:r>
              <a:rPr lang="tr-TR" sz="1200" b="1" dirty="0">
                <a:ea typeface="+mn-lt"/>
                <a:cs typeface="+mn-lt"/>
              </a:rPr>
              <a:t> </a:t>
            </a:r>
            <a:r>
              <a:rPr lang="tr-TR" sz="1200" b="1" dirty="0" err="1">
                <a:ea typeface="+mn-lt"/>
                <a:cs typeface="+mn-lt"/>
              </a:rPr>
              <a:t>reprove</a:t>
            </a:r>
            <a:r>
              <a:rPr lang="tr-TR" sz="1200" b="1" dirty="0">
                <a:ea typeface="+mn-lt"/>
                <a:cs typeface="+mn-lt"/>
              </a:rPr>
              <a:t> me</a:t>
            </a:r>
            <a:endParaRPr lang="tr-TR" sz="1200" b="1" dirty="0"/>
          </a:p>
          <a:p>
            <a:pPr marL="0" indent="0">
              <a:buNone/>
            </a:pPr>
            <a:r>
              <a:rPr lang="tr-TR" sz="1200" b="1" dirty="0" err="1">
                <a:ea typeface="+mn-lt"/>
                <a:cs typeface="+mn-lt"/>
              </a:rPr>
              <a:t>Though</a:t>
            </a:r>
            <a:r>
              <a:rPr lang="tr-TR" sz="1200" b="1" dirty="0">
                <a:ea typeface="+mn-lt"/>
                <a:cs typeface="+mn-lt"/>
              </a:rPr>
              <a:t> I </a:t>
            </a:r>
            <a:r>
              <a:rPr lang="tr-TR" sz="1200" b="1" dirty="0" err="1">
                <a:ea typeface="+mn-lt"/>
                <a:cs typeface="+mn-lt"/>
              </a:rPr>
              <a:t>should</a:t>
            </a:r>
            <a:r>
              <a:rPr lang="tr-TR" sz="1200" b="1" dirty="0">
                <a:ea typeface="+mn-lt"/>
                <a:cs typeface="+mn-lt"/>
              </a:rPr>
              <a:t> </a:t>
            </a:r>
            <a:r>
              <a:rPr lang="tr-TR" sz="1200" b="1" dirty="0" err="1">
                <a:ea typeface="+mn-lt"/>
                <a:cs typeface="+mn-lt"/>
              </a:rPr>
              <a:t>speak</a:t>
            </a:r>
            <a:r>
              <a:rPr lang="tr-TR" sz="1200" b="1" dirty="0">
                <a:ea typeface="+mn-lt"/>
                <a:cs typeface="+mn-lt"/>
              </a:rPr>
              <a:t> as </a:t>
            </a:r>
            <a:r>
              <a:rPr lang="tr-TR" sz="1200" b="1" dirty="0" err="1">
                <a:ea typeface="+mn-lt"/>
                <a:cs typeface="+mn-lt"/>
              </a:rPr>
              <a:t>fantasy</a:t>
            </a:r>
            <a:r>
              <a:rPr lang="tr-TR" sz="1200" b="1" dirty="0">
                <a:ea typeface="+mn-lt"/>
                <a:cs typeface="+mn-lt"/>
              </a:rPr>
              <a:t> </a:t>
            </a:r>
            <a:r>
              <a:rPr lang="tr-TR" sz="1200" b="1" dirty="0" err="1">
                <a:ea typeface="+mn-lt"/>
                <a:cs typeface="+mn-lt"/>
              </a:rPr>
              <a:t>may</a:t>
            </a:r>
            <a:r>
              <a:rPr lang="tr-TR" sz="1200" b="1" dirty="0">
                <a:ea typeface="+mn-lt"/>
                <a:cs typeface="+mn-lt"/>
              </a:rPr>
              <a:t> </a:t>
            </a:r>
            <a:r>
              <a:rPr lang="tr-TR" sz="1200" b="1" dirty="0" err="1">
                <a:ea typeface="+mn-lt"/>
                <a:cs typeface="+mn-lt"/>
              </a:rPr>
              <a:t>move</a:t>
            </a:r>
            <a:r>
              <a:rPr lang="tr-TR" sz="1200" b="1" dirty="0">
                <a:ea typeface="+mn-lt"/>
                <a:cs typeface="+mn-lt"/>
              </a:rPr>
              <a:t> me,</a:t>
            </a:r>
            <a:endParaRPr lang="tr-TR" sz="1200" b="1" dirty="0"/>
          </a:p>
          <a:p>
            <a:pPr marL="0" indent="0">
              <a:buNone/>
            </a:pPr>
            <a:r>
              <a:rPr lang="tr-TR" sz="1200" b="1" dirty="0" err="1">
                <a:ea typeface="+mn-lt"/>
                <a:cs typeface="+mn-lt"/>
              </a:rPr>
              <a:t>And</a:t>
            </a:r>
            <a:r>
              <a:rPr lang="tr-TR" sz="1200" b="1" dirty="0">
                <a:ea typeface="+mn-lt"/>
                <a:cs typeface="+mn-lt"/>
              </a:rPr>
              <a:t> </a:t>
            </a:r>
            <a:r>
              <a:rPr lang="tr-TR" sz="1200" b="1" dirty="0" err="1">
                <a:ea typeface="+mn-lt"/>
                <a:cs typeface="+mn-lt"/>
              </a:rPr>
              <a:t>please</a:t>
            </a:r>
            <a:r>
              <a:rPr lang="tr-TR" sz="1200" b="1" dirty="0">
                <a:ea typeface="+mn-lt"/>
                <a:cs typeface="+mn-lt"/>
              </a:rPr>
              <a:t> </a:t>
            </a:r>
            <a:r>
              <a:rPr lang="tr-TR" sz="1200" b="1" dirty="0" err="1">
                <a:ea typeface="+mn-lt"/>
                <a:cs typeface="+mn-lt"/>
              </a:rPr>
              <a:t>don’t</a:t>
            </a:r>
            <a:r>
              <a:rPr lang="tr-TR" sz="1200" b="1" dirty="0">
                <a:ea typeface="+mn-lt"/>
                <a:cs typeface="+mn-lt"/>
              </a:rPr>
              <a:t> be </a:t>
            </a:r>
            <a:r>
              <a:rPr lang="tr-TR" sz="1200" b="1" dirty="0" err="1">
                <a:ea typeface="+mn-lt"/>
                <a:cs typeface="+mn-lt"/>
              </a:rPr>
              <a:t>offended</a:t>
            </a:r>
            <a:r>
              <a:rPr lang="tr-TR" sz="1200" b="1" dirty="0">
                <a:ea typeface="+mn-lt"/>
                <a:cs typeface="+mn-lt"/>
              </a:rPr>
              <a:t> at </a:t>
            </a:r>
            <a:r>
              <a:rPr lang="tr-TR" sz="1200" b="1" dirty="0" err="1">
                <a:ea typeface="+mn-lt"/>
                <a:cs typeface="+mn-lt"/>
              </a:rPr>
              <a:t>my</a:t>
            </a:r>
            <a:r>
              <a:rPr lang="tr-TR" sz="1200" b="1" dirty="0">
                <a:ea typeface="+mn-lt"/>
                <a:cs typeface="+mn-lt"/>
              </a:rPr>
              <a:t> </a:t>
            </a:r>
            <a:r>
              <a:rPr lang="tr-TR" sz="1200" b="1" dirty="0" err="1">
                <a:ea typeface="+mn-lt"/>
                <a:cs typeface="+mn-lt"/>
              </a:rPr>
              <a:t>views</a:t>
            </a:r>
            <a:r>
              <a:rPr lang="tr-TR" sz="1200" b="1" dirty="0">
                <a:ea typeface="+mn-lt"/>
                <a:cs typeface="+mn-lt"/>
              </a:rPr>
              <a:t>;</a:t>
            </a:r>
            <a:endParaRPr lang="tr-TR" sz="1200" b="1" dirty="0"/>
          </a:p>
          <a:p>
            <a:pPr marL="0" indent="0">
              <a:buNone/>
            </a:pPr>
            <a:r>
              <a:rPr lang="tr-TR" sz="1200" b="1" dirty="0" err="1">
                <a:ea typeface="+mn-lt"/>
                <a:cs typeface="+mn-lt"/>
              </a:rPr>
              <a:t>They’re</a:t>
            </a:r>
            <a:r>
              <a:rPr lang="tr-TR" sz="1200" b="1" dirty="0">
                <a:ea typeface="+mn-lt"/>
                <a:cs typeface="+mn-lt"/>
              </a:rPr>
              <a:t> </a:t>
            </a:r>
            <a:r>
              <a:rPr lang="tr-TR" sz="1200" b="1" dirty="0" err="1">
                <a:ea typeface="+mn-lt"/>
                <a:cs typeface="+mn-lt"/>
              </a:rPr>
              <a:t>really</a:t>
            </a:r>
            <a:r>
              <a:rPr lang="tr-TR" sz="1200" b="1" dirty="0">
                <a:ea typeface="+mn-lt"/>
                <a:cs typeface="+mn-lt"/>
              </a:rPr>
              <a:t> </a:t>
            </a:r>
            <a:r>
              <a:rPr lang="tr-TR" sz="1200" b="1" dirty="0" err="1">
                <a:ea typeface="+mn-lt"/>
                <a:cs typeface="+mn-lt"/>
              </a:rPr>
              <a:t>only</a:t>
            </a:r>
            <a:r>
              <a:rPr lang="tr-TR" sz="1200" b="1" dirty="0">
                <a:ea typeface="+mn-lt"/>
                <a:cs typeface="+mn-lt"/>
              </a:rPr>
              <a:t> </a:t>
            </a:r>
            <a:r>
              <a:rPr lang="tr-TR" sz="1200" b="1" dirty="0" err="1">
                <a:ea typeface="+mn-lt"/>
                <a:cs typeface="+mn-lt"/>
              </a:rPr>
              <a:t>offered</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amuse</a:t>
            </a:r>
            <a:r>
              <a:rPr lang="tr-TR" sz="1200" b="1" dirty="0">
                <a:ea typeface="+mn-lt"/>
                <a:cs typeface="+mn-lt"/>
              </a:rPr>
              <a:t>.</a:t>
            </a:r>
            <a:endParaRPr lang="tr-TR" sz="1200" b="1" dirty="0"/>
          </a:p>
        </p:txBody>
      </p:sp>
    </p:spTree>
    <p:extLst>
      <p:ext uri="{BB962C8B-B14F-4D97-AF65-F5344CB8AC3E}">
        <p14:creationId xmlns:p14="http://schemas.microsoft.com/office/powerpoint/2010/main" val="969916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37F96F-58C6-E3F1-97B5-25320000E25C}"/>
              </a:ext>
            </a:extLst>
          </p:cNvPr>
          <p:cNvSpPr>
            <a:spLocks noGrp="1"/>
          </p:cNvSpPr>
          <p:nvPr>
            <p:ph type="title"/>
          </p:nvPr>
        </p:nvSpPr>
        <p:spPr>
          <a:xfrm>
            <a:off x="631269" y="895895"/>
            <a:ext cx="5291099" cy="891540"/>
          </a:xfrm>
        </p:spPr>
        <p:txBody>
          <a:bodyPr vert="horz" lIns="137160" tIns="137160" rIns="137160" bIns="137160" rtlCol="0" anchor="ctr">
            <a:normAutofit fontScale="90000"/>
          </a:bodyPr>
          <a:lstStyle/>
          <a:p>
            <a:r>
              <a:rPr lang="en-US" dirty="0"/>
              <a:t>THE WIFE OF BATH'S TALE: PLOT OVERVIEW</a:t>
            </a:r>
          </a:p>
        </p:txBody>
      </p:sp>
      <p:sp>
        <p:nvSpPr>
          <p:cNvPr id="4" name="İçerik Yer Tutucusu 3">
            <a:extLst>
              <a:ext uri="{FF2B5EF4-FFF2-40B4-BE49-F238E27FC236}">
                <a16:creationId xmlns:a16="http://schemas.microsoft.com/office/drawing/2014/main" id="{078D4728-D4F8-7E63-E721-40AD8A6848BE}"/>
              </a:ext>
            </a:extLst>
          </p:cNvPr>
          <p:cNvSpPr>
            <a:spLocks noGrp="1"/>
          </p:cNvSpPr>
          <p:nvPr>
            <p:ph sz="half" idx="2"/>
          </p:nvPr>
        </p:nvSpPr>
        <p:spPr>
          <a:xfrm>
            <a:off x="533400" y="2193946"/>
            <a:ext cx="5943600" cy="4664054"/>
          </a:xfrm>
        </p:spPr>
        <p:txBody>
          <a:bodyPr vert="horz" lIns="68580" tIns="34290" rIns="68580" bIns="34290" rtlCol="0" anchor="t">
            <a:normAutofit fontScale="92500" lnSpcReduction="20000"/>
          </a:bodyPr>
          <a:lstStyle/>
          <a:p>
            <a:pPr marL="0" indent="0">
              <a:lnSpc>
                <a:spcPct val="160000"/>
              </a:lnSpc>
              <a:buNone/>
            </a:pPr>
            <a:r>
              <a:rPr lang="en-US" sz="1400" dirty="0">
                <a:solidFill>
                  <a:srgbClr val="262626"/>
                </a:solidFill>
                <a:latin typeface="+mj-lt"/>
                <a:cs typeface="Times New Roman"/>
              </a:rPr>
              <a:t>In the “Wife of Bath’s Tale”, the Knight has raped a young maiden. His punishment for doing so is death; he is to have his head cut off. However, the King agrees to hand him over to the Queen. The Queen tells the Knight that he must come up with the answer to this question: What do women most desire? If he can come up with the correct answer, the Queen will spare his life. She gives him one year and one day to come up with the correct answer to the question:</a:t>
            </a:r>
            <a:endParaRPr lang="en-US" sz="1400" dirty="0">
              <a:solidFill>
                <a:srgbClr val="262626"/>
              </a:solidFill>
              <a:latin typeface="+mj-lt"/>
            </a:endParaRPr>
          </a:p>
          <a:p>
            <a:pPr>
              <a:lnSpc>
                <a:spcPct val="80000"/>
              </a:lnSpc>
            </a:pPr>
            <a:endParaRPr lang="en-US" sz="900" dirty="0">
              <a:cs typeface="Times New Roman"/>
            </a:endParaRPr>
          </a:p>
          <a:p>
            <a:pPr marL="0" indent="0" algn="r">
              <a:buNone/>
            </a:pPr>
            <a:r>
              <a:rPr lang="en-US" sz="900" dirty="0">
                <a:ea typeface="+mn-lt"/>
                <a:cs typeface="+mn-lt"/>
              </a:rPr>
              <a:t>  </a:t>
            </a:r>
            <a:r>
              <a:rPr lang="en-US" dirty="0">
                <a:ea typeface="+mn-lt"/>
                <a:cs typeface="+mn-lt"/>
              </a:rPr>
              <a:t>“Yet you shall live if you can answer me:</a:t>
            </a:r>
            <a:endParaRPr lang="en-US" dirty="0">
              <a:cs typeface="Times New Roman"/>
            </a:endParaRPr>
          </a:p>
          <a:p>
            <a:pPr marL="0" indent="0" algn="r">
              <a:buNone/>
            </a:pPr>
            <a:r>
              <a:rPr lang="en-US" dirty="0">
                <a:ea typeface="+mn-lt"/>
                <a:cs typeface="+mn-lt"/>
              </a:rPr>
              <a:t>What is the thing that women most desire?</a:t>
            </a:r>
            <a:endParaRPr lang="en-US" dirty="0"/>
          </a:p>
          <a:p>
            <a:pPr marL="0" indent="0" algn="r">
              <a:buNone/>
            </a:pPr>
            <a:r>
              <a:rPr lang="en-US" dirty="0">
                <a:ea typeface="+mn-lt"/>
                <a:cs typeface="+mn-lt"/>
              </a:rPr>
              <a:t>Beware the axe and say as I require.</a:t>
            </a:r>
            <a:endParaRPr lang="en-US" dirty="0"/>
          </a:p>
          <a:p>
            <a:pPr marL="0" indent="0" algn="r">
              <a:buNone/>
            </a:pPr>
            <a:r>
              <a:rPr lang="en-US" dirty="0">
                <a:ea typeface="+mn-lt"/>
                <a:cs typeface="+mn-lt"/>
              </a:rPr>
              <a:t>“If you can’t answer on the moment, though,</a:t>
            </a:r>
            <a:endParaRPr lang="en-US" dirty="0"/>
          </a:p>
          <a:p>
            <a:pPr marL="0" indent="0" algn="r">
              <a:buNone/>
            </a:pPr>
            <a:r>
              <a:rPr lang="en-US" dirty="0">
                <a:ea typeface="+mn-lt"/>
                <a:cs typeface="+mn-lt"/>
              </a:rPr>
              <a:t>I will concede you this: You are to go</a:t>
            </a:r>
            <a:endParaRPr lang="en-US" dirty="0"/>
          </a:p>
          <a:p>
            <a:pPr marL="0" indent="0" algn="r">
              <a:buNone/>
            </a:pPr>
            <a:r>
              <a:rPr lang="en-US" dirty="0">
                <a:ea typeface="+mn-lt"/>
                <a:cs typeface="+mn-lt"/>
              </a:rPr>
              <a:t>A twelvemonth and a day to seek and learn</a:t>
            </a:r>
            <a:endParaRPr lang="en-US" dirty="0"/>
          </a:p>
          <a:p>
            <a:pPr marL="0" indent="0" algn="r">
              <a:lnSpc>
                <a:spcPct val="80000"/>
              </a:lnSpc>
              <a:buNone/>
            </a:pPr>
            <a:r>
              <a:rPr lang="en-US" dirty="0">
                <a:ea typeface="+mn-lt"/>
                <a:cs typeface="+mn-lt"/>
              </a:rPr>
              <a:t>Sufficient answer, then you shall return.</a:t>
            </a:r>
            <a:endParaRPr lang="en-US" dirty="0"/>
          </a:p>
          <a:p>
            <a:endParaRPr lang="en-US" sz="900" dirty="0"/>
          </a:p>
        </p:txBody>
      </p:sp>
      <p:pic>
        <p:nvPicPr>
          <p:cNvPr id="7" name="İçerik Yer Tutucusu 6" descr="The Wife of Bath by Geoffrey Chaucer | Goodreads">
            <a:extLst>
              <a:ext uri="{FF2B5EF4-FFF2-40B4-BE49-F238E27FC236}">
                <a16:creationId xmlns:a16="http://schemas.microsoft.com/office/drawing/2014/main" id="{CFC95EC6-9012-CA36-D336-E785FD44FB5F}"/>
              </a:ext>
            </a:extLst>
          </p:cNvPr>
          <p:cNvPicPr>
            <a:picLocks noGrp="1" noChangeAspect="1"/>
          </p:cNvPicPr>
          <p:nvPr>
            <p:ph sz="half" idx="1"/>
          </p:nvPr>
        </p:nvPicPr>
        <p:blipFill>
          <a:blip r:embed="rId3"/>
          <a:stretch>
            <a:fillRect/>
          </a:stretch>
        </p:blipFill>
        <p:spPr>
          <a:xfrm>
            <a:off x="6781800" y="2438400"/>
            <a:ext cx="2078180" cy="3209544"/>
          </a:xfrm>
          <a:prstGeom prst="rect">
            <a:avLst/>
          </a:prstGeom>
        </p:spPr>
      </p:pic>
    </p:spTree>
    <p:extLst>
      <p:ext uri="{BB962C8B-B14F-4D97-AF65-F5344CB8AC3E}">
        <p14:creationId xmlns:p14="http://schemas.microsoft.com/office/powerpoint/2010/main" val="888909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37F96F-58C6-E3F1-97B5-25320000E25C}"/>
              </a:ext>
            </a:extLst>
          </p:cNvPr>
          <p:cNvSpPr>
            <a:spLocks noGrp="1"/>
          </p:cNvSpPr>
          <p:nvPr>
            <p:ph type="title"/>
          </p:nvPr>
        </p:nvSpPr>
        <p:spPr>
          <a:xfrm>
            <a:off x="649779" y="942170"/>
            <a:ext cx="5513221" cy="891540"/>
          </a:xfrm>
        </p:spPr>
        <p:txBody>
          <a:bodyPr vert="horz" lIns="137160" tIns="137160" rIns="137160" bIns="137160" rtlCol="0" anchor="ctr">
            <a:normAutofit fontScale="90000"/>
          </a:bodyPr>
          <a:lstStyle/>
          <a:p>
            <a:r>
              <a:rPr lang="en-US" dirty="0"/>
              <a:t>THE WIFE OF BATH'S TALE: PLOT OVERVIEW</a:t>
            </a:r>
          </a:p>
        </p:txBody>
      </p:sp>
      <p:sp>
        <p:nvSpPr>
          <p:cNvPr id="4" name="İçerik Yer Tutucusu 3">
            <a:extLst>
              <a:ext uri="{FF2B5EF4-FFF2-40B4-BE49-F238E27FC236}">
                <a16:creationId xmlns:a16="http://schemas.microsoft.com/office/drawing/2014/main" id="{078D4728-D4F8-7E63-E721-40AD8A6848BE}"/>
              </a:ext>
            </a:extLst>
          </p:cNvPr>
          <p:cNvSpPr>
            <a:spLocks noGrp="1"/>
          </p:cNvSpPr>
          <p:nvPr>
            <p:ph sz="half" idx="2"/>
          </p:nvPr>
        </p:nvSpPr>
        <p:spPr>
          <a:xfrm>
            <a:off x="457200" y="1747424"/>
            <a:ext cx="5257800" cy="3984639"/>
          </a:xfrm>
        </p:spPr>
        <p:txBody>
          <a:bodyPr vert="horz" lIns="68580" tIns="34290" rIns="68580" bIns="34290" rtlCol="0" anchor="t">
            <a:noAutofit/>
          </a:bodyPr>
          <a:lstStyle/>
          <a:p>
            <a:pPr marL="0" indent="0">
              <a:buNone/>
            </a:pPr>
            <a:endParaRPr lang="en-US" sz="1600" b="1" dirty="0">
              <a:solidFill>
                <a:srgbClr val="262626"/>
              </a:solidFill>
              <a:latin typeface="Gill Sans MT"/>
              <a:cs typeface="Times New Roman"/>
            </a:endParaRPr>
          </a:p>
          <a:p>
            <a:endParaRPr lang="en-US" sz="1600" b="1" dirty="0">
              <a:solidFill>
                <a:srgbClr val="262626"/>
              </a:solidFill>
              <a:latin typeface="Gill Sans MT"/>
              <a:cs typeface="Times New Roman"/>
            </a:endParaRPr>
          </a:p>
          <a:p>
            <a:pPr marL="0" indent="0">
              <a:lnSpc>
                <a:spcPct val="150000"/>
              </a:lnSpc>
              <a:buNone/>
            </a:pPr>
            <a:r>
              <a:rPr lang="en-US" sz="1600" dirty="0">
                <a:solidFill>
                  <a:srgbClr val="262626"/>
                </a:solidFill>
                <a:latin typeface="Gill Sans MT"/>
                <a:cs typeface="Times New Roman"/>
              </a:rPr>
              <a:t>In his quest to find the correct answer, the Knight travels all over. Finally, an Old Woman is able to provide the answer for him, and she will give him the answer on one condition, that he will do whatever she asks next of him. He agrees, and she tells him that what women want most is to be the same as a man, to have equal status as a man and not be beneath him. He tells the Queen, she agrees that answer is correct, and then the Old Woman reveals her condition. Her condition for giving him the answer is to agree to marry the Old Woman.</a:t>
            </a:r>
            <a:endParaRPr lang="en-US" sz="1600" dirty="0"/>
          </a:p>
          <a:p>
            <a:endParaRPr lang="en-US" sz="900" dirty="0"/>
          </a:p>
        </p:txBody>
      </p:sp>
      <p:pic>
        <p:nvPicPr>
          <p:cNvPr id="7" name="İçerik Yer Tutucusu 6" descr="The Wife of Bath by Geoffrey Chaucer | Goodreads">
            <a:extLst>
              <a:ext uri="{FF2B5EF4-FFF2-40B4-BE49-F238E27FC236}">
                <a16:creationId xmlns:a16="http://schemas.microsoft.com/office/drawing/2014/main" id="{CFC95EC6-9012-CA36-D336-E785FD44FB5F}"/>
              </a:ext>
            </a:extLst>
          </p:cNvPr>
          <p:cNvPicPr>
            <a:picLocks noGrp="1" noChangeAspect="1"/>
          </p:cNvPicPr>
          <p:nvPr>
            <p:ph sz="half" idx="1"/>
          </p:nvPr>
        </p:nvPicPr>
        <p:blipFill>
          <a:blip r:embed="rId2"/>
          <a:stretch>
            <a:fillRect/>
          </a:stretch>
        </p:blipFill>
        <p:spPr>
          <a:xfrm>
            <a:off x="6255126" y="2530591"/>
            <a:ext cx="2078180" cy="3209544"/>
          </a:xfrm>
          <a:prstGeom prst="rect">
            <a:avLst/>
          </a:prstGeom>
        </p:spPr>
      </p:pic>
    </p:spTree>
    <p:extLst>
      <p:ext uri="{BB962C8B-B14F-4D97-AF65-F5344CB8AC3E}">
        <p14:creationId xmlns:p14="http://schemas.microsoft.com/office/powerpoint/2010/main" val="4030301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B81EF6-CE78-7FF2-FCAE-8B822E4CD1AB}"/>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1AEB5C7A-AB6A-5DFF-8E7A-2E1FBE166780}"/>
              </a:ext>
            </a:extLst>
          </p:cNvPr>
          <p:cNvSpPr>
            <a:spLocks noGrp="1"/>
          </p:cNvSpPr>
          <p:nvPr>
            <p:ph sz="half" idx="1"/>
          </p:nvPr>
        </p:nvSpPr>
        <p:spPr>
          <a:xfrm>
            <a:off x="304800" y="2414872"/>
            <a:ext cx="3953487" cy="3384948"/>
          </a:xfrm>
        </p:spPr>
        <p:txBody>
          <a:bodyPr vert="horz" lIns="68580" tIns="34290" rIns="68580" bIns="34290" rtlCol="0" anchor="t">
            <a:noAutofit/>
          </a:bodyPr>
          <a:lstStyle/>
          <a:p>
            <a:pPr marL="0" indent="0">
              <a:lnSpc>
                <a:spcPct val="80000"/>
              </a:lnSpc>
              <a:buNone/>
            </a:pPr>
            <a:r>
              <a:rPr lang="tr-TR" sz="1000" dirty="0"/>
              <a:t>…</a:t>
            </a:r>
          </a:p>
          <a:p>
            <a:pPr marL="0" indent="0">
              <a:lnSpc>
                <a:spcPct val="80000"/>
              </a:lnSpc>
              <a:buNone/>
            </a:pPr>
            <a:r>
              <a:rPr lang="tr-TR" sz="1200" b="1" dirty="0" err="1"/>
              <a:t>Save</a:t>
            </a:r>
            <a:r>
              <a:rPr lang="tr-TR" sz="1200" b="1" dirty="0"/>
              <a:t> </a:t>
            </a:r>
            <a:r>
              <a:rPr lang="tr-TR" sz="1200" b="1" dirty="0" err="1"/>
              <a:t>one</a:t>
            </a:r>
            <a:r>
              <a:rPr lang="tr-TR" sz="1200" b="1" dirty="0"/>
              <a:t> </a:t>
            </a:r>
            <a:r>
              <a:rPr lang="tr-TR" sz="1200" b="1" dirty="0" err="1"/>
              <a:t>old</a:t>
            </a:r>
            <a:r>
              <a:rPr lang="tr-TR" sz="1200" b="1" dirty="0"/>
              <a:t> </a:t>
            </a:r>
            <a:r>
              <a:rPr lang="tr-TR" sz="1200" b="1" dirty="0" err="1"/>
              <a:t>woman</a:t>
            </a:r>
            <a:r>
              <a:rPr lang="tr-TR" sz="1200" b="1" dirty="0"/>
              <a:t> </a:t>
            </a:r>
            <a:r>
              <a:rPr lang="tr-TR" sz="1200" b="1" dirty="0" err="1"/>
              <a:t>crouched</a:t>
            </a:r>
            <a:r>
              <a:rPr lang="tr-TR" sz="1200" b="1" dirty="0"/>
              <a:t> </a:t>
            </a:r>
            <a:r>
              <a:rPr lang="tr-TR" sz="1200" b="1" dirty="0" err="1"/>
              <a:t>upon</a:t>
            </a:r>
            <a:r>
              <a:rPr lang="tr-TR" sz="1200" b="1" dirty="0"/>
              <a:t> </a:t>
            </a:r>
            <a:r>
              <a:rPr lang="tr-TR" sz="1200" b="1" dirty="0" err="1"/>
              <a:t>the</a:t>
            </a:r>
            <a:r>
              <a:rPr lang="tr-TR" sz="1200" b="1" dirty="0"/>
              <a:t> </a:t>
            </a:r>
            <a:r>
              <a:rPr lang="tr-TR" sz="1200" b="1" dirty="0" err="1"/>
              <a:t>green</a:t>
            </a:r>
            <a:r>
              <a:rPr lang="tr-TR" sz="1200" b="1" dirty="0"/>
              <a:t>.</a:t>
            </a:r>
          </a:p>
          <a:p>
            <a:pPr marL="0" indent="0">
              <a:lnSpc>
                <a:spcPct val="80000"/>
              </a:lnSpc>
              <a:buNone/>
            </a:pPr>
            <a:r>
              <a:rPr lang="tr-TR" sz="1200" dirty="0"/>
              <a:t>A </a:t>
            </a:r>
            <a:r>
              <a:rPr lang="tr-TR" sz="1200" dirty="0" err="1"/>
              <a:t>fouler-looking</a:t>
            </a:r>
            <a:r>
              <a:rPr lang="tr-TR" sz="1200" dirty="0"/>
              <a:t> </a:t>
            </a:r>
            <a:r>
              <a:rPr lang="tr-TR" sz="1200" dirty="0" err="1"/>
              <a:t>creature</a:t>
            </a:r>
            <a:r>
              <a:rPr lang="tr-TR" sz="1200" dirty="0"/>
              <a:t> I </a:t>
            </a:r>
            <a:r>
              <a:rPr lang="tr-TR" sz="1200" dirty="0" err="1"/>
              <a:t>suppose</a:t>
            </a:r>
            <a:endParaRPr lang="tr-TR" sz="1200" dirty="0"/>
          </a:p>
          <a:p>
            <a:pPr marL="0" indent="0">
              <a:lnSpc>
                <a:spcPct val="80000"/>
              </a:lnSpc>
              <a:buNone/>
            </a:pPr>
            <a:r>
              <a:rPr lang="tr-TR" sz="1200" dirty="0" err="1"/>
              <a:t>Could</a:t>
            </a:r>
            <a:r>
              <a:rPr lang="tr-TR" sz="1200" dirty="0"/>
              <a:t> </a:t>
            </a:r>
            <a:r>
              <a:rPr lang="tr-TR" sz="1200" dirty="0" err="1"/>
              <a:t>scarcely</a:t>
            </a:r>
            <a:r>
              <a:rPr lang="tr-TR" sz="1200" dirty="0"/>
              <a:t> be </a:t>
            </a:r>
            <a:r>
              <a:rPr lang="tr-TR" sz="1200" dirty="0" err="1"/>
              <a:t>imagined</a:t>
            </a:r>
            <a:r>
              <a:rPr lang="tr-TR" sz="1200" dirty="0"/>
              <a:t>. </a:t>
            </a:r>
            <a:r>
              <a:rPr lang="tr-TR" sz="1200" dirty="0" err="1"/>
              <a:t>She</a:t>
            </a:r>
            <a:r>
              <a:rPr lang="tr-TR" sz="1200" dirty="0"/>
              <a:t> </a:t>
            </a:r>
            <a:r>
              <a:rPr lang="tr-TR" sz="1200" dirty="0" err="1"/>
              <a:t>arose</a:t>
            </a:r>
            <a:endParaRPr lang="tr-TR" sz="1200" dirty="0"/>
          </a:p>
          <a:p>
            <a:pPr marL="0" indent="0">
              <a:lnSpc>
                <a:spcPct val="80000"/>
              </a:lnSpc>
              <a:buNone/>
            </a:pPr>
            <a:r>
              <a:rPr lang="tr-TR" sz="1200" dirty="0" err="1"/>
              <a:t>And</a:t>
            </a:r>
            <a:r>
              <a:rPr lang="tr-TR" sz="1200" dirty="0"/>
              <a:t> </a:t>
            </a:r>
            <a:r>
              <a:rPr lang="tr-TR" sz="1200" dirty="0" err="1"/>
              <a:t>said</a:t>
            </a:r>
            <a:r>
              <a:rPr lang="tr-TR" sz="1200" dirty="0"/>
              <a:t>, “</a:t>
            </a:r>
            <a:r>
              <a:rPr lang="tr-TR" sz="1200" dirty="0" err="1"/>
              <a:t>Sir</a:t>
            </a:r>
            <a:r>
              <a:rPr lang="tr-TR" sz="1200" dirty="0"/>
              <a:t> </a:t>
            </a:r>
            <a:r>
              <a:rPr lang="tr-TR" sz="1200" dirty="0" err="1"/>
              <a:t>knight</a:t>
            </a:r>
            <a:r>
              <a:rPr lang="tr-TR" sz="1200" dirty="0"/>
              <a:t>, </a:t>
            </a:r>
            <a:r>
              <a:rPr lang="tr-TR" sz="1200" dirty="0" err="1"/>
              <a:t>there’s</a:t>
            </a:r>
            <a:r>
              <a:rPr lang="tr-TR" sz="1200" dirty="0"/>
              <a:t> </a:t>
            </a:r>
            <a:r>
              <a:rPr lang="tr-TR" sz="1200" dirty="0" err="1"/>
              <a:t>no</a:t>
            </a:r>
            <a:r>
              <a:rPr lang="tr-TR" sz="1200" dirty="0"/>
              <a:t> </a:t>
            </a:r>
            <a:r>
              <a:rPr lang="tr-TR" sz="1200" dirty="0" err="1"/>
              <a:t>way</a:t>
            </a:r>
            <a:r>
              <a:rPr lang="tr-TR" sz="1200" dirty="0"/>
              <a:t> on </a:t>
            </a:r>
            <a:r>
              <a:rPr lang="tr-TR" sz="1200" dirty="0" err="1"/>
              <a:t>from</a:t>
            </a:r>
            <a:r>
              <a:rPr lang="tr-TR" sz="1200" dirty="0"/>
              <a:t> here.</a:t>
            </a:r>
          </a:p>
          <a:p>
            <a:pPr marL="0" indent="0">
              <a:lnSpc>
                <a:spcPct val="80000"/>
              </a:lnSpc>
              <a:buNone/>
            </a:pPr>
            <a:r>
              <a:rPr lang="tr-TR" sz="1200" dirty="0" err="1"/>
              <a:t>Tell</a:t>
            </a:r>
            <a:r>
              <a:rPr lang="tr-TR" sz="1200" dirty="0"/>
              <a:t> me </a:t>
            </a:r>
            <a:r>
              <a:rPr lang="tr-TR" sz="1200" dirty="0" err="1"/>
              <a:t>what</a:t>
            </a:r>
            <a:r>
              <a:rPr lang="tr-TR" sz="1200" dirty="0"/>
              <a:t> </a:t>
            </a:r>
            <a:r>
              <a:rPr lang="tr-TR" sz="1200" dirty="0" err="1"/>
              <a:t>you</a:t>
            </a:r>
            <a:r>
              <a:rPr lang="tr-TR" sz="1200" dirty="0"/>
              <a:t> </a:t>
            </a:r>
            <a:r>
              <a:rPr lang="tr-TR" sz="1200" dirty="0" err="1"/>
              <a:t>are</a:t>
            </a:r>
            <a:r>
              <a:rPr lang="tr-TR" sz="1200" dirty="0"/>
              <a:t> </a:t>
            </a:r>
            <a:r>
              <a:rPr lang="tr-TR" sz="1200" dirty="0" err="1"/>
              <a:t>looking</a:t>
            </a:r>
            <a:r>
              <a:rPr lang="tr-TR" sz="1200" dirty="0"/>
              <a:t> </a:t>
            </a:r>
            <a:r>
              <a:rPr lang="tr-TR" sz="1200" dirty="0" err="1"/>
              <a:t>for</a:t>
            </a:r>
            <a:r>
              <a:rPr lang="tr-TR" sz="1200" dirty="0"/>
              <a:t>, </a:t>
            </a:r>
            <a:r>
              <a:rPr lang="tr-TR" sz="1200" dirty="0" err="1"/>
              <a:t>my</a:t>
            </a:r>
            <a:r>
              <a:rPr lang="tr-TR" sz="1200" dirty="0"/>
              <a:t> </a:t>
            </a:r>
            <a:r>
              <a:rPr lang="tr-TR" sz="1200" dirty="0" err="1"/>
              <a:t>dear</a:t>
            </a:r>
            <a:r>
              <a:rPr lang="tr-TR" sz="1200" dirty="0"/>
              <a:t>,</a:t>
            </a:r>
          </a:p>
          <a:p>
            <a:pPr marL="0" indent="0">
              <a:lnSpc>
                <a:spcPct val="80000"/>
              </a:lnSpc>
              <a:buNone/>
            </a:pPr>
            <a:r>
              <a:rPr lang="tr-TR" sz="1200" dirty="0" err="1"/>
              <a:t>For</a:t>
            </a:r>
            <a:r>
              <a:rPr lang="tr-TR" sz="1200" dirty="0"/>
              <a:t> </a:t>
            </a:r>
            <a:r>
              <a:rPr lang="tr-TR" sz="1200" dirty="0" err="1"/>
              <a:t>peradventure</a:t>
            </a:r>
            <a:r>
              <a:rPr lang="tr-TR" sz="1200" dirty="0"/>
              <a:t> </a:t>
            </a:r>
            <a:r>
              <a:rPr lang="tr-TR" sz="1200" dirty="0" err="1"/>
              <a:t>that</a:t>
            </a:r>
            <a:r>
              <a:rPr lang="tr-TR" sz="1200" dirty="0"/>
              <a:t> </a:t>
            </a:r>
            <a:r>
              <a:rPr lang="tr-TR" sz="1200" dirty="0" err="1"/>
              <a:t>were</a:t>
            </a:r>
            <a:r>
              <a:rPr lang="tr-TR" sz="1200" dirty="0"/>
              <a:t> </a:t>
            </a:r>
            <a:r>
              <a:rPr lang="tr-TR" sz="1200" dirty="0" err="1"/>
              <a:t>best</a:t>
            </a:r>
            <a:r>
              <a:rPr lang="tr-TR" sz="1200" dirty="0"/>
              <a:t> </a:t>
            </a:r>
            <a:r>
              <a:rPr lang="tr-TR" sz="1200" dirty="0" err="1"/>
              <a:t>for</a:t>
            </a:r>
            <a:r>
              <a:rPr lang="tr-TR" sz="1200" dirty="0"/>
              <a:t> </a:t>
            </a:r>
            <a:r>
              <a:rPr lang="tr-TR" sz="1200" dirty="0" err="1"/>
              <a:t>you</a:t>
            </a:r>
            <a:r>
              <a:rPr lang="tr-TR" sz="1200" dirty="0"/>
              <a:t>;</a:t>
            </a:r>
          </a:p>
          <a:p>
            <a:pPr marL="0" indent="0">
              <a:lnSpc>
                <a:spcPct val="80000"/>
              </a:lnSpc>
              <a:buNone/>
            </a:pPr>
            <a:r>
              <a:rPr lang="tr-TR" sz="1200" dirty="0" err="1"/>
              <a:t>We</a:t>
            </a:r>
            <a:r>
              <a:rPr lang="tr-TR" sz="1200" dirty="0"/>
              <a:t> </a:t>
            </a:r>
            <a:r>
              <a:rPr lang="tr-TR" sz="1200" dirty="0" err="1"/>
              <a:t>old</a:t>
            </a:r>
            <a:r>
              <a:rPr lang="tr-TR" sz="1200" dirty="0"/>
              <a:t>, </a:t>
            </a:r>
            <a:r>
              <a:rPr lang="tr-TR" sz="1200" dirty="0" err="1"/>
              <a:t>old</a:t>
            </a:r>
            <a:r>
              <a:rPr lang="tr-TR" sz="1200" dirty="0"/>
              <a:t> </a:t>
            </a:r>
            <a:r>
              <a:rPr lang="tr-TR" sz="1200" dirty="0" err="1"/>
              <a:t>women</a:t>
            </a:r>
            <a:r>
              <a:rPr lang="tr-TR" sz="1200" dirty="0"/>
              <a:t> </a:t>
            </a:r>
            <a:r>
              <a:rPr lang="tr-TR" sz="1200" dirty="0" err="1"/>
              <a:t>know</a:t>
            </a:r>
            <a:r>
              <a:rPr lang="tr-TR" sz="1200" dirty="0"/>
              <a:t> a </a:t>
            </a:r>
            <a:r>
              <a:rPr lang="tr-TR" sz="1200" dirty="0" err="1"/>
              <a:t>thing</a:t>
            </a:r>
            <a:r>
              <a:rPr lang="tr-TR" sz="1200" dirty="0"/>
              <a:t> </a:t>
            </a:r>
            <a:r>
              <a:rPr lang="tr-TR" sz="1200" dirty="0" err="1"/>
              <a:t>or</a:t>
            </a:r>
            <a:r>
              <a:rPr lang="tr-TR" sz="1200" dirty="0"/>
              <a:t> two.”</a:t>
            </a:r>
          </a:p>
          <a:p>
            <a:pPr>
              <a:lnSpc>
                <a:spcPct val="80000"/>
              </a:lnSpc>
            </a:pPr>
            <a:endParaRPr lang="tr-TR" sz="900" dirty="0"/>
          </a:p>
        </p:txBody>
      </p:sp>
      <p:sp>
        <p:nvSpPr>
          <p:cNvPr id="4" name="İçerik Yer Tutucusu 3">
            <a:extLst>
              <a:ext uri="{FF2B5EF4-FFF2-40B4-BE49-F238E27FC236}">
                <a16:creationId xmlns:a16="http://schemas.microsoft.com/office/drawing/2014/main" id="{6631CF5F-8450-592B-7CBC-04E64B6AB128}"/>
              </a:ext>
            </a:extLst>
          </p:cNvPr>
          <p:cNvSpPr>
            <a:spLocks noGrp="1"/>
          </p:cNvSpPr>
          <p:nvPr>
            <p:ph sz="half" idx="2"/>
          </p:nvPr>
        </p:nvSpPr>
        <p:spPr>
          <a:xfrm>
            <a:off x="4114801" y="2197833"/>
            <a:ext cx="5029199" cy="3755150"/>
          </a:xfrm>
        </p:spPr>
        <p:txBody>
          <a:bodyPr vert="horz" lIns="68580" tIns="34290" rIns="68580" bIns="34290" rtlCol="0" anchor="t">
            <a:noAutofit/>
          </a:bodyPr>
          <a:lstStyle/>
          <a:p>
            <a:pPr marL="0" indent="0">
              <a:lnSpc>
                <a:spcPct val="150000"/>
              </a:lnSpc>
              <a:buNone/>
            </a:pPr>
            <a:r>
              <a:rPr lang="tr-TR" sz="1400" dirty="0" err="1">
                <a:ea typeface="+mn-lt"/>
                <a:cs typeface="+mn-lt"/>
              </a:rPr>
              <a:t>What</a:t>
            </a:r>
            <a:r>
              <a:rPr lang="tr-TR" sz="1400" dirty="0">
                <a:ea typeface="+mn-lt"/>
                <a:cs typeface="+mn-lt"/>
              </a:rPr>
              <a:t> </a:t>
            </a:r>
            <a:r>
              <a:rPr lang="tr-TR" sz="1400" dirty="0" err="1">
                <a:ea typeface="+mn-lt"/>
                <a:cs typeface="+mn-lt"/>
              </a:rPr>
              <a:t>thing</a:t>
            </a:r>
            <a:r>
              <a:rPr lang="tr-TR" sz="1400" dirty="0">
                <a:ea typeface="+mn-lt"/>
                <a:cs typeface="+mn-lt"/>
              </a:rPr>
              <a:t> it is </a:t>
            </a:r>
            <a:r>
              <a:rPr lang="tr-TR" sz="1400" dirty="0" err="1">
                <a:ea typeface="+mn-lt"/>
                <a:cs typeface="+mn-lt"/>
              </a:rPr>
              <a:t>that</a:t>
            </a:r>
            <a:r>
              <a:rPr lang="tr-TR" sz="1400" dirty="0">
                <a:ea typeface="+mn-lt"/>
                <a:cs typeface="+mn-lt"/>
              </a:rPr>
              <a:t> </a:t>
            </a:r>
            <a:r>
              <a:rPr lang="tr-TR" sz="1400" dirty="0" err="1">
                <a:ea typeface="+mn-lt"/>
                <a:cs typeface="+mn-lt"/>
              </a:rPr>
              <a:t>women</a:t>
            </a:r>
            <a:r>
              <a:rPr lang="tr-TR" sz="1400" dirty="0">
                <a:ea typeface="+mn-lt"/>
                <a:cs typeface="+mn-lt"/>
              </a:rPr>
              <a:t> </a:t>
            </a:r>
            <a:r>
              <a:rPr lang="tr-TR" sz="1400" dirty="0" err="1">
                <a:ea typeface="+mn-lt"/>
                <a:cs typeface="+mn-lt"/>
              </a:rPr>
              <a:t>most</a:t>
            </a:r>
            <a:r>
              <a:rPr lang="tr-TR" sz="1400" dirty="0">
                <a:ea typeface="+mn-lt"/>
                <a:cs typeface="+mn-lt"/>
              </a:rPr>
              <a:t> </a:t>
            </a:r>
            <a:r>
              <a:rPr lang="tr-TR" sz="1400" dirty="0" err="1">
                <a:ea typeface="+mn-lt"/>
                <a:cs typeface="+mn-lt"/>
              </a:rPr>
              <a:t>desire</a:t>
            </a:r>
            <a:r>
              <a:rPr lang="tr-TR" sz="1400" dirty="0">
                <a:ea typeface="+mn-lt"/>
                <a:cs typeface="+mn-lt"/>
              </a:rPr>
              <a:t>;</a:t>
            </a:r>
            <a:endParaRPr lang="tr-TR" sz="1400" dirty="0"/>
          </a:p>
          <a:p>
            <a:pPr marL="0" indent="0">
              <a:lnSpc>
                <a:spcPct val="150000"/>
              </a:lnSpc>
              <a:buNone/>
            </a:pPr>
            <a:r>
              <a:rPr lang="tr-TR" sz="1400" b="1" dirty="0" err="1">
                <a:ea typeface="+mn-lt"/>
                <a:cs typeface="+mn-lt"/>
              </a:rPr>
              <a:t>If</a:t>
            </a:r>
            <a:r>
              <a:rPr lang="tr-TR" sz="1400" b="1" dirty="0">
                <a:ea typeface="+mn-lt"/>
                <a:cs typeface="+mn-lt"/>
              </a:rPr>
              <a:t> </a:t>
            </a:r>
            <a:r>
              <a:rPr lang="tr-TR" sz="1400" b="1" dirty="0" err="1">
                <a:ea typeface="+mn-lt"/>
                <a:cs typeface="+mn-lt"/>
              </a:rPr>
              <a:t>you</a:t>
            </a:r>
            <a:r>
              <a:rPr lang="tr-TR" sz="1400" b="1" dirty="0">
                <a:ea typeface="+mn-lt"/>
                <a:cs typeface="+mn-lt"/>
              </a:rPr>
              <a:t> </a:t>
            </a:r>
            <a:r>
              <a:rPr lang="tr-TR" sz="1400" b="1" dirty="0" err="1">
                <a:ea typeface="+mn-lt"/>
                <a:cs typeface="+mn-lt"/>
              </a:rPr>
              <a:t>could</a:t>
            </a:r>
            <a:r>
              <a:rPr lang="tr-TR" sz="1400" b="1" dirty="0">
                <a:ea typeface="+mn-lt"/>
                <a:cs typeface="+mn-lt"/>
              </a:rPr>
              <a:t> </a:t>
            </a:r>
            <a:r>
              <a:rPr lang="tr-TR" sz="1400" b="1" dirty="0" err="1">
                <a:ea typeface="+mn-lt"/>
                <a:cs typeface="+mn-lt"/>
              </a:rPr>
              <a:t>tell</a:t>
            </a:r>
            <a:r>
              <a:rPr lang="tr-TR" sz="1400" b="1" dirty="0">
                <a:ea typeface="+mn-lt"/>
                <a:cs typeface="+mn-lt"/>
              </a:rPr>
              <a:t> me I </a:t>
            </a:r>
            <a:r>
              <a:rPr lang="tr-TR" sz="1400" b="1" dirty="0" err="1">
                <a:ea typeface="+mn-lt"/>
                <a:cs typeface="+mn-lt"/>
              </a:rPr>
              <a:t>would</a:t>
            </a:r>
            <a:r>
              <a:rPr lang="tr-TR" sz="1400" b="1" dirty="0">
                <a:ea typeface="+mn-lt"/>
                <a:cs typeface="+mn-lt"/>
              </a:rPr>
              <a:t> pay </a:t>
            </a:r>
            <a:r>
              <a:rPr lang="tr-TR" sz="1400" b="1" dirty="0" err="1">
                <a:ea typeface="+mn-lt"/>
                <a:cs typeface="+mn-lt"/>
              </a:rPr>
              <a:t>your</a:t>
            </a:r>
            <a:r>
              <a:rPr lang="tr-TR" sz="1400" b="1" dirty="0">
                <a:ea typeface="+mn-lt"/>
                <a:cs typeface="+mn-lt"/>
              </a:rPr>
              <a:t> </a:t>
            </a:r>
            <a:r>
              <a:rPr lang="tr-TR" sz="1400" b="1" dirty="0" err="1">
                <a:ea typeface="+mn-lt"/>
                <a:cs typeface="+mn-lt"/>
              </a:rPr>
              <a:t>hire</a:t>
            </a:r>
            <a:r>
              <a:rPr lang="tr-TR" sz="1400" b="1" dirty="0">
                <a:ea typeface="+mn-lt"/>
                <a:cs typeface="+mn-lt"/>
              </a:rPr>
              <a:t>.”</a:t>
            </a:r>
            <a:endParaRPr lang="tr-TR" sz="1400" b="1" dirty="0"/>
          </a:p>
          <a:p>
            <a:pPr marL="0" indent="0">
              <a:lnSpc>
                <a:spcPct val="150000"/>
              </a:lnSpc>
              <a:buNone/>
            </a:pPr>
            <a:r>
              <a:rPr lang="tr-TR" sz="1400" dirty="0">
                <a:ea typeface="+mn-lt"/>
                <a:cs typeface="+mn-lt"/>
              </a:rPr>
              <a:t>“</a:t>
            </a:r>
            <a:r>
              <a:rPr lang="tr-TR" sz="1400" dirty="0" err="1">
                <a:ea typeface="+mn-lt"/>
                <a:cs typeface="+mn-lt"/>
              </a:rPr>
              <a:t>Give</a:t>
            </a:r>
            <a:r>
              <a:rPr lang="tr-TR" sz="1400" dirty="0">
                <a:ea typeface="+mn-lt"/>
                <a:cs typeface="+mn-lt"/>
              </a:rPr>
              <a:t> me </a:t>
            </a:r>
            <a:r>
              <a:rPr lang="tr-TR" sz="1400" dirty="0" err="1">
                <a:ea typeface="+mn-lt"/>
                <a:cs typeface="+mn-lt"/>
              </a:rPr>
              <a:t>your</a:t>
            </a:r>
            <a:r>
              <a:rPr lang="tr-TR" sz="1400" dirty="0">
                <a:ea typeface="+mn-lt"/>
                <a:cs typeface="+mn-lt"/>
              </a:rPr>
              <a:t> </a:t>
            </a:r>
            <a:r>
              <a:rPr lang="tr-TR" sz="1400" dirty="0" err="1">
                <a:ea typeface="+mn-lt"/>
                <a:cs typeface="+mn-lt"/>
              </a:rPr>
              <a:t>hand</a:t>
            </a:r>
            <a:r>
              <a:rPr lang="tr-TR" sz="1400" dirty="0">
                <a:ea typeface="+mn-lt"/>
                <a:cs typeface="+mn-lt"/>
              </a:rPr>
              <a:t>,” </a:t>
            </a:r>
            <a:r>
              <a:rPr lang="tr-TR" sz="1400" dirty="0" err="1">
                <a:ea typeface="+mn-lt"/>
                <a:cs typeface="+mn-lt"/>
              </a:rPr>
              <a:t>she</a:t>
            </a:r>
            <a:r>
              <a:rPr lang="tr-TR" sz="1400" dirty="0">
                <a:ea typeface="+mn-lt"/>
                <a:cs typeface="+mn-lt"/>
              </a:rPr>
              <a:t> </a:t>
            </a:r>
            <a:r>
              <a:rPr lang="tr-TR" sz="1400" dirty="0" err="1">
                <a:ea typeface="+mn-lt"/>
                <a:cs typeface="+mn-lt"/>
              </a:rPr>
              <a:t>said</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swear</a:t>
            </a:r>
            <a:r>
              <a:rPr lang="tr-TR" sz="1400" dirty="0">
                <a:ea typeface="+mn-lt"/>
                <a:cs typeface="+mn-lt"/>
              </a:rPr>
              <a:t> </a:t>
            </a:r>
            <a:r>
              <a:rPr lang="tr-TR" sz="1400" dirty="0" err="1">
                <a:ea typeface="+mn-lt"/>
                <a:cs typeface="+mn-lt"/>
              </a:rPr>
              <a:t>to</a:t>
            </a:r>
            <a:r>
              <a:rPr lang="tr-TR" sz="1400" dirty="0">
                <a:ea typeface="+mn-lt"/>
                <a:cs typeface="+mn-lt"/>
              </a:rPr>
              <a:t> do</a:t>
            </a:r>
            <a:endParaRPr lang="tr-TR" sz="1400" dirty="0"/>
          </a:p>
          <a:p>
            <a:pPr marL="0" indent="0">
              <a:lnSpc>
                <a:spcPct val="150000"/>
              </a:lnSpc>
              <a:buNone/>
            </a:pPr>
            <a:r>
              <a:rPr lang="tr-TR" sz="1400" b="1" dirty="0" err="1">
                <a:ea typeface="+mn-lt"/>
                <a:cs typeface="+mn-lt"/>
              </a:rPr>
              <a:t>Whatever</a:t>
            </a:r>
            <a:r>
              <a:rPr lang="tr-TR" sz="1400" b="1" dirty="0">
                <a:ea typeface="+mn-lt"/>
                <a:cs typeface="+mn-lt"/>
              </a:rPr>
              <a:t> I </a:t>
            </a:r>
            <a:r>
              <a:rPr lang="tr-TR" sz="1400" b="1" dirty="0" err="1">
                <a:ea typeface="+mn-lt"/>
                <a:cs typeface="+mn-lt"/>
              </a:rPr>
              <a:t>shall</a:t>
            </a:r>
            <a:r>
              <a:rPr lang="tr-TR" sz="1400" b="1" dirty="0">
                <a:ea typeface="+mn-lt"/>
                <a:cs typeface="+mn-lt"/>
              </a:rPr>
              <a:t> </a:t>
            </a:r>
            <a:r>
              <a:rPr lang="tr-TR" sz="1400" b="1" dirty="0" err="1">
                <a:ea typeface="+mn-lt"/>
                <a:cs typeface="+mn-lt"/>
              </a:rPr>
              <a:t>next</a:t>
            </a:r>
            <a:r>
              <a:rPr lang="tr-TR" sz="1400" b="1" dirty="0">
                <a:ea typeface="+mn-lt"/>
                <a:cs typeface="+mn-lt"/>
              </a:rPr>
              <a:t> </a:t>
            </a:r>
            <a:r>
              <a:rPr lang="tr-TR" sz="1400" b="1" dirty="0" err="1">
                <a:ea typeface="+mn-lt"/>
                <a:cs typeface="+mn-lt"/>
              </a:rPr>
              <a:t>require</a:t>
            </a:r>
            <a:r>
              <a:rPr lang="tr-TR" sz="1400" b="1" dirty="0">
                <a:ea typeface="+mn-lt"/>
                <a:cs typeface="+mn-lt"/>
              </a:rPr>
              <a:t> of </a:t>
            </a:r>
            <a:r>
              <a:rPr lang="tr-TR" sz="1400" b="1" dirty="0" err="1">
                <a:ea typeface="+mn-lt"/>
                <a:cs typeface="+mn-lt"/>
              </a:rPr>
              <a:t>you</a:t>
            </a:r>
            <a:endParaRPr lang="tr-TR" sz="1400" b="1" dirty="0"/>
          </a:p>
          <a:p>
            <a:pPr marL="0" indent="0">
              <a:lnSpc>
                <a:spcPct val="150000"/>
              </a:lnSpc>
              <a:buNone/>
            </a:pPr>
            <a:r>
              <a:rPr lang="tr-TR" sz="1400" dirty="0">
                <a:ea typeface="+mn-lt"/>
                <a:cs typeface="+mn-lt"/>
              </a:rPr>
              <a:t>—</a:t>
            </a:r>
            <a:r>
              <a:rPr lang="tr-TR" sz="1400" dirty="0" err="1">
                <a:ea typeface="+mn-lt"/>
                <a:cs typeface="+mn-lt"/>
              </a:rPr>
              <a:t>If</a:t>
            </a:r>
            <a:r>
              <a:rPr lang="tr-TR" sz="1400" dirty="0">
                <a:ea typeface="+mn-lt"/>
                <a:cs typeface="+mn-lt"/>
              </a:rPr>
              <a:t> </a:t>
            </a:r>
            <a:r>
              <a:rPr lang="tr-TR" sz="1400" dirty="0" err="1">
                <a:ea typeface="+mn-lt"/>
                <a:cs typeface="+mn-lt"/>
              </a:rPr>
              <a:t>so</a:t>
            </a:r>
            <a:r>
              <a:rPr lang="tr-TR" sz="1400" dirty="0">
                <a:ea typeface="+mn-lt"/>
                <a:cs typeface="+mn-lt"/>
              </a:rPr>
              <a:t> </a:t>
            </a:r>
            <a:r>
              <a:rPr lang="tr-TR" sz="1400" dirty="0" err="1">
                <a:ea typeface="+mn-lt"/>
                <a:cs typeface="+mn-lt"/>
              </a:rPr>
              <a:t>to</a:t>
            </a:r>
            <a:r>
              <a:rPr lang="tr-TR" sz="1400" dirty="0">
                <a:ea typeface="+mn-lt"/>
                <a:cs typeface="+mn-lt"/>
              </a:rPr>
              <a:t> do </a:t>
            </a:r>
            <a:r>
              <a:rPr lang="tr-TR" sz="1400" dirty="0" err="1">
                <a:ea typeface="+mn-lt"/>
                <a:cs typeface="+mn-lt"/>
              </a:rPr>
              <a:t>should</a:t>
            </a:r>
            <a:r>
              <a:rPr lang="tr-TR" sz="1400" dirty="0">
                <a:ea typeface="+mn-lt"/>
                <a:cs typeface="+mn-lt"/>
              </a:rPr>
              <a:t> </a:t>
            </a:r>
            <a:r>
              <a:rPr lang="tr-TR" sz="1400" dirty="0" err="1">
                <a:ea typeface="+mn-lt"/>
                <a:cs typeface="+mn-lt"/>
              </a:rPr>
              <a:t>lie</a:t>
            </a:r>
            <a:r>
              <a:rPr lang="tr-TR" sz="1400" dirty="0">
                <a:ea typeface="+mn-lt"/>
                <a:cs typeface="+mn-lt"/>
              </a:rPr>
              <a:t> </a:t>
            </a:r>
            <a:r>
              <a:rPr lang="tr-TR" sz="1400" dirty="0" err="1">
                <a:ea typeface="+mn-lt"/>
                <a:cs typeface="+mn-lt"/>
              </a:rPr>
              <a:t>within</a:t>
            </a:r>
            <a:r>
              <a:rPr lang="tr-TR" sz="1400" dirty="0">
                <a:ea typeface="+mn-lt"/>
                <a:cs typeface="+mn-lt"/>
              </a:rPr>
              <a:t> </a:t>
            </a:r>
            <a:r>
              <a:rPr lang="tr-TR" sz="1400" dirty="0" err="1">
                <a:ea typeface="+mn-lt"/>
                <a:cs typeface="+mn-lt"/>
              </a:rPr>
              <a:t>your</a:t>
            </a:r>
            <a:r>
              <a:rPr lang="tr-TR" sz="1400" dirty="0">
                <a:ea typeface="+mn-lt"/>
                <a:cs typeface="+mn-lt"/>
              </a:rPr>
              <a:t> </a:t>
            </a:r>
            <a:r>
              <a:rPr lang="tr-TR" sz="1400" dirty="0" err="1">
                <a:ea typeface="+mn-lt"/>
                <a:cs typeface="+mn-lt"/>
              </a:rPr>
              <a:t>might</a:t>
            </a:r>
            <a:r>
              <a:rPr lang="tr-TR" sz="1400" dirty="0">
                <a:ea typeface="+mn-lt"/>
                <a:cs typeface="+mn-lt"/>
              </a:rPr>
              <a:t>—</a:t>
            </a:r>
            <a:endParaRPr lang="tr-TR" sz="1400" dirty="0"/>
          </a:p>
          <a:p>
            <a:pPr marL="0" indent="0">
              <a:lnSpc>
                <a:spcPct val="150000"/>
              </a:lnSpc>
              <a:buNone/>
            </a:pPr>
            <a:r>
              <a:rPr lang="tr-TR" sz="1400" dirty="0" err="1">
                <a:ea typeface="+mn-lt"/>
                <a:cs typeface="+mn-lt"/>
              </a:rPr>
              <a:t>And</a:t>
            </a:r>
            <a:r>
              <a:rPr lang="tr-TR" sz="1400" dirty="0">
                <a:ea typeface="+mn-lt"/>
                <a:cs typeface="+mn-lt"/>
              </a:rPr>
              <a:t> </a:t>
            </a:r>
            <a:r>
              <a:rPr lang="tr-TR" sz="1400" dirty="0" err="1">
                <a:ea typeface="+mn-lt"/>
                <a:cs typeface="+mn-lt"/>
              </a:rPr>
              <a:t>you</a:t>
            </a:r>
            <a:r>
              <a:rPr lang="tr-TR" sz="1400" dirty="0">
                <a:ea typeface="+mn-lt"/>
                <a:cs typeface="+mn-lt"/>
              </a:rPr>
              <a:t> </a:t>
            </a:r>
            <a:r>
              <a:rPr lang="tr-TR" sz="1400" dirty="0" err="1">
                <a:ea typeface="+mn-lt"/>
                <a:cs typeface="+mn-lt"/>
              </a:rPr>
              <a:t>shall</a:t>
            </a:r>
            <a:r>
              <a:rPr lang="tr-TR" sz="1400" dirty="0">
                <a:ea typeface="+mn-lt"/>
                <a:cs typeface="+mn-lt"/>
              </a:rPr>
              <a:t> </a:t>
            </a:r>
            <a:r>
              <a:rPr lang="tr-TR" sz="1400" dirty="0" err="1">
                <a:ea typeface="+mn-lt"/>
                <a:cs typeface="+mn-lt"/>
              </a:rPr>
              <a:t>know</a:t>
            </a:r>
            <a:r>
              <a:rPr lang="tr-TR" sz="1400" dirty="0">
                <a:ea typeface="+mn-lt"/>
                <a:cs typeface="+mn-lt"/>
              </a:rPr>
              <a:t> </a:t>
            </a:r>
            <a:r>
              <a:rPr lang="tr-TR" sz="1400" dirty="0" err="1">
                <a:ea typeface="+mn-lt"/>
                <a:cs typeface="+mn-lt"/>
              </a:rPr>
              <a:t>the</a:t>
            </a:r>
            <a:r>
              <a:rPr lang="tr-TR" sz="1400" dirty="0">
                <a:ea typeface="+mn-lt"/>
                <a:cs typeface="+mn-lt"/>
              </a:rPr>
              <a:t> </a:t>
            </a:r>
            <a:r>
              <a:rPr lang="tr-TR" sz="1400" dirty="0" err="1">
                <a:ea typeface="+mn-lt"/>
                <a:cs typeface="+mn-lt"/>
              </a:rPr>
              <a:t>answer</a:t>
            </a:r>
            <a:r>
              <a:rPr lang="tr-TR" sz="1400" dirty="0">
                <a:ea typeface="+mn-lt"/>
                <a:cs typeface="+mn-lt"/>
              </a:rPr>
              <a:t> </a:t>
            </a:r>
            <a:r>
              <a:rPr lang="tr-TR" sz="1400" dirty="0" err="1">
                <a:ea typeface="+mn-lt"/>
                <a:cs typeface="+mn-lt"/>
              </a:rPr>
              <a:t>before</a:t>
            </a:r>
            <a:r>
              <a:rPr lang="tr-TR" sz="1400" dirty="0">
                <a:ea typeface="+mn-lt"/>
                <a:cs typeface="+mn-lt"/>
              </a:rPr>
              <a:t> </a:t>
            </a:r>
            <a:r>
              <a:rPr lang="tr-TR" sz="1400" dirty="0" err="1">
                <a:ea typeface="+mn-lt"/>
                <a:cs typeface="+mn-lt"/>
              </a:rPr>
              <a:t>night</a:t>
            </a:r>
            <a:r>
              <a:rPr lang="tr-TR" sz="1400" dirty="0">
                <a:ea typeface="+mn-lt"/>
                <a:cs typeface="+mn-lt"/>
              </a:rPr>
              <a:t>.”</a:t>
            </a:r>
            <a:endParaRPr lang="tr-TR" sz="1400" dirty="0"/>
          </a:p>
          <a:p>
            <a:pPr marL="0" indent="0">
              <a:lnSpc>
                <a:spcPct val="150000"/>
              </a:lnSpc>
              <a:buNone/>
            </a:pPr>
            <a:r>
              <a:rPr lang="tr-TR" sz="1400" b="1" dirty="0">
                <a:ea typeface="+mn-lt"/>
                <a:cs typeface="+mn-lt"/>
              </a:rPr>
              <a:t>“</a:t>
            </a:r>
            <a:r>
              <a:rPr lang="tr-TR" sz="1400" b="1" dirty="0" err="1">
                <a:ea typeface="+mn-lt"/>
                <a:cs typeface="+mn-lt"/>
              </a:rPr>
              <a:t>Upon</a:t>
            </a:r>
            <a:r>
              <a:rPr lang="tr-TR" sz="1400" b="1" dirty="0">
                <a:ea typeface="+mn-lt"/>
                <a:cs typeface="+mn-lt"/>
              </a:rPr>
              <a:t> </a:t>
            </a:r>
            <a:r>
              <a:rPr lang="tr-TR" sz="1400" b="1" dirty="0" err="1">
                <a:ea typeface="+mn-lt"/>
                <a:cs typeface="+mn-lt"/>
              </a:rPr>
              <a:t>my</a:t>
            </a:r>
            <a:r>
              <a:rPr lang="tr-TR" sz="1400" b="1" dirty="0">
                <a:ea typeface="+mn-lt"/>
                <a:cs typeface="+mn-lt"/>
              </a:rPr>
              <a:t> </a:t>
            </a:r>
            <a:r>
              <a:rPr lang="tr-TR" sz="1400" b="1" dirty="0" err="1">
                <a:ea typeface="+mn-lt"/>
                <a:cs typeface="+mn-lt"/>
              </a:rPr>
              <a:t>honor</a:t>
            </a:r>
            <a:r>
              <a:rPr lang="tr-TR" sz="1400" b="1" dirty="0">
                <a:ea typeface="+mn-lt"/>
                <a:cs typeface="+mn-lt"/>
              </a:rPr>
              <a:t>,” </a:t>
            </a:r>
            <a:r>
              <a:rPr lang="tr-TR" sz="1400" dirty="0">
                <a:ea typeface="+mn-lt"/>
                <a:cs typeface="+mn-lt"/>
              </a:rPr>
              <a:t>he </a:t>
            </a:r>
            <a:r>
              <a:rPr lang="tr-TR" sz="1400" dirty="0" err="1">
                <a:ea typeface="+mn-lt"/>
                <a:cs typeface="+mn-lt"/>
              </a:rPr>
              <a:t>answered</a:t>
            </a:r>
            <a:r>
              <a:rPr lang="tr-TR" sz="1400" dirty="0">
                <a:ea typeface="+mn-lt"/>
                <a:cs typeface="+mn-lt"/>
              </a:rPr>
              <a:t>, “I </a:t>
            </a:r>
            <a:r>
              <a:rPr lang="tr-TR" sz="1400" dirty="0" err="1">
                <a:ea typeface="+mn-lt"/>
                <a:cs typeface="+mn-lt"/>
              </a:rPr>
              <a:t>agree</a:t>
            </a:r>
            <a:r>
              <a:rPr lang="tr-TR" sz="1400" dirty="0">
                <a:ea typeface="+mn-lt"/>
                <a:cs typeface="+mn-lt"/>
              </a:rPr>
              <a:t>.”</a:t>
            </a:r>
            <a:endParaRPr lang="tr-TR" sz="1400" dirty="0"/>
          </a:p>
          <a:p>
            <a:pPr marL="0" indent="0">
              <a:lnSpc>
                <a:spcPct val="150000"/>
              </a:lnSpc>
              <a:buNone/>
            </a:pPr>
            <a:r>
              <a:rPr lang="tr-TR" sz="1400" dirty="0">
                <a:ea typeface="+mn-lt"/>
                <a:cs typeface="+mn-lt"/>
              </a:rPr>
              <a:t>“</a:t>
            </a:r>
            <a:r>
              <a:rPr lang="tr-TR" sz="1400" dirty="0" err="1">
                <a:ea typeface="+mn-lt"/>
                <a:cs typeface="+mn-lt"/>
              </a:rPr>
              <a:t>Then</a:t>
            </a:r>
            <a:r>
              <a:rPr lang="tr-TR" sz="1400" dirty="0">
                <a:ea typeface="+mn-lt"/>
                <a:cs typeface="+mn-lt"/>
              </a:rPr>
              <a:t>,” </a:t>
            </a:r>
            <a:r>
              <a:rPr lang="tr-TR" sz="1400" dirty="0" err="1">
                <a:ea typeface="+mn-lt"/>
                <a:cs typeface="+mn-lt"/>
              </a:rPr>
              <a:t>said</a:t>
            </a:r>
            <a:r>
              <a:rPr lang="tr-TR" sz="1400" dirty="0">
                <a:ea typeface="+mn-lt"/>
                <a:cs typeface="+mn-lt"/>
              </a:rPr>
              <a:t> </a:t>
            </a:r>
            <a:r>
              <a:rPr lang="tr-TR" sz="1400" dirty="0" err="1">
                <a:ea typeface="+mn-lt"/>
                <a:cs typeface="+mn-lt"/>
              </a:rPr>
              <a:t>the</a:t>
            </a:r>
            <a:r>
              <a:rPr lang="tr-TR" sz="1400" dirty="0">
                <a:ea typeface="+mn-lt"/>
                <a:cs typeface="+mn-lt"/>
              </a:rPr>
              <a:t> </a:t>
            </a:r>
            <a:r>
              <a:rPr lang="tr-TR" sz="1400" dirty="0" err="1">
                <a:ea typeface="+mn-lt"/>
                <a:cs typeface="+mn-lt"/>
              </a:rPr>
              <a:t>crone</a:t>
            </a:r>
            <a:r>
              <a:rPr lang="tr-TR" sz="1400" dirty="0">
                <a:ea typeface="+mn-lt"/>
                <a:cs typeface="+mn-lt"/>
              </a:rPr>
              <a:t>, “I </a:t>
            </a:r>
            <a:r>
              <a:rPr lang="tr-TR" sz="1400" dirty="0" err="1">
                <a:ea typeface="+mn-lt"/>
                <a:cs typeface="+mn-lt"/>
              </a:rPr>
              <a:t>dare</a:t>
            </a:r>
            <a:r>
              <a:rPr lang="tr-TR" sz="1400" dirty="0">
                <a:ea typeface="+mn-lt"/>
                <a:cs typeface="+mn-lt"/>
              </a:rPr>
              <a:t> </a:t>
            </a:r>
            <a:r>
              <a:rPr lang="tr-TR" sz="1400" dirty="0" err="1">
                <a:ea typeface="+mn-lt"/>
                <a:cs typeface="+mn-lt"/>
              </a:rPr>
              <a:t>to</a:t>
            </a:r>
            <a:r>
              <a:rPr lang="tr-TR" sz="1400" dirty="0">
                <a:ea typeface="+mn-lt"/>
                <a:cs typeface="+mn-lt"/>
              </a:rPr>
              <a:t> </a:t>
            </a:r>
            <a:r>
              <a:rPr lang="tr-TR" sz="1400" dirty="0" err="1">
                <a:ea typeface="+mn-lt"/>
                <a:cs typeface="+mn-lt"/>
              </a:rPr>
              <a:t>guarantee</a:t>
            </a:r>
            <a:endParaRPr lang="tr-TR" sz="1400" dirty="0"/>
          </a:p>
          <a:p>
            <a:pPr marL="0" indent="0">
              <a:lnSpc>
                <a:spcPct val="150000"/>
              </a:lnSpc>
              <a:buNone/>
            </a:pPr>
            <a:r>
              <a:rPr lang="tr-TR" sz="1400" dirty="0" err="1">
                <a:ea typeface="+mn-lt"/>
                <a:cs typeface="+mn-lt"/>
              </a:rPr>
              <a:t>Your</a:t>
            </a:r>
            <a:r>
              <a:rPr lang="tr-TR" sz="1400" dirty="0">
                <a:ea typeface="+mn-lt"/>
                <a:cs typeface="+mn-lt"/>
              </a:rPr>
              <a:t> life is </a:t>
            </a:r>
            <a:r>
              <a:rPr lang="tr-TR" sz="1400" dirty="0" err="1">
                <a:ea typeface="+mn-lt"/>
                <a:cs typeface="+mn-lt"/>
              </a:rPr>
              <a:t>safe</a:t>
            </a:r>
            <a:r>
              <a:rPr lang="tr-TR" sz="1400" dirty="0">
                <a:ea typeface="+mn-lt"/>
                <a:cs typeface="+mn-lt"/>
              </a:rPr>
              <a:t>; I </a:t>
            </a:r>
            <a:r>
              <a:rPr lang="tr-TR" sz="1400" dirty="0" err="1">
                <a:ea typeface="+mn-lt"/>
                <a:cs typeface="+mn-lt"/>
              </a:rPr>
              <a:t>shall</a:t>
            </a:r>
            <a:r>
              <a:rPr lang="tr-TR" sz="1400" dirty="0">
                <a:ea typeface="+mn-lt"/>
                <a:cs typeface="+mn-lt"/>
              </a:rPr>
              <a:t> </a:t>
            </a:r>
            <a:r>
              <a:rPr lang="tr-TR" sz="1400" dirty="0" err="1">
                <a:ea typeface="+mn-lt"/>
                <a:cs typeface="+mn-lt"/>
              </a:rPr>
              <a:t>make</a:t>
            </a:r>
            <a:r>
              <a:rPr lang="tr-TR" sz="1400" dirty="0">
                <a:ea typeface="+mn-lt"/>
                <a:cs typeface="+mn-lt"/>
              </a:rPr>
              <a:t> </a:t>
            </a:r>
            <a:r>
              <a:rPr lang="tr-TR" sz="1400" dirty="0" err="1">
                <a:ea typeface="+mn-lt"/>
                <a:cs typeface="+mn-lt"/>
              </a:rPr>
              <a:t>good</a:t>
            </a:r>
            <a:r>
              <a:rPr lang="tr-TR" sz="1400" dirty="0">
                <a:ea typeface="+mn-lt"/>
                <a:cs typeface="+mn-lt"/>
              </a:rPr>
              <a:t> </a:t>
            </a:r>
            <a:r>
              <a:rPr lang="tr-TR" sz="1400" dirty="0" err="1">
                <a:ea typeface="+mn-lt"/>
                <a:cs typeface="+mn-lt"/>
              </a:rPr>
              <a:t>my</a:t>
            </a:r>
            <a:r>
              <a:rPr lang="tr-TR" sz="1400" dirty="0">
                <a:ea typeface="+mn-lt"/>
                <a:cs typeface="+mn-lt"/>
              </a:rPr>
              <a:t> </a:t>
            </a:r>
            <a:r>
              <a:rPr lang="tr-TR" sz="1400" dirty="0" err="1">
                <a:ea typeface="+mn-lt"/>
                <a:cs typeface="+mn-lt"/>
              </a:rPr>
              <a:t>claim</a:t>
            </a:r>
            <a:r>
              <a:rPr lang="tr-TR" sz="1400" dirty="0">
                <a:ea typeface="+mn-lt"/>
                <a:cs typeface="+mn-lt"/>
              </a:rPr>
              <a:t>.</a:t>
            </a:r>
            <a:endParaRPr lang="tr-TR" sz="1400" dirty="0"/>
          </a:p>
          <a:p>
            <a:pPr marL="0" indent="0">
              <a:lnSpc>
                <a:spcPct val="150000"/>
              </a:lnSpc>
              <a:buNone/>
            </a:pPr>
            <a:r>
              <a:rPr lang="tr-TR" sz="1400" dirty="0" err="1">
                <a:ea typeface="+mn-lt"/>
                <a:cs typeface="+mn-lt"/>
              </a:rPr>
              <a:t>Upon</a:t>
            </a:r>
            <a:r>
              <a:rPr lang="tr-TR" sz="1400" dirty="0">
                <a:ea typeface="+mn-lt"/>
                <a:cs typeface="+mn-lt"/>
              </a:rPr>
              <a:t> </a:t>
            </a:r>
            <a:r>
              <a:rPr lang="tr-TR" sz="1400" dirty="0" err="1">
                <a:ea typeface="+mn-lt"/>
                <a:cs typeface="+mn-lt"/>
              </a:rPr>
              <a:t>my</a:t>
            </a:r>
            <a:r>
              <a:rPr lang="tr-TR" sz="1400" dirty="0">
                <a:ea typeface="+mn-lt"/>
                <a:cs typeface="+mn-lt"/>
              </a:rPr>
              <a:t> life </a:t>
            </a:r>
            <a:r>
              <a:rPr lang="tr-TR" sz="1400" dirty="0" err="1">
                <a:ea typeface="+mn-lt"/>
                <a:cs typeface="+mn-lt"/>
              </a:rPr>
              <a:t>the</a:t>
            </a:r>
            <a:r>
              <a:rPr lang="tr-TR" sz="1400" dirty="0">
                <a:ea typeface="+mn-lt"/>
                <a:cs typeface="+mn-lt"/>
              </a:rPr>
              <a:t> queen </a:t>
            </a:r>
            <a:r>
              <a:rPr lang="tr-TR" sz="1400" dirty="0" err="1">
                <a:ea typeface="+mn-lt"/>
                <a:cs typeface="+mn-lt"/>
              </a:rPr>
              <a:t>will</a:t>
            </a:r>
            <a:r>
              <a:rPr lang="tr-TR" sz="1400" dirty="0">
                <a:ea typeface="+mn-lt"/>
                <a:cs typeface="+mn-lt"/>
              </a:rPr>
              <a:t> say </a:t>
            </a:r>
            <a:r>
              <a:rPr lang="tr-TR" sz="1400" dirty="0" err="1">
                <a:ea typeface="+mn-lt"/>
                <a:cs typeface="+mn-lt"/>
              </a:rPr>
              <a:t>the</a:t>
            </a:r>
            <a:r>
              <a:rPr lang="tr-TR" sz="1400" dirty="0">
                <a:ea typeface="+mn-lt"/>
                <a:cs typeface="+mn-lt"/>
              </a:rPr>
              <a:t> </a:t>
            </a:r>
            <a:r>
              <a:rPr lang="tr-TR" sz="1400" dirty="0" err="1">
                <a:ea typeface="+mn-lt"/>
                <a:cs typeface="+mn-lt"/>
              </a:rPr>
              <a:t>same</a:t>
            </a:r>
            <a:r>
              <a:rPr lang="tr-TR" sz="1400" dirty="0">
                <a:ea typeface="+mn-lt"/>
                <a:cs typeface="+mn-lt"/>
              </a:rPr>
              <a:t>.</a:t>
            </a:r>
            <a:endParaRPr lang="tr-TR" sz="1400" dirty="0"/>
          </a:p>
          <a:p>
            <a:endParaRPr lang="tr-TR" sz="1100" dirty="0"/>
          </a:p>
        </p:txBody>
      </p:sp>
    </p:spTree>
    <p:extLst>
      <p:ext uri="{BB962C8B-B14F-4D97-AF65-F5344CB8AC3E}">
        <p14:creationId xmlns:p14="http://schemas.microsoft.com/office/powerpoint/2010/main" val="2316318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42C4A1-16F4-0585-182C-1840856433E9}"/>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CA4CBB3F-4DC1-98D1-EE7C-A5AF3CC0F2DE}"/>
              </a:ext>
            </a:extLst>
          </p:cNvPr>
          <p:cNvSpPr>
            <a:spLocks noGrp="1"/>
          </p:cNvSpPr>
          <p:nvPr>
            <p:ph sz="half" idx="1"/>
          </p:nvPr>
        </p:nvSpPr>
        <p:spPr>
          <a:xfrm>
            <a:off x="270184" y="2369843"/>
            <a:ext cx="4120079" cy="3709101"/>
          </a:xfrm>
        </p:spPr>
        <p:txBody>
          <a:bodyPr vert="horz" lIns="68580" tIns="34290" rIns="68580" bIns="34290" rtlCol="0" anchor="t">
            <a:noAutofit/>
          </a:bodyPr>
          <a:lstStyle/>
          <a:p>
            <a:pPr marL="0" indent="0">
              <a:buNone/>
            </a:pPr>
            <a:r>
              <a:rPr lang="tr-TR" sz="1200" dirty="0">
                <a:ea typeface="+mn-lt"/>
                <a:cs typeface="+mn-lt"/>
              </a:rPr>
              <a:t>Show me </a:t>
            </a:r>
            <a:r>
              <a:rPr lang="tr-TR" sz="1200" dirty="0" err="1">
                <a:ea typeface="+mn-lt"/>
                <a:cs typeface="+mn-lt"/>
              </a:rPr>
              <a:t>the</a:t>
            </a:r>
            <a:r>
              <a:rPr lang="tr-TR" sz="1200" dirty="0">
                <a:ea typeface="+mn-lt"/>
                <a:cs typeface="+mn-lt"/>
              </a:rPr>
              <a:t> </a:t>
            </a:r>
            <a:r>
              <a:rPr lang="tr-TR" sz="1200" dirty="0" err="1">
                <a:ea typeface="+mn-lt"/>
                <a:cs typeface="+mn-lt"/>
              </a:rPr>
              <a:t>very</a:t>
            </a:r>
            <a:r>
              <a:rPr lang="tr-TR" sz="1200" dirty="0">
                <a:ea typeface="+mn-lt"/>
                <a:cs typeface="+mn-lt"/>
              </a:rPr>
              <a:t> </a:t>
            </a:r>
            <a:r>
              <a:rPr lang="tr-TR" sz="1200" dirty="0" err="1">
                <a:ea typeface="+mn-lt"/>
                <a:cs typeface="+mn-lt"/>
              </a:rPr>
              <a:t>proudest</a:t>
            </a:r>
            <a:r>
              <a:rPr lang="tr-TR" sz="1200" dirty="0">
                <a:ea typeface="+mn-lt"/>
                <a:cs typeface="+mn-lt"/>
              </a:rPr>
              <a:t> of </a:t>
            </a:r>
            <a:r>
              <a:rPr lang="tr-TR" sz="1200" dirty="0" err="1">
                <a:ea typeface="+mn-lt"/>
                <a:cs typeface="+mn-lt"/>
              </a:rPr>
              <a:t>them</a:t>
            </a:r>
            <a:r>
              <a:rPr lang="tr-TR" sz="1200" dirty="0">
                <a:ea typeface="+mn-lt"/>
                <a:cs typeface="+mn-lt"/>
              </a:rPr>
              <a:t> </a:t>
            </a:r>
            <a:r>
              <a:rPr lang="tr-TR" sz="1200" dirty="0" err="1">
                <a:ea typeface="+mn-lt"/>
                <a:cs typeface="+mn-lt"/>
              </a:rPr>
              <a:t>all</a:t>
            </a:r>
            <a:endParaRPr lang="tr-TR" sz="1200" dirty="0"/>
          </a:p>
          <a:p>
            <a:pPr marL="0" indent="0">
              <a:buNone/>
            </a:pPr>
            <a:r>
              <a:rPr lang="tr-TR" sz="1200" dirty="0" err="1">
                <a:ea typeface="+mn-lt"/>
                <a:cs typeface="+mn-lt"/>
              </a:rPr>
              <a:t>In</a:t>
            </a:r>
            <a:r>
              <a:rPr lang="tr-TR" sz="1200" dirty="0">
                <a:ea typeface="+mn-lt"/>
                <a:cs typeface="+mn-lt"/>
              </a:rPr>
              <a:t> </a:t>
            </a:r>
            <a:r>
              <a:rPr lang="tr-TR" sz="1200" dirty="0" err="1">
                <a:ea typeface="+mn-lt"/>
                <a:cs typeface="+mn-lt"/>
              </a:rPr>
              <a:t>costly</a:t>
            </a:r>
            <a:r>
              <a:rPr lang="tr-TR" sz="1200" dirty="0">
                <a:ea typeface="+mn-lt"/>
                <a:cs typeface="+mn-lt"/>
              </a:rPr>
              <a:t> </a:t>
            </a:r>
            <a:r>
              <a:rPr lang="tr-TR" sz="1200" dirty="0" err="1">
                <a:ea typeface="+mn-lt"/>
                <a:cs typeface="+mn-lt"/>
              </a:rPr>
              <a:t>coverchief</a:t>
            </a:r>
            <a:r>
              <a:rPr lang="tr-TR" sz="1200" dirty="0">
                <a:ea typeface="+mn-lt"/>
                <a:cs typeface="+mn-lt"/>
              </a:rPr>
              <a:t> </a:t>
            </a:r>
            <a:r>
              <a:rPr lang="tr-TR" sz="1200" dirty="0" err="1">
                <a:ea typeface="+mn-lt"/>
                <a:cs typeface="+mn-lt"/>
              </a:rPr>
              <a:t>or</a:t>
            </a:r>
            <a:r>
              <a:rPr lang="tr-TR" sz="1200" dirty="0">
                <a:ea typeface="+mn-lt"/>
                <a:cs typeface="+mn-lt"/>
              </a:rPr>
              <a:t> </a:t>
            </a:r>
            <a:r>
              <a:rPr lang="tr-TR" sz="1200" dirty="0" err="1">
                <a:ea typeface="+mn-lt"/>
                <a:cs typeface="+mn-lt"/>
              </a:rPr>
              <a:t>jeweled</a:t>
            </a:r>
            <a:r>
              <a:rPr lang="tr-TR" sz="1200" dirty="0">
                <a:ea typeface="+mn-lt"/>
                <a:cs typeface="+mn-lt"/>
              </a:rPr>
              <a:t> </a:t>
            </a:r>
            <a:r>
              <a:rPr lang="tr-TR" sz="1200" dirty="0" err="1">
                <a:ea typeface="+mn-lt"/>
                <a:cs typeface="+mn-lt"/>
              </a:rPr>
              <a:t>caul</a:t>
            </a:r>
            <a:endParaRPr lang="tr-TR" sz="1200" dirty="0"/>
          </a:p>
          <a:p>
            <a:pPr marL="0" indent="0">
              <a:buNone/>
            </a:pPr>
            <a:r>
              <a:rPr lang="tr-TR" sz="1200" b="1" dirty="0" err="1">
                <a:ea typeface="+mn-lt"/>
                <a:cs typeface="+mn-lt"/>
              </a:rPr>
              <a:t>That</a:t>
            </a:r>
            <a:r>
              <a:rPr lang="tr-TR" sz="1200" b="1" dirty="0">
                <a:ea typeface="+mn-lt"/>
                <a:cs typeface="+mn-lt"/>
              </a:rPr>
              <a:t> </a:t>
            </a:r>
            <a:r>
              <a:rPr lang="tr-TR" sz="1200" b="1" dirty="0" err="1">
                <a:ea typeface="+mn-lt"/>
                <a:cs typeface="+mn-lt"/>
              </a:rPr>
              <a:t>dare</a:t>
            </a:r>
            <a:r>
              <a:rPr lang="tr-TR" sz="1200" b="1" dirty="0">
                <a:ea typeface="+mn-lt"/>
                <a:cs typeface="+mn-lt"/>
              </a:rPr>
              <a:t> say </a:t>
            </a:r>
            <a:r>
              <a:rPr lang="tr-TR" sz="1200" b="1" dirty="0" err="1">
                <a:ea typeface="+mn-lt"/>
                <a:cs typeface="+mn-lt"/>
              </a:rPr>
              <a:t>no</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what</a:t>
            </a:r>
            <a:r>
              <a:rPr lang="tr-TR" sz="1200" b="1" dirty="0">
                <a:ea typeface="+mn-lt"/>
                <a:cs typeface="+mn-lt"/>
              </a:rPr>
              <a:t> I </a:t>
            </a:r>
            <a:r>
              <a:rPr lang="tr-TR" sz="1200" b="1" dirty="0" err="1">
                <a:ea typeface="+mn-lt"/>
                <a:cs typeface="+mn-lt"/>
              </a:rPr>
              <a:t>have</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teach</a:t>
            </a:r>
            <a:r>
              <a:rPr lang="tr-TR" sz="1200" b="1" dirty="0">
                <a:ea typeface="+mn-lt"/>
                <a:cs typeface="+mn-lt"/>
              </a:rPr>
              <a:t>.</a:t>
            </a:r>
            <a:endParaRPr lang="tr-TR" sz="1200" b="1" dirty="0"/>
          </a:p>
          <a:p>
            <a:pPr marL="0" indent="0">
              <a:buNone/>
            </a:pPr>
            <a:r>
              <a:rPr lang="tr-TR" sz="1200" dirty="0" err="1">
                <a:ea typeface="+mn-lt"/>
                <a:cs typeface="+mn-lt"/>
              </a:rPr>
              <a:t>Let</a:t>
            </a:r>
            <a:r>
              <a:rPr lang="tr-TR" sz="1200" dirty="0">
                <a:ea typeface="+mn-lt"/>
                <a:cs typeface="+mn-lt"/>
              </a:rPr>
              <a:t> us </a:t>
            </a:r>
            <a:r>
              <a:rPr lang="tr-TR" sz="1200" dirty="0" err="1">
                <a:ea typeface="+mn-lt"/>
                <a:cs typeface="+mn-lt"/>
              </a:rPr>
              <a:t>go</a:t>
            </a:r>
            <a:r>
              <a:rPr lang="tr-TR" sz="1200" dirty="0">
                <a:ea typeface="+mn-lt"/>
                <a:cs typeface="+mn-lt"/>
              </a:rPr>
              <a:t> </a:t>
            </a:r>
            <a:r>
              <a:rPr lang="tr-TR" sz="1200" dirty="0" err="1">
                <a:ea typeface="+mn-lt"/>
                <a:cs typeface="+mn-lt"/>
              </a:rPr>
              <a:t>forward</a:t>
            </a:r>
            <a:r>
              <a:rPr lang="tr-TR" sz="1200" dirty="0">
                <a:ea typeface="+mn-lt"/>
                <a:cs typeface="+mn-lt"/>
              </a:rPr>
              <a:t> </a:t>
            </a:r>
            <a:r>
              <a:rPr lang="tr-TR" sz="1200" dirty="0" err="1">
                <a:ea typeface="+mn-lt"/>
                <a:cs typeface="+mn-lt"/>
              </a:rPr>
              <a:t>without</a:t>
            </a:r>
            <a:r>
              <a:rPr lang="tr-TR" sz="1200" dirty="0">
                <a:ea typeface="+mn-lt"/>
                <a:cs typeface="+mn-lt"/>
              </a:rPr>
              <a:t> </a:t>
            </a:r>
            <a:r>
              <a:rPr lang="tr-TR" sz="1200" dirty="0" err="1">
                <a:ea typeface="+mn-lt"/>
                <a:cs typeface="+mn-lt"/>
              </a:rPr>
              <a:t>further</a:t>
            </a:r>
            <a:r>
              <a:rPr lang="tr-TR" sz="1200" dirty="0">
                <a:ea typeface="+mn-lt"/>
                <a:cs typeface="+mn-lt"/>
              </a:rPr>
              <a:t> </a:t>
            </a:r>
            <a:r>
              <a:rPr lang="tr-TR" sz="1200" dirty="0" err="1">
                <a:ea typeface="+mn-lt"/>
                <a:cs typeface="+mn-lt"/>
              </a:rPr>
              <a:t>speech</a:t>
            </a:r>
            <a:r>
              <a:rPr lang="tr-TR" sz="1200" dirty="0">
                <a:ea typeface="+mn-lt"/>
                <a:cs typeface="+mn-lt"/>
              </a:rPr>
              <a:t>.”</a:t>
            </a:r>
            <a:endParaRPr lang="tr-TR" sz="1200" dirty="0"/>
          </a:p>
          <a:p>
            <a:pPr marL="0" indent="0">
              <a:buNone/>
            </a:pPr>
            <a:r>
              <a:rPr lang="tr-TR" sz="1200" dirty="0">
                <a:ea typeface="+mn-lt"/>
                <a:cs typeface="+mn-lt"/>
              </a:rPr>
              <a:t>They </a:t>
            </a:r>
            <a:r>
              <a:rPr lang="tr-TR" sz="1200" dirty="0" err="1">
                <a:ea typeface="+mn-lt"/>
                <a:cs typeface="+mn-lt"/>
              </a:rPr>
              <a:t>came</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court</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knight</a:t>
            </a:r>
            <a:r>
              <a:rPr lang="tr-TR" sz="1200" dirty="0">
                <a:ea typeface="+mn-lt"/>
                <a:cs typeface="+mn-lt"/>
              </a:rPr>
              <a:t>, in </a:t>
            </a:r>
            <a:r>
              <a:rPr lang="tr-TR" sz="1200" dirty="0" err="1">
                <a:ea typeface="+mn-lt"/>
                <a:cs typeface="+mn-lt"/>
              </a:rPr>
              <a:t>full</a:t>
            </a:r>
            <a:r>
              <a:rPr lang="tr-TR" sz="1200" dirty="0">
                <a:ea typeface="+mn-lt"/>
                <a:cs typeface="+mn-lt"/>
              </a:rPr>
              <a:t> </a:t>
            </a:r>
            <a:r>
              <a:rPr lang="tr-TR" sz="1200" dirty="0" err="1">
                <a:ea typeface="+mn-lt"/>
                <a:cs typeface="+mn-lt"/>
              </a:rPr>
              <a:t>array</a:t>
            </a:r>
            <a:r>
              <a:rPr lang="tr-TR" sz="1200" dirty="0">
                <a:ea typeface="+mn-lt"/>
                <a:cs typeface="+mn-lt"/>
              </a:rPr>
              <a:t>,</a:t>
            </a:r>
            <a:endParaRPr lang="tr-TR" sz="1200" dirty="0"/>
          </a:p>
          <a:p>
            <a:pPr marL="0" indent="0">
              <a:buNone/>
            </a:pPr>
            <a:r>
              <a:rPr lang="tr-TR" sz="1200" dirty="0" err="1">
                <a:ea typeface="+mn-lt"/>
                <a:cs typeface="+mn-lt"/>
              </a:rPr>
              <a:t>Stood</a:t>
            </a:r>
            <a:r>
              <a:rPr lang="tr-TR" sz="1200" dirty="0">
                <a:ea typeface="+mn-lt"/>
                <a:cs typeface="+mn-lt"/>
              </a:rPr>
              <a:t> </a:t>
            </a:r>
            <a:r>
              <a:rPr lang="tr-TR" sz="1200" dirty="0" err="1">
                <a:ea typeface="+mn-lt"/>
                <a:cs typeface="+mn-lt"/>
              </a:rPr>
              <a:t>forth</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said</a:t>
            </a:r>
            <a:r>
              <a:rPr lang="tr-TR" sz="1200" dirty="0">
                <a:ea typeface="+mn-lt"/>
                <a:cs typeface="+mn-lt"/>
              </a:rPr>
              <a:t>, “O Queen, </a:t>
            </a:r>
            <a:r>
              <a:rPr lang="tr-TR" sz="1200" dirty="0" err="1">
                <a:ea typeface="+mn-lt"/>
                <a:cs typeface="+mn-lt"/>
              </a:rPr>
              <a:t>I’ve</a:t>
            </a:r>
            <a:r>
              <a:rPr lang="tr-TR" sz="1200" dirty="0">
                <a:ea typeface="+mn-lt"/>
                <a:cs typeface="+mn-lt"/>
              </a:rPr>
              <a:t> </a:t>
            </a:r>
            <a:r>
              <a:rPr lang="tr-TR" sz="1200" dirty="0" err="1">
                <a:ea typeface="+mn-lt"/>
                <a:cs typeface="+mn-lt"/>
              </a:rPr>
              <a:t>kept</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day</a:t>
            </a:r>
            <a:endParaRPr lang="tr-TR" sz="1200" dirty="0"/>
          </a:p>
          <a:p>
            <a:pPr marL="0" indent="0">
              <a:buNone/>
            </a:pPr>
            <a:r>
              <a:rPr lang="tr-TR" sz="1200" dirty="0" err="1">
                <a:ea typeface="+mn-lt"/>
                <a:cs typeface="+mn-lt"/>
              </a:rPr>
              <a:t>And</a:t>
            </a:r>
            <a:r>
              <a:rPr lang="tr-TR" sz="1200" dirty="0">
                <a:ea typeface="+mn-lt"/>
                <a:cs typeface="+mn-lt"/>
              </a:rPr>
              <a:t> </a:t>
            </a:r>
            <a:r>
              <a:rPr lang="tr-TR" sz="1200" dirty="0" err="1">
                <a:ea typeface="+mn-lt"/>
                <a:cs typeface="+mn-lt"/>
              </a:rPr>
              <a:t>kept</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word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have</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answer</a:t>
            </a:r>
            <a:r>
              <a:rPr lang="tr-TR" sz="1200" dirty="0">
                <a:ea typeface="+mn-lt"/>
                <a:cs typeface="+mn-lt"/>
              </a:rPr>
              <a:t> </a:t>
            </a:r>
            <a:r>
              <a:rPr lang="tr-TR" sz="1200" dirty="0" err="1">
                <a:ea typeface="+mn-lt"/>
                <a:cs typeface="+mn-lt"/>
              </a:rPr>
              <a:t>ready</a:t>
            </a:r>
            <a:r>
              <a:rPr lang="tr-TR" sz="1200" dirty="0">
                <a:ea typeface="+mn-lt"/>
                <a:cs typeface="+mn-lt"/>
              </a:rPr>
              <a:t>.”</a:t>
            </a:r>
            <a:endParaRPr lang="tr-TR" sz="1200" dirty="0"/>
          </a:p>
          <a:p>
            <a:pPr marL="0" indent="0">
              <a:buNone/>
            </a:pPr>
            <a:r>
              <a:rPr lang="tr-TR" sz="1200" dirty="0" err="1">
                <a:ea typeface="+mn-lt"/>
                <a:cs typeface="+mn-lt"/>
              </a:rPr>
              <a:t>There</a:t>
            </a:r>
            <a:r>
              <a:rPr lang="tr-TR" sz="1200" dirty="0">
                <a:ea typeface="+mn-lt"/>
                <a:cs typeface="+mn-lt"/>
              </a:rPr>
              <a:t> sat </a:t>
            </a:r>
            <a:r>
              <a:rPr lang="tr-TR" sz="1200" b="1" dirty="0" err="1">
                <a:ea typeface="+mn-lt"/>
                <a:cs typeface="+mn-lt"/>
              </a:rPr>
              <a:t>the</a:t>
            </a:r>
            <a:r>
              <a:rPr lang="tr-TR" sz="1200" b="1" dirty="0">
                <a:ea typeface="+mn-lt"/>
                <a:cs typeface="+mn-lt"/>
              </a:rPr>
              <a:t> </a:t>
            </a:r>
            <a:r>
              <a:rPr lang="tr-TR" sz="1200" b="1" dirty="0" err="1">
                <a:ea typeface="+mn-lt"/>
                <a:cs typeface="+mn-lt"/>
              </a:rPr>
              <a:t>noble</a:t>
            </a:r>
            <a:r>
              <a:rPr lang="tr-TR" sz="1200" b="1" dirty="0">
                <a:ea typeface="+mn-lt"/>
                <a:cs typeface="+mn-lt"/>
              </a:rPr>
              <a:t> </a:t>
            </a:r>
            <a:r>
              <a:rPr lang="tr-TR" sz="1200" b="1" dirty="0" err="1">
                <a:ea typeface="+mn-lt"/>
                <a:cs typeface="+mn-lt"/>
              </a:rPr>
              <a:t>matrons</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the</a:t>
            </a:r>
            <a:r>
              <a:rPr lang="tr-TR" sz="1200" b="1" dirty="0">
                <a:ea typeface="+mn-lt"/>
                <a:cs typeface="+mn-lt"/>
              </a:rPr>
              <a:t> </a:t>
            </a:r>
            <a:r>
              <a:rPr lang="tr-TR" sz="1200" b="1" dirty="0" err="1">
                <a:ea typeface="+mn-lt"/>
                <a:cs typeface="+mn-lt"/>
              </a:rPr>
              <a:t>heady</a:t>
            </a:r>
            <a:endParaRPr lang="tr-TR" sz="1200" b="1" dirty="0"/>
          </a:p>
          <a:p>
            <a:pPr marL="0" indent="0">
              <a:buNone/>
            </a:pPr>
            <a:r>
              <a:rPr lang="tr-TR" sz="1200" b="1" dirty="0">
                <a:ea typeface="+mn-lt"/>
                <a:cs typeface="+mn-lt"/>
              </a:rPr>
              <a:t>Young </a:t>
            </a:r>
            <a:r>
              <a:rPr lang="tr-TR" sz="1200" b="1" dirty="0" err="1">
                <a:ea typeface="+mn-lt"/>
                <a:cs typeface="+mn-lt"/>
              </a:rPr>
              <a:t>girls</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widows</a:t>
            </a:r>
            <a:r>
              <a:rPr lang="tr-TR" sz="1200" b="1" dirty="0">
                <a:ea typeface="+mn-lt"/>
                <a:cs typeface="+mn-lt"/>
              </a:rPr>
              <a:t> </a:t>
            </a:r>
            <a:r>
              <a:rPr lang="tr-TR" sz="1200" b="1" dirty="0" err="1">
                <a:ea typeface="+mn-lt"/>
                <a:cs typeface="+mn-lt"/>
              </a:rPr>
              <a:t>too</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have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grace</a:t>
            </a:r>
            <a:endParaRPr lang="tr-TR" sz="1200" dirty="0"/>
          </a:p>
          <a:p>
            <a:pPr marL="0" indent="0">
              <a:buNone/>
            </a:pPr>
            <a:r>
              <a:rPr lang="tr-TR" sz="1200" dirty="0">
                <a:ea typeface="+mn-lt"/>
                <a:cs typeface="+mn-lt"/>
              </a:rPr>
              <a:t>Of </a:t>
            </a:r>
            <a:r>
              <a:rPr lang="tr-TR" sz="1200" dirty="0" err="1">
                <a:ea typeface="+mn-lt"/>
                <a:cs typeface="+mn-lt"/>
              </a:rPr>
              <a:t>wisdom</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assembled</a:t>
            </a:r>
            <a:r>
              <a:rPr lang="tr-TR" sz="1200" dirty="0">
                <a:ea typeface="+mn-lt"/>
                <a:cs typeface="+mn-lt"/>
              </a:rPr>
              <a:t> in </a:t>
            </a:r>
            <a:r>
              <a:rPr lang="tr-TR" sz="1200" dirty="0" err="1">
                <a:ea typeface="+mn-lt"/>
                <a:cs typeface="+mn-lt"/>
              </a:rPr>
              <a:t>that</a:t>
            </a:r>
            <a:r>
              <a:rPr lang="tr-TR" sz="1200" dirty="0">
                <a:ea typeface="+mn-lt"/>
                <a:cs typeface="+mn-lt"/>
              </a:rPr>
              <a:t> </a:t>
            </a:r>
            <a:r>
              <a:rPr lang="tr-TR" sz="1200" dirty="0" err="1">
                <a:ea typeface="+mn-lt"/>
                <a:cs typeface="+mn-lt"/>
              </a:rPr>
              <a:t>place</a:t>
            </a:r>
            <a:r>
              <a:rPr lang="tr-TR" sz="1200" dirty="0">
                <a:ea typeface="+mn-lt"/>
                <a:cs typeface="+mn-lt"/>
              </a:rPr>
              <a:t>,</a:t>
            </a:r>
            <a:endParaRPr lang="tr-TR" sz="1200" dirty="0"/>
          </a:p>
          <a:p>
            <a:pPr marL="0" indent="0">
              <a:buNone/>
            </a:pPr>
            <a:r>
              <a:rPr lang="tr-TR" sz="1200" dirty="0" err="1">
                <a:ea typeface="+mn-lt"/>
                <a:cs typeface="+mn-lt"/>
              </a:rPr>
              <a:t>And</a:t>
            </a:r>
            <a:r>
              <a:rPr lang="tr-TR" sz="1200" dirty="0">
                <a:ea typeface="+mn-lt"/>
                <a:cs typeface="+mn-lt"/>
              </a:rPr>
              <a:t> </a:t>
            </a:r>
            <a:r>
              <a:rPr lang="tr-TR" sz="1200" dirty="0" err="1">
                <a:ea typeface="+mn-lt"/>
                <a:cs typeface="+mn-lt"/>
              </a:rPr>
              <a:t>there</a:t>
            </a:r>
            <a:r>
              <a:rPr lang="tr-TR" sz="1200" dirty="0">
                <a:ea typeface="+mn-lt"/>
                <a:cs typeface="+mn-lt"/>
              </a:rPr>
              <a:t> </a:t>
            </a:r>
            <a:r>
              <a:rPr lang="tr-TR" sz="1200" dirty="0" err="1">
                <a:ea typeface="+mn-lt"/>
                <a:cs typeface="+mn-lt"/>
              </a:rPr>
              <a:t>the</a:t>
            </a:r>
            <a:r>
              <a:rPr lang="tr-TR" sz="1200" dirty="0">
                <a:ea typeface="+mn-lt"/>
                <a:cs typeface="+mn-lt"/>
              </a:rPr>
              <a:t> queen </a:t>
            </a:r>
            <a:r>
              <a:rPr lang="tr-TR" sz="1200" dirty="0" err="1">
                <a:ea typeface="+mn-lt"/>
                <a:cs typeface="+mn-lt"/>
              </a:rPr>
              <a:t>herself</a:t>
            </a:r>
            <a:r>
              <a:rPr lang="tr-TR" sz="1200" dirty="0">
                <a:ea typeface="+mn-lt"/>
                <a:cs typeface="+mn-lt"/>
              </a:rPr>
              <a:t> </a:t>
            </a:r>
            <a:r>
              <a:rPr lang="tr-TR" sz="1200" dirty="0" err="1">
                <a:ea typeface="+mn-lt"/>
                <a:cs typeface="+mn-lt"/>
              </a:rPr>
              <a:t>was</a:t>
            </a:r>
            <a:r>
              <a:rPr lang="tr-TR" sz="1200" dirty="0">
                <a:ea typeface="+mn-lt"/>
                <a:cs typeface="+mn-lt"/>
              </a:rPr>
              <a:t> </a:t>
            </a:r>
            <a:r>
              <a:rPr lang="tr-TR" sz="1200" dirty="0" err="1">
                <a:ea typeface="+mn-lt"/>
                <a:cs typeface="+mn-lt"/>
              </a:rPr>
              <a:t>throned</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hear</a:t>
            </a:r>
            <a:endParaRPr lang="tr-TR" sz="1200" dirty="0"/>
          </a:p>
          <a:p>
            <a:pPr marL="0" indent="0">
              <a:buNone/>
            </a:pPr>
            <a:r>
              <a:rPr lang="tr-TR" sz="1200" dirty="0" err="1">
                <a:ea typeface="+mn-lt"/>
                <a:cs typeface="+mn-lt"/>
              </a:rPr>
              <a:t>And</a:t>
            </a:r>
            <a:r>
              <a:rPr lang="tr-TR" sz="1200" dirty="0">
                <a:ea typeface="+mn-lt"/>
                <a:cs typeface="+mn-lt"/>
              </a:rPr>
              <a:t> </a:t>
            </a:r>
            <a:r>
              <a:rPr lang="tr-TR" sz="1200" dirty="0" err="1">
                <a:ea typeface="+mn-lt"/>
                <a:cs typeface="+mn-lt"/>
              </a:rPr>
              <a:t>judge</a:t>
            </a:r>
            <a:r>
              <a:rPr lang="tr-TR" sz="1200" dirty="0">
                <a:ea typeface="+mn-lt"/>
                <a:cs typeface="+mn-lt"/>
              </a:rPr>
              <a:t> his </a:t>
            </a:r>
            <a:r>
              <a:rPr lang="tr-TR" sz="1200" dirty="0" err="1">
                <a:ea typeface="+mn-lt"/>
                <a:cs typeface="+mn-lt"/>
              </a:rPr>
              <a:t>answer</a:t>
            </a:r>
            <a:r>
              <a:rPr lang="tr-TR" sz="1200" dirty="0">
                <a:ea typeface="+mn-lt"/>
                <a:cs typeface="+mn-lt"/>
              </a:rPr>
              <a:t>. </a:t>
            </a:r>
            <a:r>
              <a:rPr lang="tr-TR" sz="1200" dirty="0" err="1">
                <a:ea typeface="+mn-lt"/>
                <a:cs typeface="+mn-lt"/>
              </a:rPr>
              <a:t>Then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 </a:t>
            </a:r>
            <a:r>
              <a:rPr lang="tr-TR" sz="1200" dirty="0" err="1">
                <a:ea typeface="+mn-lt"/>
                <a:cs typeface="+mn-lt"/>
              </a:rPr>
              <a:t>drew</a:t>
            </a:r>
            <a:r>
              <a:rPr lang="tr-TR" sz="1200" dirty="0">
                <a:ea typeface="+mn-lt"/>
                <a:cs typeface="+mn-lt"/>
              </a:rPr>
              <a:t> </a:t>
            </a:r>
            <a:r>
              <a:rPr lang="tr-TR" sz="1200" dirty="0" err="1">
                <a:ea typeface="+mn-lt"/>
                <a:cs typeface="+mn-lt"/>
              </a:rPr>
              <a:t>near</a:t>
            </a:r>
            <a:endParaRPr lang="tr-TR" sz="1200" dirty="0"/>
          </a:p>
          <a:p>
            <a:endParaRPr lang="tr-TR" sz="1200" dirty="0"/>
          </a:p>
        </p:txBody>
      </p:sp>
      <p:sp>
        <p:nvSpPr>
          <p:cNvPr id="4" name="İçerik Yer Tutucusu 3">
            <a:extLst>
              <a:ext uri="{FF2B5EF4-FFF2-40B4-BE49-F238E27FC236}">
                <a16:creationId xmlns:a16="http://schemas.microsoft.com/office/drawing/2014/main" id="{3CE9C468-BF44-0ED6-9FDA-4730266E1B31}"/>
              </a:ext>
            </a:extLst>
          </p:cNvPr>
          <p:cNvSpPr>
            <a:spLocks noGrp="1"/>
          </p:cNvSpPr>
          <p:nvPr>
            <p:ph sz="half" idx="2"/>
          </p:nvPr>
        </p:nvSpPr>
        <p:spPr>
          <a:xfrm>
            <a:off x="4378231" y="2223294"/>
            <a:ext cx="4165211" cy="3855650"/>
          </a:xfrm>
        </p:spPr>
        <p:txBody>
          <a:bodyPr vert="horz" lIns="68580" tIns="34290" rIns="68580" bIns="34290" rtlCol="0" anchor="t">
            <a:noAutofit/>
          </a:bodyPr>
          <a:lstStyle/>
          <a:p>
            <a:pPr marL="0" indent="0">
              <a:buNone/>
            </a:pPr>
            <a:r>
              <a:rPr lang="tr-TR" sz="1100" dirty="0" err="1"/>
              <a:t>And</a:t>
            </a:r>
            <a:r>
              <a:rPr lang="tr-TR" sz="1100" dirty="0"/>
              <a:t> silence </a:t>
            </a:r>
            <a:r>
              <a:rPr lang="tr-TR" sz="1100" dirty="0" err="1"/>
              <a:t>was</a:t>
            </a:r>
            <a:r>
              <a:rPr lang="tr-TR" sz="1100" dirty="0"/>
              <a:t> </a:t>
            </a:r>
            <a:r>
              <a:rPr lang="tr-TR" sz="1100" dirty="0" err="1"/>
              <a:t>commanded</a:t>
            </a:r>
            <a:r>
              <a:rPr lang="tr-TR" sz="1100" dirty="0"/>
              <a:t> </a:t>
            </a:r>
            <a:r>
              <a:rPr lang="tr-TR" sz="1100" dirty="0" err="1"/>
              <a:t>through</a:t>
            </a:r>
            <a:r>
              <a:rPr lang="tr-TR" sz="1100" dirty="0"/>
              <a:t> </a:t>
            </a:r>
            <a:r>
              <a:rPr lang="tr-TR" sz="1100" dirty="0" err="1"/>
              <a:t>the</a:t>
            </a:r>
            <a:r>
              <a:rPr lang="tr-TR" sz="1100" dirty="0"/>
              <a:t> </a:t>
            </a:r>
            <a:r>
              <a:rPr lang="tr-TR" sz="1100" dirty="0" err="1"/>
              <a:t>hall</a:t>
            </a:r>
            <a:r>
              <a:rPr lang="tr-TR" sz="1100" dirty="0"/>
              <a:t>.</a:t>
            </a:r>
          </a:p>
          <a:p>
            <a:pPr marL="0" indent="0">
              <a:buNone/>
            </a:pPr>
            <a:r>
              <a:rPr lang="tr-TR" sz="1100" dirty="0" err="1"/>
              <a:t>The</a:t>
            </a:r>
            <a:r>
              <a:rPr lang="tr-TR" sz="1100" dirty="0"/>
              <a:t> queen </a:t>
            </a:r>
            <a:r>
              <a:rPr lang="tr-TR" sz="1100" dirty="0" err="1"/>
              <a:t>gave</a:t>
            </a:r>
            <a:r>
              <a:rPr lang="tr-TR" sz="1100" dirty="0"/>
              <a:t> </a:t>
            </a:r>
            <a:r>
              <a:rPr lang="tr-TR" sz="1100" dirty="0" err="1"/>
              <a:t>order</a:t>
            </a:r>
            <a:r>
              <a:rPr lang="tr-TR" sz="1100" dirty="0"/>
              <a:t> he </a:t>
            </a:r>
            <a:r>
              <a:rPr lang="tr-TR" sz="1100" dirty="0" err="1"/>
              <a:t>should</a:t>
            </a:r>
            <a:r>
              <a:rPr lang="tr-TR" sz="1100" dirty="0"/>
              <a:t> </a:t>
            </a:r>
            <a:r>
              <a:rPr lang="tr-TR" sz="1100" dirty="0" err="1"/>
              <a:t>tell</a:t>
            </a:r>
            <a:r>
              <a:rPr lang="tr-TR" sz="1100" dirty="0"/>
              <a:t> </a:t>
            </a:r>
            <a:r>
              <a:rPr lang="tr-TR" sz="1100" dirty="0" err="1"/>
              <a:t>them</a:t>
            </a:r>
            <a:r>
              <a:rPr lang="tr-TR" sz="1100" dirty="0"/>
              <a:t> </a:t>
            </a:r>
            <a:r>
              <a:rPr lang="tr-TR" sz="1100" dirty="0" err="1"/>
              <a:t>all</a:t>
            </a:r>
          </a:p>
          <a:p>
            <a:pPr marL="0" indent="0">
              <a:buNone/>
            </a:pPr>
            <a:r>
              <a:rPr lang="tr-TR" sz="1100" dirty="0" err="1"/>
              <a:t>What</a:t>
            </a:r>
            <a:r>
              <a:rPr lang="tr-TR" sz="1100" dirty="0"/>
              <a:t> </a:t>
            </a:r>
            <a:r>
              <a:rPr lang="tr-TR" sz="1100" dirty="0" err="1"/>
              <a:t>thing</a:t>
            </a:r>
            <a:r>
              <a:rPr lang="tr-TR" sz="1100" dirty="0"/>
              <a:t> it </a:t>
            </a:r>
            <a:r>
              <a:rPr lang="tr-TR" sz="1100" dirty="0" err="1"/>
              <a:t>was</a:t>
            </a:r>
            <a:r>
              <a:rPr lang="tr-TR" sz="1100" dirty="0"/>
              <a:t> </a:t>
            </a:r>
            <a:r>
              <a:rPr lang="tr-TR" sz="1100" dirty="0" err="1"/>
              <a:t>that</a:t>
            </a:r>
            <a:r>
              <a:rPr lang="tr-TR" sz="1100" dirty="0"/>
              <a:t> </a:t>
            </a:r>
            <a:r>
              <a:rPr lang="tr-TR" sz="1100" dirty="0" err="1"/>
              <a:t>women</a:t>
            </a:r>
            <a:r>
              <a:rPr lang="tr-TR" sz="1100" dirty="0"/>
              <a:t> </a:t>
            </a:r>
            <a:r>
              <a:rPr lang="tr-TR" sz="1100" dirty="0" err="1"/>
              <a:t>wanted</a:t>
            </a:r>
            <a:r>
              <a:rPr lang="tr-TR" sz="1100" dirty="0"/>
              <a:t> </a:t>
            </a:r>
            <a:r>
              <a:rPr lang="tr-TR" sz="1100" dirty="0" err="1"/>
              <a:t>most</a:t>
            </a:r>
            <a:r>
              <a:rPr lang="tr-TR" sz="1100" dirty="0"/>
              <a:t>.</a:t>
            </a:r>
          </a:p>
          <a:p>
            <a:pPr marL="0" indent="0">
              <a:buNone/>
            </a:pPr>
            <a:r>
              <a:rPr lang="tr-TR" sz="1100" dirty="0"/>
              <a:t>He </a:t>
            </a:r>
            <a:r>
              <a:rPr lang="tr-TR" sz="1100" dirty="0" err="1"/>
              <a:t>stood</a:t>
            </a:r>
            <a:r>
              <a:rPr lang="tr-TR" sz="1100" dirty="0"/>
              <a:t> not </a:t>
            </a:r>
            <a:r>
              <a:rPr lang="tr-TR" sz="1100" dirty="0" err="1"/>
              <a:t>silent</a:t>
            </a:r>
            <a:r>
              <a:rPr lang="tr-TR" sz="1100" dirty="0"/>
              <a:t> </a:t>
            </a:r>
            <a:r>
              <a:rPr lang="tr-TR" sz="1100" dirty="0" err="1"/>
              <a:t>like</a:t>
            </a:r>
            <a:r>
              <a:rPr lang="tr-TR" sz="1100" dirty="0"/>
              <a:t> a </a:t>
            </a:r>
            <a:r>
              <a:rPr lang="tr-TR" sz="1100" dirty="0" err="1"/>
              <a:t>beast</a:t>
            </a:r>
            <a:r>
              <a:rPr lang="tr-TR" sz="1100" dirty="0"/>
              <a:t> </a:t>
            </a:r>
            <a:r>
              <a:rPr lang="tr-TR" sz="1100" dirty="0" err="1"/>
              <a:t>or</a:t>
            </a:r>
            <a:r>
              <a:rPr lang="tr-TR" sz="1100" dirty="0"/>
              <a:t> post,</a:t>
            </a:r>
          </a:p>
          <a:p>
            <a:pPr marL="0" indent="0">
              <a:buNone/>
            </a:pPr>
            <a:r>
              <a:rPr lang="tr-TR" sz="1100" dirty="0"/>
              <a:t>But </a:t>
            </a:r>
            <a:r>
              <a:rPr lang="tr-TR" sz="1100" dirty="0" err="1"/>
              <a:t>gave</a:t>
            </a:r>
            <a:r>
              <a:rPr lang="tr-TR" sz="1100" dirty="0"/>
              <a:t> his </a:t>
            </a:r>
            <a:r>
              <a:rPr lang="tr-TR" sz="1100" dirty="0" err="1"/>
              <a:t>answer</a:t>
            </a:r>
            <a:r>
              <a:rPr lang="tr-TR" sz="1100" dirty="0"/>
              <a:t> </a:t>
            </a:r>
            <a:r>
              <a:rPr lang="tr-TR" sz="1100" dirty="0" err="1"/>
              <a:t>with</a:t>
            </a:r>
            <a:r>
              <a:rPr lang="tr-TR" sz="1100" dirty="0"/>
              <a:t> </a:t>
            </a:r>
            <a:r>
              <a:rPr lang="tr-TR" sz="1100" dirty="0" err="1"/>
              <a:t>the</a:t>
            </a:r>
            <a:r>
              <a:rPr lang="tr-TR" sz="1100" dirty="0"/>
              <a:t> </a:t>
            </a:r>
            <a:r>
              <a:rPr lang="tr-TR" sz="1100" dirty="0" err="1"/>
              <a:t>ringing</a:t>
            </a:r>
            <a:r>
              <a:rPr lang="tr-TR" sz="1100" dirty="0"/>
              <a:t> </a:t>
            </a:r>
            <a:r>
              <a:rPr lang="tr-TR" sz="1100" dirty="0" err="1"/>
              <a:t>word</a:t>
            </a:r>
          </a:p>
          <a:p>
            <a:pPr marL="0" indent="0">
              <a:buNone/>
            </a:pPr>
            <a:r>
              <a:rPr lang="tr-TR" sz="1100" dirty="0"/>
              <a:t>Of a </a:t>
            </a:r>
            <a:r>
              <a:rPr lang="tr-TR" sz="1100" dirty="0" err="1"/>
              <a:t>man’s</a:t>
            </a:r>
            <a:r>
              <a:rPr lang="tr-TR" sz="1100" dirty="0"/>
              <a:t> </a:t>
            </a:r>
            <a:r>
              <a:rPr lang="tr-TR" sz="1100" dirty="0" err="1"/>
              <a:t>voice</a:t>
            </a:r>
            <a:r>
              <a:rPr lang="tr-TR" sz="1100" dirty="0"/>
              <a:t> </a:t>
            </a:r>
            <a:r>
              <a:rPr lang="tr-TR" sz="1100" dirty="0" err="1"/>
              <a:t>and</a:t>
            </a:r>
            <a:r>
              <a:rPr lang="tr-TR" sz="1100" dirty="0"/>
              <a:t> </a:t>
            </a:r>
            <a:r>
              <a:rPr lang="tr-TR" sz="1100" dirty="0" err="1"/>
              <a:t>the</a:t>
            </a:r>
            <a:r>
              <a:rPr lang="tr-TR" sz="1100" dirty="0"/>
              <a:t> </a:t>
            </a:r>
            <a:r>
              <a:rPr lang="tr-TR" sz="1100" dirty="0" err="1"/>
              <a:t>assembly</a:t>
            </a:r>
            <a:r>
              <a:rPr lang="tr-TR" sz="1100" dirty="0"/>
              <a:t> </a:t>
            </a:r>
            <a:r>
              <a:rPr lang="tr-TR" sz="1100" dirty="0" err="1"/>
              <a:t>heard</a:t>
            </a:r>
            <a:r>
              <a:rPr lang="tr-TR" sz="1100" dirty="0"/>
              <a:t>:</a:t>
            </a:r>
          </a:p>
          <a:p>
            <a:pPr marL="0" indent="0">
              <a:buNone/>
            </a:pPr>
            <a:r>
              <a:rPr lang="tr-TR" sz="1100" dirty="0">
                <a:ea typeface="+mn-lt"/>
                <a:cs typeface="+mn-lt"/>
              </a:rPr>
              <a:t>       “My </a:t>
            </a:r>
            <a:r>
              <a:rPr lang="tr-TR" sz="1100" dirty="0" err="1">
                <a:ea typeface="+mn-lt"/>
                <a:cs typeface="+mn-lt"/>
              </a:rPr>
              <a:t>liege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lady</a:t>
            </a:r>
            <a:r>
              <a:rPr lang="tr-TR" sz="1100" dirty="0">
                <a:ea typeface="+mn-lt"/>
                <a:cs typeface="+mn-lt"/>
              </a:rPr>
              <a:t>, in general,” </a:t>
            </a:r>
            <a:r>
              <a:rPr lang="tr-TR" sz="1100" dirty="0" err="1">
                <a:ea typeface="+mn-lt"/>
                <a:cs typeface="+mn-lt"/>
              </a:rPr>
              <a:t>said</a:t>
            </a:r>
            <a:r>
              <a:rPr lang="tr-TR" sz="1100" dirty="0">
                <a:ea typeface="+mn-lt"/>
                <a:cs typeface="+mn-lt"/>
              </a:rPr>
              <a:t> he,</a:t>
            </a:r>
            <a:endParaRPr lang="tr-TR" sz="1100" dirty="0"/>
          </a:p>
          <a:p>
            <a:pPr marL="0" indent="0">
              <a:buNone/>
            </a:pPr>
            <a:r>
              <a:rPr lang="tr-TR" sz="1100" dirty="0">
                <a:ea typeface="+mn-lt"/>
                <a:cs typeface="+mn-lt"/>
              </a:rPr>
              <a:t>“</a:t>
            </a:r>
            <a:r>
              <a:rPr lang="tr-TR" sz="1100" b="1" dirty="0">
                <a:ea typeface="+mn-lt"/>
                <a:cs typeface="+mn-lt"/>
              </a:rPr>
              <a:t>A </a:t>
            </a:r>
            <a:r>
              <a:rPr lang="tr-TR" sz="1100" b="1" dirty="0" err="1">
                <a:ea typeface="+mn-lt"/>
                <a:cs typeface="+mn-lt"/>
              </a:rPr>
              <a:t>woman</a:t>
            </a:r>
            <a:r>
              <a:rPr lang="tr-TR" sz="1100" b="1" dirty="0">
                <a:ea typeface="+mn-lt"/>
                <a:cs typeface="+mn-lt"/>
              </a:rPr>
              <a:t> </a:t>
            </a:r>
            <a:r>
              <a:rPr lang="tr-TR" sz="1100" b="1" dirty="0" err="1">
                <a:ea typeface="+mn-lt"/>
                <a:cs typeface="+mn-lt"/>
              </a:rPr>
              <a:t>wants</a:t>
            </a:r>
            <a:r>
              <a:rPr lang="tr-TR" sz="1100" b="1" dirty="0">
                <a:ea typeface="+mn-lt"/>
                <a:cs typeface="+mn-lt"/>
              </a:rPr>
              <a:t> </a:t>
            </a:r>
            <a:r>
              <a:rPr lang="tr-TR" sz="1100" b="1" dirty="0" err="1">
                <a:ea typeface="+mn-lt"/>
                <a:cs typeface="+mn-lt"/>
              </a:rPr>
              <a:t>the</a:t>
            </a:r>
            <a:r>
              <a:rPr lang="tr-TR" sz="1100" b="1" dirty="0">
                <a:ea typeface="+mn-lt"/>
                <a:cs typeface="+mn-lt"/>
              </a:rPr>
              <a:t> self-</a:t>
            </a:r>
            <a:r>
              <a:rPr lang="tr-TR" sz="1100" b="1" dirty="0" err="1">
                <a:ea typeface="+mn-lt"/>
                <a:cs typeface="+mn-lt"/>
              </a:rPr>
              <a:t>same</a:t>
            </a:r>
            <a:r>
              <a:rPr lang="tr-TR" sz="1100" b="1" dirty="0">
                <a:ea typeface="+mn-lt"/>
                <a:cs typeface="+mn-lt"/>
              </a:rPr>
              <a:t> </a:t>
            </a:r>
            <a:r>
              <a:rPr lang="tr-TR" sz="1100" b="1" dirty="0" err="1">
                <a:ea typeface="+mn-lt"/>
                <a:cs typeface="+mn-lt"/>
              </a:rPr>
              <a:t>sovereignty</a:t>
            </a:r>
            <a:endParaRPr lang="tr-TR" sz="1100" b="1" dirty="0" err="1"/>
          </a:p>
          <a:p>
            <a:pPr marL="0" indent="0">
              <a:buNone/>
            </a:pPr>
            <a:r>
              <a:rPr lang="tr-TR" sz="1100" b="1" dirty="0" err="1">
                <a:ea typeface="+mn-lt"/>
                <a:cs typeface="+mn-lt"/>
              </a:rPr>
              <a:t>Over</a:t>
            </a:r>
            <a:r>
              <a:rPr lang="tr-TR" sz="1100" b="1" dirty="0">
                <a:ea typeface="+mn-lt"/>
                <a:cs typeface="+mn-lt"/>
              </a:rPr>
              <a:t> her </a:t>
            </a:r>
            <a:r>
              <a:rPr lang="tr-TR" sz="1100" b="1" dirty="0" err="1">
                <a:ea typeface="+mn-lt"/>
                <a:cs typeface="+mn-lt"/>
              </a:rPr>
              <a:t>husband</a:t>
            </a:r>
            <a:r>
              <a:rPr lang="tr-TR" sz="1100" b="1" dirty="0">
                <a:ea typeface="+mn-lt"/>
                <a:cs typeface="+mn-lt"/>
              </a:rPr>
              <a:t> as </a:t>
            </a:r>
            <a:r>
              <a:rPr lang="tr-TR" sz="1100" b="1" dirty="0" err="1">
                <a:ea typeface="+mn-lt"/>
                <a:cs typeface="+mn-lt"/>
              </a:rPr>
              <a:t>over</a:t>
            </a:r>
            <a:r>
              <a:rPr lang="tr-TR" sz="1100" b="1" dirty="0">
                <a:ea typeface="+mn-lt"/>
                <a:cs typeface="+mn-lt"/>
              </a:rPr>
              <a:t> her </a:t>
            </a:r>
            <a:r>
              <a:rPr lang="tr-TR" sz="1100" b="1" dirty="0" err="1">
                <a:ea typeface="+mn-lt"/>
                <a:cs typeface="+mn-lt"/>
              </a:rPr>
              <a:t>lover</a:t>
            </a:r>
            <a:r>
              <a:rPr lang="tr-TR" sz="1100" b="1" dirty="0">
                <a:ea typeface="+mn-lt"/>
                <a:cs typeface="+mn-lt"/>
              </a:rPr>
              <a:t>,</a:t>
            </a:r>
            <a:endParaRPr lang="tr-TR" sz="1100" b="1" dirty="0"/>
          </a:p>
          <a:p>
            <a:pPr marL="0" indent="0">
              <a:buNone/>
            </a:pPr>
            <a:r>
              <a:rPr lang="tr-TR" sz="1100" b="1" dirty="0" err="1">
                <a:ea typeface="+mn-lt"/>
                <a:cs typeface="+mn-lt"/>
              </a:rPr>
              <a:t>And</a:t>
            </a:r>
            <a:r>
              <a:rPr lang="tr-TR" sz="1100" b="1" dirty="0">
                <a:ea typeface="+mn-lt"/>
                <a:cs typeface="+mn-lt"/>
              </a:rPr>
              <a:t> </a:t>
            </a:r>
            <a:r>
              <a:rPr lang="tr-TR" sz="1100" b="1" dirty="0" err="1">
                <a:ea typeface="+mn-lt"/>
                <a:cs typeface="+mn-lt"/>
              </a:rPr>
              <a:t>master</a:t>
            </a:r>
            <a:r>
              <a:rPr lang="tr-TR" sz="1100" b="1" dirty="0">
                <a:ea typeface="+mn-lt"/>
                <a:cs typeface="+mn-lt"/>
              </a:rPr>
              <a:t> </a:t>
            </a:r>
            <a:r>
              <a:rPr lang="tr-TR" sz="1100" b="1" dirty="0" err="1">
                <a:ea typeface="+mn-lt"/>
                <a:cs typeface="+mn-lt"/>
              </a:rPr>
              <a:t>him</a:t>
            </a:r>
            <a:r>
              <a:rPr lang="tr-TR" sz="1100" b="1" dirty="0">
                <a:ea typeface="+mn-lt"/>
                <a:cs typeface="+mn-lt"/>
              </a:rPr>
              <a:t>; he </a:t>
            </a:r>
            <a:r>
              <a:rPr lang="tr-TR" sz="1100" b="1" dirty="0" err="1">
                <a:ea typeface="+mn-lt"/>
                <a:cs typeface="+mn-lt"/>
              </a:rPr>
              <a:t>must</a:t>
            </a:r>
            <a:r>
              <a:rPr lang="tr-TR" sz="1100" b="1" dirty="0">
                <a:ea typeface="+mn-lt"/>
                <a:cs typeface="+mn-lt"/>
              </a:rPr>
              <a:t> not be </a:t>
            </a:r>
            <a:r>
              <a:rPr lang="tr-TR" sz="1100" b="1" dirty="0" err="1">
                <a:ea typeface="+mn-lt"/>
                <a:cs typeface="+mn-lt"/>
              </a:rPr>
              <a:t>above</a:t>
            </a:r>
            <a:r>
              <a:rPr lang="tr-TR" sz="1100" b="1" dirty="0">
                <a:ea typeface="+mn-lt"/>
                <a:cs typeface="+mn-lt"/>
              </a:rPr>
              <a:t> her.</a:t>
            </a:r>
            <a:endParaRPr lang="tr-TR" sz="1100" b="1" dirty="0"/>
          </a:p>
          <a:p>
            <a:pPr marL="0" indent="0">
              <a:buNone/>
            </a:pPr>
            <a:r>
              <a:rPr lang="tr-TR" sz="1100" dirty="0" err="1">
                <a:ea typeface="+mn-lt"/>
                <a:cs typeface="+mn-lt"/>
              </a:rPr>
              <a:t>That</a:t>
            </a:r>
            <a:r>
              <a:rPr lang="tr-TR" sz="1100" dirty="0">
                <a:ea typeface="+mn-lt"/>
                <a:cs typeface="+mn-lt"/>
              </a:rPr>
              <a:t> is </a:t>
            </a:r>
            <a:r>
              <a:rPr lang="tr-TR" sz="1100" dirty="0" err="1">
                <a:ea typeface="+mn-lt"/>
                <a:cs typeface="+mn-lt"/>
              </a:rPr>
              <a:t>your</a:t>
            </a:r>
            <a:r>
              <a:rPr lang="tr-TR" sz="1100" dirty="0">
                <a:ea typeface="+mn-lt"/>
                <a:cs typeface="+mn-lt"/>
              </a:rPr>
              <a:t> </a:t>
            </a:r>
            <a:r>
              <a:rPr lang="tr-TR" sz="1100" dirty="0" err="1">
                <a:ea typeface="+mn-lt"/>
                <a:cs typeface="+mn-lt"/>
              </a:rPr>
              <a:t>greatest</a:t>
            </a:r>
            <a:r>
              <a:rPr lang="tr-TR" sz="1100" dirty="0">
                <a:ea typeface="+mn-lt"/>
                <a:cs typeface="+mn-lt"/>
              </a:rPr>
              <a:t> </a:t>
            </a:r>
            <a:r>
              <a:rPr lang="tr-TR" sz="1100" dirty="0" err="1">
                <a:ea typeface="+mn-lt"/>
                <a:cs typeface="+mn-lt"/>
              </a:rPr>
              <a:t>wish</a:t>
            </a:r>
            <a:r>
              <a:rPr lang="tr-TR" sz="1100" dirty="0">
                <a:ea typeface="+mn-lt"/>
                <a:cs typeface="+mn-lt"/>
              </a:rPr>
              <a:t>, </a:t>
            </a:r>
            <a:r>
              <a:rPr lang="tr-TR" sz="1100" dirty="0" err="1">
                <a:ea typeface="+mn-lt"/>
                <a:cs typeface="+mn-lt"/>
              </a:rPr>
              <a:t>whether</a:t>
            </a:r>
            <a:r>
              <a:rPr lang="tr-TR" sz="1100" dirty="0">
                <a:ea typeface="+mn-lt"/>
                <a:cs typeface="+mn-lt"/>
              </a:rPr>
              <a:t> </a:t>
            </a:r>
            <a:r>
              <a:rPr lang="tr-TR" sz="1100" dirty="0" err="1">
                <a:ea typeface="+mn-lt"/>
                <a:cs typeface="+mn-lt"/>
              </a:rPr>
              <a:t>you</a:t>
            </a:r>
            <a:r>
              <a:rPr lang="tr-TR" sz="1100" dirty="0">
                <a:ea typeface="+mn-lt"/>
                <a:cs typeface="+mn-lt"/>
              </a:rPr>
              <a:t> </a:t>
            </a:r>
            <a:r>
              <a:rPr lang="tr-TR" sz="1100" dirty="0" err="1">
                <a:ea typeface="+mn-lt"/>
                <a:cs typeface="+mn-lt"/>
              </a:rPr>
              <a:t>kill</a:t>
            </a:r>
            <a:endParaRPr lang="tr-TR" sz="1100" dirty="0" err="1"/>
          </a:p>
          <a:p>
            <a:pPr marL="0" indent="0">
              <a:buNone/>
            </a:pPr>
            <a:r>
              <a:rPr lang="tr-TR" sz="1100" dirty="0" err="1">
                <a:ea typeface="+mn-lt"/>
                <a:cs typeface="+mn-lt"/>
              </a:rPr>
              <a:t>Or</a:t>
            </a:r>
            <a:r>
              <a:rPr lang="tr-TR" sz="1100" dirty="0">
                <a:ea typeface="+mn-lt"/>
                <a:cs typeface="+mn-lt"/>
              </a:rPr>
              <a:t> </a:t>
            </a:r>
            <a:r>
              <a:rPr lang="tr-TR" sz="1100" dirty="0" err="1">
                <a:ea typeface="+mn-lt"/>
                <a:cs typeface="+mn-lt"/>
              </a:rPr>
              <a:t>spare</a:t>
            </a:r>
            <a:r>
              <a:rPr lang="tr-TR" sz="1100" dirty="0">
                <a:ea typeface="+mn-lt"/>
                <a:cs typeface="+mn-lt"/>
              </a:rPr>
              <a:t> me; </a:t>
            </a:r>
            <a:r>
              <a:rPr lang="tr-TR" sz="1100" dirty="0" err="1">
                <a:ea typeface="+mn-lt"/>
                <a:cs typeface="+mn-lt"/>
              </a:rPr>
              <a:t>please</a:t>
            </a:r>
            <a:r>
              <a:rPr lang="tr-TR" sz="1100" dirty="0">
                <a:ea typeface="+mn-lt"/>
                <a:cs typeface="+mn-lt"/>
              </a:rPr>
              <a:t> </a:t>
            </a:r>
            <a:r>
              <a:rPr lang="tr-TR" sz="1100" dirty="0" err="1">
                <a:ea typeface="+mn-lt"/>
                <a:cs typeface="+mn-lt"/>
              </a:rPr>
              <a:t>yourself</a:t>
            </a:r>
            <a:r>
              <a:rPr lang="tr-TR" sz="1100" dirty="0">
                <a:ea typeface="+mn-lt"/>
                <a:cs typeface="+mn-lt"/>
              </a:rPr>
              <a:t>. I </a:t>
            </a:r>
            <a:r>
              <a:rPr lang="tr-TR" sz="1100" dirty="0" err="1">
                <a:ea typeface="+mn-lt"/>
                <a:cs typeface="+mn-lt"/>
              </a:rPr>
              <a:t>wait</a:t>
            </a:r>
            <a:r>
              <a:rPr lang="tr-TR" sz="1100" dirty="0">
                <a:ea typeface="+mn-lt"/>
                <a:cs typeface="+mn-lt"/>
              </a:rPr>
              <a:t> </a:t>
            </a:r>
            <a:r>
              <a:rPr lang="tr-TR" sz="1100" dirty="0" err="1">
                <a:ea typeface="+mn-lt"/>
                <a:cs typeface="+mn-lt"/>
              </a:rPr>
              <a:t>your</a:t>
            </a:r>
            <a:r>
              <a:rPr lang="tr-TR" sz="1100" dirty="0">
                <a:ea typeface="+mn-lt"/>
                <a:cs typeface="+mn-lt"/>
              </a:rPr>
              <a:t> </a:t>
            </a:r>
            <a:r>
              <a:rPr lang="tr-TR" sz="1100" dirty="0" err="1">
                <a:ea typeface="+mn-lt"/>
                <a:cs typeface="+mn-lt"/>
              </a:rPr>
              <a:t>will</a:t>
            </a:r>
            <a:r>
              <a:rPr lang="tr-TR" sz="1100" dirty="0">
                <a:ea typeface="+mn-lt"/>
                <a:cs typeface="+mn-lt"/>
              </a:rPr>
              <a:t>.”</a:t>
            </a:r>
            <a:endParaRPr lang="tr-TR" sz="1100" dirty="0"/>
          </a:p>
          <a:p>
            <a:pPr marL="0" indent="0">
              <a:buNone/>
            </a:pPr>
            <a:r>
              <a:rPr lang="tr-TR" sz="1100" b="1" dirty="0" err="1">
                <a:ea typeface="+mn-lt"/>
                <a:cs typeface="+mn-lt"/>
              </a:rPr>
              <a:t>In</a:t>
            </a:r>
            <a:r>
              <a:rPr lang="tr-TR" sz="1100" b="1" dirty="0">
                <a:ea typeface="+mn-lt"/>
                <a:cs typeface="+mn-lt"/>
              </a:rPr>
              <a:t> </a:t>
            </a:r>
            <a:r>
              <a:rPr lang="tr-TR" sz="1100" b="1" dirty="0" err="1">
                <a:ea typeface="+mn-lt"/>
                <a:cs typeface="+mn-lt"/>
              </a:rPr>
              <a:t>all</a:t>
            </a:r>
            <a:r>
              <a:rPr lang="tr-TR" sz="1100" b="1" dirty="0">
                <a:ea typeface="+mn-lt"/>
                <a:cs typeface="+mn-lt"/>
              </a:rPr>
              <a:t> </a:t>
            </a:r>
            <a:r>
              <a:rPr lang="tr-TR" sz="1100" b="1" dirty="0" err="1">
                <a:ea typeface="+mn-lt"/>
                <a:cs typeface="+mn-lt"/>
              </a:rPr>
              <a:t>the</a:t>
            </a:r>
            <a:r>
              <a:rPr lang="tr-TR" sz="1100" b="1" dirty="0">
                <a:ea typeface="+mn-lt"/>
                <a:cs typeface="+mn-lt"/>
              </a:rPr>
              <a:t> </a:t>
            </a:r>
            <a:r>
              <a:rPr lang="tr-TR" sz="1100" b="1" dirty="0" err="1">
                <a:ea typeface="+mn-lt"/>
                <a:cs typeface="+mn-lt"/>
              </a:rPr>
              <a:t>court</a:t>
            </a:r>
            <a:r>
              <a:rPr lang="tr-TR" sz="1100" b="1" dirty="0">
                <a:ea typeface="+mn-lt"/>
                <a:cs typeface="+mn-lt"/>
              </a:rPr>
              <a:t> not </a:t>
            </a:r>
            <a:r>
              <a:rPr lang="tr-TR" sz="1100" b="1" dirty="0" err="1">
                <a:ea typeface="+mn-lt"/>
                <a:cs typeface="+mn-lt"/>
              </a:rPr>
              <a:t>one</a:t>
            </a:r>
            <a:r>
              <a:rPr lang="tr-TR" sz="1100" b="1" dirty="0">
                <a:ea typeface="+mn-lt"/>
                <a:cs typeface="+mn-lt"/>
              </a:rPr>
              <a:t> </a:t>
            </a:r>
            <a:r>
              <a:rPr lang="tr-TR" sz="1100" b="1" dirty="0" err="1">
                <a:ea typeface="+mn-lt"/>
                <a:cs typeface="+mn-lt"/>
              </a:rPr>
              <a:t>that</a:t>
            </a:r>
            <a:r>
              <a:rPr lang="tr-TR" sz="1100" b="1" dirty="0">
                <a:ea typeface="+mn-lt"/>
                <a:cs typeface="+mn-lt"/>
              </a:rPr>
              <a:t> </a:t>
            </a:r>
            <a:r>
              <a:rPr lang="tr-TR" sz="1100" b="1" dirty="0" err="1">
                <a:ea typeface="+mn-lt"/>
                <a:cs typeface="+mn-lt"/>
              </a:rPr>
              <a:t>shook</a:t>
            </a:r>
            <a:r>
              <a:rPr lang="tr-TR" sz="1100" b="1" dirty="0">
                <a:ea typeface="+mn-lt"/>
                <a:cs typeface="+mn-lt"/>
              </a:rPr>
              <a:t> her </a:t>
            </a:r>
            <a:r>
              <a:rPr lang="tr-TR" sz="1100" b="1" dirty="0" err="1">
                <a:ea typeface="+mn-lt"/>
                <a:cs typeface="+mn-lt"/>
              </a:rPr>
              <a:t>head</a:t>
            </a:r>
            <a:endParaRPr lang="tr-TR" sz="1100" b="1" dirty="0" err="1"/>
          </a:p>
          <a:p>
            <a:pPr marL="0" indent="0">
              <a:buNone/>
            </a:pPr>
            <a:r>
              <a:rPr lang="tr-TR" sz="1100" dirty="0" err="1">
                <a:ea typeface="+mn-lt"/>
                <a:cs typeface="+mn-lt"/>
              </a:rPr>
              <a:t>Or</a:t>
            </a:r>
            <a:r>
              <a:rPr lang="tr-TR" sz="1100" dirty="0">
                <a:ea typeface="+mn-lt"/>
                <a:cs typeface="+mn-lt"/>
              </a:rPr>
              <a:t> </a:t>
            </a:r>
            <a:r>
              <a:rPr lang="tr-TR" sz="1100" dirty="0" err="1">
                <a:ea typeface="+mn-lt"/>
                <a:cs typeface="+mn-lt"/>
              </a:rPr>
              <a:t>contradicted</a:t>
            </a:r>
            <a:r>
              <a:rPr lang="tr-TR" sz="1100" dirty="0">
                <a:ea typeface="+mn-lt"/>
                <a:cs typeface="+mn-lt"/>
              </a:rPr>
              <a:t> </a:t>
            </a:r>
            <a:r>
              <a:rPr lang="tr-TR" sz="1100" dirty="0" err="1">
                <a:ea typeface="+mn-lt"/>
                <a:cs typeface="+mn-lt"/>
              </a:rPr>
              <a:t>what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knight</a:t>
            </a:r>
            <a:r>
              <a:rPr lang="tr-TR" sz="1100" dirty="0">
                <a:ea typeface="+mn-lt"/>
                <a:cs typeface="+mn-lt"/>
              </a:rPr>
              <a:t> had </a:t>
            </a:r>
            <a:r>
              <a:rPr lang="tr-TR" sz="1100" dirty="0" err="1">
                <a:ea typeface="+mn-lt"/>
                <a:cs typeface="+mn-lt"/>
              </a:rPr>
              <a:t>said</a:t>
            </a:r>
            <a:r>
              <a:rPr lang="tr-TR" sz="1100" dirty="0">
                <a:ea typeface="+mn-lt"/>
                <a:cs typeface="+mn-lt"/>
              </a:rPr>
              <a:t>;</a:t>
            </a:r>
            <a:endParaRPr lang="tr-TR" sz="1100" dirty="0"/>
          </a:p>
          <a:p>
            <a:endParaRPr lang="tr-TR" sz="1000" dirty="0"/>
          </a:p>
        </p:txBody>
      </p:sp>
    </p:spTree>
    <p:extLst>
      <p:ext uri="{BB962C8B-B14F-4D97-AF65-F5344CB8AC3E}">
        <p14:creationId xmlns:p14="http://schemas.microsoft.com/office/powerpoint/2010/main" val="1707765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364584-A9AD-16A0-A53D-DCDE49246822}"/>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FD221129-5600-B690-ADA0-46F41C0351D0}"/>
              </a:ext>
            </a:extLst>
          </p:cNvPr>
          <p:cNvSpPr>
            <a:spLocks noGrp="1"/>
          </p:cNvSpPr>
          <p:nvPr>
            <p:ph sz="half" idx="1"/>
          </p:nvPr>
        </p:nvSpPr>
        <p:spPr>
          <a:xfrm>
            <a:off x="240952" y="2288268"/>
            <a:ext cx="3796151" cy="4015760"/>
          </a:xfrm>
        </p:spPr>
        <p:txBody>
          <a:bodyPr vert="horz" lIns="68580" tIns="34290" rIns="68580" bIns="34290" rtlCol="0" anchor="t">
            <a:noAutofit/>
          </a:bodyPr>
          <a:lstStyle/>
          <a:p>
            <a:r>
              <a:rPr lang="tr-TR" sz="1200" dirty="0" err="1">
                <a:ea typeface="+mn-lt"/>
                <a:cs typeface="+mn-lt"/>
              </a:rPr>
              <a:t>Before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court</a:t>
            </a:r>
            <a:r>
              <a:rPr lang="tr-TR" sz="1200" dirty="0">
                <a:ea typeface="+mn-lt"/>
                <a:cs typeface="+mn-lt"/>
              </a:rPr>
              <a:t> </a:t>
            </a:r>
            <a:r>
              <a:rPr lang="tr-TR" sz="1200" dirty="0" err="1">
                <a:ea typeface="+mn-lt"/>
                <a:cs typeface="+mn-lt"/>
              </a:rPr>
              <a:t>disperses</a:t>
            </a:r>
            <a:r>
              <a:rPr lang="tr-TR" sz="1200" dirty="0">
                <a:ea typeface="+mn-lt"/>
                <a:cs typeface="+mn-lt"/>
              </a:rPr>
              <a:t>, do me </a:t>
            </a:r>
            <a:r>
              <a:rPr lang="tr-TR" sz="1200" dirty="0" err="1">
                <a:ea typeface="+mn-lt"/>
                <a:cs typeface="+mn-lt"/>
              </a:rPr>
              <a:t>right</a:t>
            </a:r>
            <a:r>
              <a:rPr lang="tr-TR" sz="1200" dirty="0">
                <a:ea typeface="+mn-lt"/>
                <a:cs typeface="+mn-lt"/>
              </a:rPr>
              <a:t>!</a:t>
            </a:r>
            <a:endParaRPr lang="tr-TR" sz="1200" dirty="0"/>
          </a:p>
          <a:p>
            <a:r>
              <a:rPr lang="tr-TR" sz="1200" dirty="0">
                <a:ea typeface="+mn-lt"/>
                <a:cs typeface="+mn-lt"/>
              </a:rPr>
              <a:t>’</a:t>
            </a:r>
            <a:r>
              <a:rPr lang="tr-TR" sz="1200" dirty="0" err="1">
                <a:ea typeface="+mn-lt"/>
                <a:cs typeface="+mn-lt"/>
              </a:rPr>
              <a:t>Twas</a:t>
            </a:r>
            <a:r>
              <a:rPr lang="tr-TR" sz="1200" dirty="0">
                <a:ea typeface="+mn-lt"/>
                <a:cs typeface="+mn-lt"/>
              </a:rPr>
              <a:t> I </a:t>
            </a:r>
            <a:r>
              <a:rPr lang="tr-TR" sz="1200" dirty="0" err="1">
                <a:ea typeface="+mn-lt"/>
                <a:cs typeface="+mn-lt"/>
              </a:rPr>
              <a:t>who</a:t>
            </a:r>
            <a:r>
              <a:rPr lang="tr-TR" sz="1200" dirty="0">
                <a:ea typeface="+mn-lt"/>
                <a:cs typeface="+mn-lt"/>
              </a:rPr>
              <a:t> </a:t>
            </a:r>
            <a:r>
              <a:rPr lang="tr-TR" sz="1200" dirty="0" err="1">
                <a:ea typeface="+mn-lt"/>
                <a:cs typeface="+mn-lt"/>
              </a:rPr>
              <a:t>taught</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answer</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a:t>
            </a:r>
            <a:endParaRPr lang="tr-TR" sz="1200" dirty="0"/>
          </a:p>
          <a:p>
            <a:r>
              <a:rPr lang="tr-TR" sz="1200" b="1" dirty="0" err="1">
                <a:ea typeface="+mn-lt"/>
                <a:cs typeface="+mn-lt"/>
              </a:rPr>
              <a:t>For</a:t>
            </a:r>
            <a:r>
              <a:rPr lang="tr-TR" sz="1200" b="1" dirty="0">
                <a:ea typeface="+mn-lt"/>
                <a:cs typeface="+mn-lt"/>
              </a:rPr>
              <a:t> </a:t>
            </a:r>
            <a:r>
              <a:rPr lang="tr-TR" sz="1200" b="1" dirty="0" err="1">
                <a:ea typeface="+mn-lt"/>
                <a:cs typeface="+mn-lt"/>
              </a:rPr>
              <a:t>which</a:t>
            </a:r>
            <a:r>
              <a:rPr lang="tr-TR" sz="1200" b="1" dirty="0">
                <a:ea typeface="+mn-lt"/>
                <a:cs typeface="+mn-lt"/>
              </a:rPr>
              <a:t> he </a:t>
            </a:r>
            <a:r>
              <a:rPr lang="tr-TR" sz="1200" b="1" dirty="0" err="1">
                <a:ea typeface="+mn-lt"/>
                <a:cs typeface="+mn-lt"/>
              </a:rPr>
              <a:t>swore</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pledged</a:t>
            </a:r>
            <a:r>
              <a:rPr lang="tr-TR" sz="1200" b="1" dirty="0">
                <a:ea typeface="+mn-lt"/>
                <a:cs typeface="+mn-lt"/>
              </a:rPr>
              <a:t> his </a:t>
            </a:r>
            <a:r>
              <a:rPr lang="tr-TR" sz="1200" b="1" dirty="0" err="1">
                <a:ea typeface="+mn-lt"/>
                <a:cs typeface="+mn-lt"/>
              </a:rPr>
              <a:t>honor</a:t>
            </a:r>
            <a:r>
              <a:rPr lang="tr-TR" sz="1200" b="1" dirty="0">
                <a:ea typeface="+mn-lt"/>
                <a:cs typeface="+mn-lt"/>
              </a:rPr>
              <a:t> </a:t>
            </a:r>
            <a:r>
              <a:rPr lang="tr-TR" sz="1200" b="1" dirty="0" err="1">
                <a:ea typeface="+mn-lt"/>
                <a:cs typeface="+mn-lt"/>
              </a:rPr>
              <a:t>to</a:t>
            </a:r>
            <a:r>
              <a:rPr lang="tr-TR" sz="1200" b="1" dirty="0">
                <a:ea typeface="+mn-lt"/>
                <a:cs typeface="+mn-lt"/>
              </a:rPr>
              <a:t> it,</a:t>
            </a:r>
            <a:endParaRPr lang="tr-TR" sz="1200" b="1" dirty="0"/>
          </a:p>
          <a:p>
            <a:r>
              <a:rPr lang="tr-TR" sz="1200" dirty="0" err="1">
                <a:ea typeface="+mn-lt"/>
                <a:cs typeface="+mn-lt"/>
              </a:rPr>
              <a:t>That</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first</a:t>
            </a:r>
            <a:r>
              <a:rPr lang="tr-TR" sz="1200" dirty="0">
                <a:ea typeface="+mn-lt"/>
                <a:cs typeface="+mn-lt"/>
              </a:rPr>
              <a:t> </a:t>
            </a:r>
            <a:r>
              <a:rPr lang="tr-TR" sz="1200" dirty="0" err="1">
                <a:ea typeface="+mn-lt"/>
                <a:cs typeface="+mn-lt"/>
              </a:rPr>
              <a:t>thing</a:t>
            </a:r>
            <a:r>
              <a:rPr lang="tr-TR" sz="1200" dirty="0">
                <a:ea typeface="+mn-lt"/>
                <a:cs typeface="+mn-lt"/>
              </a:rPr>
              <a:t> I </a:t>
            </a:r>
            <a:r>
              <a:rPr lang="tr-TR" sz="1200" dirty="0" err="1">
                <a:ea typeface="+mn-lt"/>
                <a:cs typeface="+mn-lt"/>
              </a:rPr>
              <a:t>asked</a:t>
            </a:r>
            <a:r>
              <a:rPr lang="tr-TR" sz="1200" dirty="0">
                <a:ea typeface="+mn-lt"/>
                <a:cs typeface="+mn-lt"/>
              </a:rPr>
              <a:t> of </a:t>
            </a:r>
            <a:r>
              <a:rPr lang="tr-TR" sz="1200" dirty="0" err="1">
                <a:ea typeface="+mn-lt"/>
                <a:cs typeface="+mn-lt"/>
              </a:rPr>
              <a:t>him</a:t>
            </a:r>
            <a:r>
              <a:rPr lang="tr-TR" sz="1200" dirty="0">
                <a:ea typeface="+mn-lt"/>
                <a:cs typeface="+mn-lt"/>
              </a:rPr>
              <a:t> </a:t>
            </a:r>
            <a:r>
              <a:rPr lang="tr-TR" sz="1200" dirty="0" err="1">
                <a:ea typeface="+mn-lt"/>
                <a:cs typeface="+mn-lt"/>
              </a:rPr>
              <a:t>he’d</a:t>
            </a:r>
            <a:r>
              <a:rPr lang="tr-TR" sz="1200" dirty="0">
                <a:ea typeface="+mn-lt"/>
                <a:cs typeface="+mn-lt"/>
              </a:rPr>
              <a:t> do it,</a:t>
            </a:r>
            <a:endParaRPr lang="tr-TR" sz="1200" dirty="0"/>
          </a:p>
          <a:p>
            <a:r>
              <a:rPr lang="tr-TR" sz="1200" dirty="0" err="1">
                <a:ea typeface="+mn-lt"/>
                <a:cs typeface="+mn-lt"/>
              </a:rPr>
              <a:t>So</a:t>
            </a:r>
            <a:r>
              <a:rPr lang="tr-TR" sz="1200" dirty="0">
                <a:ea typeface="+mn-lt"/>
                <a:cs typeface="+mn-lt"/>
              </a:rPr>
              <a:t> far as it </a:t>
            </a:r>
            <a:r>
              <a:rPr lang="tr-TR" sz="1200" dirty="0" err="1">
                <a:ea typeface="+mn-lt"/>
                <a:cs typeface="+mn-lt"/>
              </a:rPr>
              <a:t>should</a:t>
            </a:r>
            <a:r>
              <a:rPr lang="tr-TR" sz="1200" dirty="0">
                <a:ea typeface="+mn-lt"/>
                <a:cs typeface="+mn-lt"/>
              </a:rPr>
              <a:t> </a:t>
            </a:r>
            <a:r>
              <a:rPr lang="tr-TR" sz="1200" dirty="0" err="1">
                <a:ea typeface="+mn-lt"/>
                <a:cs typeface="+mn-lt"/>
              </a:rPr>
              <a:t>lie</a:t>
            </a:r>
            <a:r>
              <a:rPr lang="tr-TR" sz="1200" dirty="0">
                <a:ea typeface="+mn-lt"/>
                <a:cs typeface="+mn-lt"/>
              </a:rPr>
              <a:t> </a:t>
            </a:r>
            <a:r>
              <a:rPr lang="tr-TR" sz="1200" dirty="0" err="1">
                <a:ea typeface="+mn-lt"/>
                <a:cs typeface="+mn-lt"/>
              </a:rPr>
              <a:t>within</a:t>
            </a:r>
            <a:r>
              <a:rPr lang="tr-TR" sz="1200" dirty="0">
                <a:ea typeface="+mn-lt"/>
                <a:cs typeface="+mn-lt"/>
              </a:rPr>
              <a:t> his </a:t>
            </a:r>
            <a:r>
              <a:rPr lang="tr-TR" sz="1200" dirty="0" err="1">
                <a:ea typeface="+mn-lt"/>
                <a:cs typeface="+mn-lt"/>
              </a:rPr>
              <a:t>might</a:t>
            </a:r>
            <a:r>
              <a:rPr lang="tr-TR" sz="1200" dirty="0">
                <a:ea typeface="+mn-lt"/>
                <a:cs typeface="+mn-lt"/>
              </a:rPr>
              <a:t>.</a:t>
            </a:r>
            <a:endParaRPr lang="tr-TR" sz="1200" dirty="0"/>
          </a:p>
          <a:p>
            <a:r>
              <a:rPr lang="tr-TR" sz="1200" dirty="0" err="1">
                <a:ea typeface="+mn-lt"/>
                <a:cs typeface="+mn-lt"/>
              </a:rPr>
              <a:t>Before</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court</a:t>
            </a:r>
            <a:r>
              <a:rPr lang="tr-TR" sz="1200" dirty="0">
                <a:ea typeface="+mn-lt"/>
                <a:cs typeface="+mn-lt"/>
              </a:rPr>
              <a:t> I ask </a:t>
            </a:r>
            <a:r>
              <a:rPr lang="tr-TR" sz="1200" dirty="0" err="1">
                <a:ea typeface="+mn-lt"/>
                <a:cs typeface="+mn-lt"/>
              </a:rPr>
              <a:t>you</a:t>
            </a:r>
            <a:r>
              <a:rPr lang="tr-TR" sz="1200" dirty="0">
                <a:ea typeface="+mn-lt"/>
                <a:cs typeface="+mn-lt"/>
              </a:rPr>
              <a:t> </a:t>
            </a:r>
            <a:r>
              <a:rPr lang="tr-TR" sz="1200" dirty="0" err="1">
                <a:ea typeface="+mn-lt"/>
                <a:cs typeface="+mn-lt"/>
              </a:rPr>
              <a:t>then</a:t>
            </a:r>
            <a:r>
              <a:rPr lang="tr-TR" sz="1200" dirty="0">
                <a:ea typeface="+mn-lt"/>
                <a:cs typeface="+mn-lt"/>
              </a:rPr>
              <a:t>, </a:t>
            </a:r>
            <a:r>
              <a:rPr lang="tr-TR" sz="1200" dirty="0" err="1">
                <a:ea typeface="+mn-lt"/>
                <a:cs typeface="+mn-lt"/>
              </a:rPr>
              <a:t>sir</a:t>
            </a:r>
            <a:r>
              <a:rPr lang="tr-TR" sz="1200" dirty="0">
                <a:ea typeface="+mn-lt"/>
                <a:cs typeface="+mn-lt"/>
              </a:rPr>
              <a:t> </a:t>
            </a:r>
            <a:r>
              <a:rPr lang="tr-TR" sz="1200" dirty="0" err="1">
                <a:ea typeface="+mn-lt"/>
                <a:cs typeface="+mn-lt"/>
              </a:rPr>
              <a:t>knight</a:t>
            </a:r>
            <a:r>
              <a:rPr lang="tr-TR" sz="1200" dirty="0">
                <a:ea typeface="+mn-lt"/>
                <a:cs typeface="+mn-lt"/>
              </a:rPr>
              <a:t>,</a:t>
            </a:r>
            <a:endParaRPr lang="tr-TR" sz="1200" dirty="0"/>
          </a:p>
          <a:p>
            <a:r>
              <a:rPr lang="tr-TR" sz="1200" dirty="0" err="1">
                <a:ea typeface="+mn-lt"/>
                <a:cs typeface="+mn-lt"/>
              </a:rPr>
              <a:t>To</a:t>
            </a:r>
            <a:r>
              <a:rPr lang="tr-TR" sz="1200" dirty="0">
                <a:ea typeface="+mn-lt"/>
                <a:cs typeface="+mn-lt"/>
              </a:rPr>
              <a:t> </a:t>
            </a:r>
            <a:r>
              <a:rPr lang="tr-TR" sz="1200" dirty="0" err="1">
                <a:ea typeface="+mn-lt"/>
                <a:cs typeface="+mn-lt"/>
              </a:rPr>
              <a:t>keep</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word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take</a:t>
            </a:r>
            <a:r>
              <a:rPr lang="tr-TR" sz="1200" dirty="0">
                <a:ea typeface="+mn-lt"/>
                <a:cs typeface="+mn-lt"/>
              </a:rPr>
              <a:t> me </a:t>
            </a:r>
            <a:r>
              <a:rPr lang="tr-TR" sz="1200" dirty="0" err="1">
                <a:ea typeface="+mn-lt"/>
                <a:cs typeface="+mn-lt"/>
              </a:rPr>
              <a:t>for</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wife</a:t>
            </a:r>
            <a:r>
              <a:rPr lang="tr-TR" sz="1200" dirty="0">
                <a:ea typeface="+mn-lt"/>
                <a:cs typeface="+mn-lt"/>
              </a:rPr>
              <a:t>;</a:t>
            </a:r>
            <a:endParaRPr lang="tr-TR" sz="1200" dirty="0"/>
          </a:p>
          <a:p>
            <a:r>
              <a:rPr lang="tr-TR" sz="1200" dirty="0" err="1">
                <a:ea typeface="+mn-lt"/>
                <a:cs typeface="+mn-lt"/>
              </a:rPr>
              <a:t>For</a:t>
            </a:r>
            <a:r>
              <a:rPr lang="tr-TR" sz="1200" dirty="0">
                <a:ea typeface="+mn-lt"/>
                <a:cs typeface="+mn-lt"/>
              </a:rPr>
              <a:t> </a:t>
            </a:r>
            <a:r>
              <a:rPr lang="tr-TR" sz="1200" dirty="0" err="1">
                <a:ea typeface="+mn-lt"/>
                <a:cs typeface="+mn-lt"/>
              </a:rPr>
              <a:t>well</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know</a:t>
            </a:r>
            <a:r>
              <a:rPr lang="tr-TR" sz="1200" dirty="0">
                <a:ea typeface="+mn-lt"/>
                <a:cs typeface="+mn-lt"/>
              </a:rPr>
              <a:t> </a:t>
            </a:r>
            <a:r>
              <a:rPr lang="tr-TR" sz="1200" dirty="0" err="1">
                <a:ea typeface="+mn-lt"/>
                <a:cs typeface="+mn-lt"/>
              </a:rPr>
              <a:t>that</a:t>
            </a:r>
            <a:r>
              <a:rPr lang="tr-TR" sz="1200" dirty="0">
                <a:ea typeface="+mn-lt"/>
                <a:cs typeface="+mn-lt"/>
              </a:rPr>
              <a:t> I </a:t>
            </a:r>
            <a:r>
              <a:rPr lang="tr-TR" sz="1200" dirty="0" err="1">
                <a:ea typeface="+mn-lt"/>
                <a:cs typeface="+mn-lt"/>
              </a:rPr>
              <a:t>have</a:t>
            </a:r>
            <a:r>
              <a:rPr lang="tr-TR" sz="1200" dirty="0">
                <a:ea typeface="+mn-lt"/>
                <a:cs typeface="+mn-lt"/>
              </a:rPr>
              <a:t> </a:t>
            </a:r>
            <a:r>
              <a:rPr lang="tr-TR" sz="1200" dirty="0" err="1">
                <a:ea typeface="+mn-lt"/>
                <a:cs typeface="+mn-lt"/>
              </a:rPr>
              <a:t>saved</a:t>
            </a:r>
            <a:r>
              <a:rPr lang="tr-TR" sz="1200" dirty="0">
                <a:ea typeface="+mn-lt"/>
                <a:cs typeface="+mn-lt"/>
              </a:rPr>
              <a:t> </a:t>
            </a:r>
            <a:r>
              <a:rPr lang="tr-TR" sz="1200" dirty="0" err="1">
                <a:ea typeface="+mn-lt"/>
                <a:cs typeface="+mn-lt"/>
              </a:rPr>
              <a:t>your</a:t>
            </a:r>
            <a:r>
              <a:rPr lang="tr-TR" sz="1200" dirty="0">
                <a:ea typeface="+mn-lt"/>
                <a:cs typeface="+mn-lt"/>
              </a:rPr>
              <a:t> life.</a:t>
            </a:r>
            <a:endParaRPr lang="tr-TR" sz="1200" dirty="0"/>
          </a:p>
          <a:p>
            <a:r>
              <a:rPr lang="tr-TR" sz="1200" dirty="0" err="1">
                <a:ea typeface="+mn-lt"/>
                <a:cs typeface="+mn-lt"/>
              </a:rPr>
              <a:t>If</a:t>
            </a:r>
            <a:r>
              <a:rPr lang="tr-TR" sz="1200" dirty="0">
                <a:ea typeface="+mn-lt"/>
                <a:cs typeface="+mn-lt"/>
              </a:rPr>
              <a:t> </a:t>
            </a:r>
            <a:r>
              <a:rPr lang="tr-TR" sz="1200" dirty="0" err="1">
                <a:ea typeface="+mn-lt"/>
                <a:cs typeface="+mn-lt"/>
              </a:rPr>
              <a:t>this</a:t>
            </a:r>
            <a:r>
              <a:rPr lang="tr-TR" sz="1200" dirty="0">
                <a:ea typeface="+mn-lt"/>
                <a:cs typeface="+mn-lt"/>
              </a:rPr>
              <a:t> be </a:t>
            </a:r>
            <a:r>
              <a:rPr lang="tr-TR" sz="1200" dirty="0" err="1">
                <a:ea typeface="+mn-lt"/>
                <a:cs typeface="+mn-lt"/>
              </a:rPr>
              <a:t>false</a:t>
            </a:r>
            <a:r>
              <a:rPr lang="tr-TR" sz="1200" dirty="0">
                <a:ea typeface="+mn-lt"/>
                <a:cs typeface="+mn-lt"/>
              </a:rPr>
              <a:t>, </a:t>
            </a:r>
            <a:r>
              <a:rPr lang="tr-TR" sz="1200" dirty="0" err="1">
                <a:ea typeface="+mn-lt"/>
                <a:cs typeface="+mn-lt"/>
              </a:rPr>
              <a:t>deny</a:t>
            </a:r>
            <a:r>
              <a:rPr lang="tr-TR" sz="1200" dirty="0">
                <a:ea typeface="+mn-lt"/>
                <a:cs typeface="+mn-lt"/>
              </a:rPr>
              <a:t> it on </a:t>
            </a:r>
            <a:r>
              <a:rPr lang="tr-TR" sz="1200" dirty="0" err="1">
                <a:ea typeface="+mn-lt"/>
                <a:cs typeface="+mn-lt"/>
              </a:rPr>
              <a:t>your</a:t>
            </a:r>
            <a:r>
              <a:rPr lang="tr-TR" sz="1200" dirty="0">
                <a:ea typeface="+mn-lt"/>
                <a:cs typeface="+mn-lt"/>
              </a:rPr>
              <a:t> </a:t>
            </a:r>
            <a:r>
              <a:rPr lang="tr-TR" sz="1200" dirty="0" err="1">
                <a:ea typeface="+mn-lt"/>
                <a:cs typeface="+mn-lt"/>
              </a:rPr>
              <a:t>sword</a:t>
            </a:r>
            <a:r>
              <a:rPr lang="tr-TR" sz="1200" dirty="0">
                <a:ea typeface="+mn-lt"/>
                <a:cs typeface="+mn-lt"/>
              </a:rPr>
              <a:t>!”</a:t>
            </a:r>
            <a:endParaRPr lang="tr-TR" sz="1200" dirty="0"/>
          </a:p>
          <a:p>
            <a:r>
              <a:rPr lang="tr-TR" sz="1200" dirty="0">
                <a:ea typeface="+mn-lt"/>
                <a:cs typeface="+mn-lt"/>
              </a:rPr>
              <a:t>“</a:t>
            </a:r>
            <a:r>
              <a:rPr lang="tr-TR" sz="1200" dirty="0" err="1">
                <a:ea typeface="+mn-lt"/>
                <a:cs typeface="+mn-lt"/>
              </a:rPr>
              <a:t>Alas</a:t>
            </a:r>
            <a:r>
              <a:rPr lang="tr-TR" sz="1200" dirty="0">
                <a:ea typeface="+mn-lt"/>
                <a:cs typeface="+mn-lt"/>
              </a:rPr>
              <a:t>!” he </a:t>
            </a:r>
            <a:r>
              <a:rPr lang="tr-TR" sz="1200" dirty="0" err="1">
                <a:ea typeface="+mn-lt"/>
                <a:cs typeface="+mn-lt"/>
              </a:rPr>
              <a:t>said</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lady</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the</a:t>
            </a:r>
            <a:r>
              <a:rPr lang="tr-TR" sz="1200" dirty="0">
                <a:ea typeface="+mn-lt"/>
                <a:cs typeface="+mn-lt"/>
              </a:rPr>
              <a:t> Lord</a:t>
            </a:r>
            <a:endParaRPr lang="tr-TR" sz="1200" dirty="0"/>
          </a:p>
          <a:p>
            <a:r>
              <a:rPr lang="tr-TR" sz="1200" dirty="0">
                <a:ea typeface="+mn-lt"/>
                <a:cs typeface="+mn-lt"/>
              </a:rPr>
              <a:t>I </a:t>
            </a:r>
            <a:r>
              <a:rPr lang="tr-TR" sz="1200" dirty="0" err="1">
                <a:ea typeface="+mn-lt"/>
                <a:cs typeface="+mn-lt"/>
              </a:rPr>
              <a:t>know</a:t>
            </a:r>
            <a:r>
              <a:rPr lang="tr-TR" sz="1200" dirty="0">
                <a:ea typeface="+mn-lt"/>
                <a:cs typeface="+mn-lt"/>
              </a:rPr>
              <a:t> </a:t>
            </a:r>
            <a:r>
              <a:rPr lang="tr-TR" sz="1200" dirty="0" err="1">
                <a:ea typeface="+mn-lt"/>
                <a:cs typeface="+mn-lt"/>
              </a:rPr>
              <a:t>indeed</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such</a:t>
            </a:r>
            <a:r>
              <a:rPr lang="tr-TR" sz="1200" dirty="0">
                <a:ea typeface="+mn-lt"/>
                <a:cs typeface="+mn-lt"/>
              </a:rPr>
              <a:t> </a:t>
            </a:r>
            <a:r>
              <a:rPr lang="tr-TR" sz="1200" dirty="0" err="1">
                <a:ea typeface="+mn-lt"/>
                <a:cs typeface="+mn-lt"/>
              </a:rPr>
              <a:t>was</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behest</a:t>
            </a:r>
            <a:r>
              <a:rPr lang="tr-TR" sz="1200" dirty="0">
                <a:ea typeface="+mn-lt"/>
                <a:cs typeface="+mn-lt"/>
              </a:rPr>
              <a:t>,</a:t>
            </a:r>
            <a:endParaRPr lang="tr-TR" sz="1200" dirty="0"/>
          </a:p>
          <a:p>
            <a:r>
              <a:rPr lang="tr-TR" sz="1200" dirty="0">
                <a:ea typeface="+mn-lt"/>
                <a:cs typeface="+mn-lt"/>
              </a:rPr>
              <a:t>But </a:t>
            </a:r>
            <a:r>
              <a:rPr lang="tr-TR" sz="1200" dirty="0" err="1">
                <a:ea typeface="+mn-lt"/>
                <a:cs typeface="+mn-lt"/>
              </a:rPr>
              <a:t>for</a:t>
            </a:r>
            <a:r>
              <a:rPr lang="tr-TR" sz="1200" dirty="0">
                <a:ea typeface="+mn-lt"/>
                <a:cs typeface="+mn-lt"/>
              </a:rPr>
              <a:t> </a:t>
            </a:r>
            <a:r>
              <a:rPr lang="tr-TR" sz="1200" dirty="0" err="1">
                <a:ea typeface="+mn-lt"/>
                <a:cs typeface="+mn-lt"/>
              </a:rPr>
              <a:t>God’s</a:t>
            </a:r>
            <a:r>
              <a:rPr lang="tr-TR" sz="1200" dirty="0">
                <a:ea typeface="+mn-lt"/>
                <a:cs typeface="+mn-lt"/>
              </a:rPr>
              <a:t> </a:t>
            </a:r>
            <a:r>
              <a:rPr lang="tr-TR" sz="1200" dirty="0" err="1">
                <a:ea typeface="+mn-lt"/>
                <a:cs typeface="+mn-lt"/>
              </a:rPr>
              <a:t>love</a:t>
            </a:r>
            <a:r>
              <a:rPr lang="tr-TR" sz="1200" dirty="0">
                <a:ea typeface="+mn-lt"/>
                <a:cs typeface="+mn-lt"/>
              </a:rPr>
              <a:t> </a:t>
            </a:r>
            <a:r>
              <a:rPr lang="tr-TR" sz="1200" dirty="0" err="1">
                <a:ea typeface="+mn-lt"/>
                <a:cs typeface="+mn-lt"/>
              </a:rPr>
              <a:t>think</a:t>
            </a:r>
            <a:r>
              <a:rPr lang="tr-TR" sz="1200" dirty="0">
                <a:ea typeface="+mn-lt"/>
                <a:cs typeface="+mn-lt"/>
              </a:rPr>
              <a:t> of a </a:t>
            </a:r>
            <a:r>
              <a:rPr lang="tr-TR" sz="1200" dirty="0" err="1">
                <a:ea typeface="+mn-lt"/>
                <a:cs typeface="+mn-lt"/>
              </a:rPr>
              <a:t>new</a:t>
            </a:r>
            <a:r>
              <a:rPr lang="tr-TR" sz="1200" dirty="0">
                <a:ea typeface="+mn-lt"/>
                <a:cs typeface="+mn-lt"/>
              </a:rPr>
              <a:t> </a:t>
            </a:r>
            <a:r>
              <a:rPr lang="tr-TR" sz="1200" dirty="0" err="1">
                <a:ea typeface="+mn-lt"/>
                <a:cs typeface="+mn-lt"/>
              </a:rPr>
              <a:t>request</a:t>
            </a:r>
            <a:r>
              <a:rPr lang="tr-TR" sz="1200" dirty="0">
                <a:ea typeface="+mn-lt"/>
                <a:cs typeface="+mn-lt"/>
              </a:rPr>
              <a:t>,</a:t>
            </a:r>
            <a:endParaRPr lang="tr-TR" sz="1200" dirty="0"/>
          </a:p>
          <a:p>
            <a:endParaRPr lang="tr-TR" sz="1000" dirty="0"/>
          </a:p>
        </p:txBody>
      </p:sp>
      <p:sp>
        <p:nvSpPr>
          <p:cNvPr id="4" name="İçerik Yer Tutucusu 3">
            <a:extLst>
              <a:ext uri="{FF2B5EF4-FFF2-40B4-BE49-F238E27FC236}">
                <a16:creationId xmlns:a16="http://schemas.microsoft.com/office/drawing/2014/main" id="{55D4B439-A9E2-1E05-B797-5FEB3C5AAF22}"/>
              </a:ext>
            </a:extLst>
          </p:cNvPr>
          <p:cNvSpPr>
            <a:spLocks noGrp="1"/>
          </p:cNvSpPr>
          <p:nvPr>
            <p:ph sz="half" idx="2"/>
          </p:nvPr>
        </p:nvSpPr>
        <p:spPr>
          <a:xfrm>
            <a:off x="4433704" y="2288268"/>
            <a:ext cx="3980109" cy="4015760"/>
          </a:xfrm>
        </p:spPr>
        <p:txBody>
          <a:bodyPr vert="horz" lIns="68580" tIns="34290" rIns="68580" bIns="34290" rtlCol="0" anchor="t">
            <a:normAutofit/>
          </a:bodyPr>
          <a:lstStyle/>
          <a:p>
            <a:pPr marL="0" indent="0"/>
            <a:r>
              <a:rPr lang="tr-TR" sz="1000" dirty="0">
                <a:ea typeface="+mn-lt"/>
                <a:cs typeface="+mn-lt"/>
              </a:rPr>
              <a:t>       </a:t>
            </a:r>
            <a:r>
              <a:rPr lang="tr-TR" sz="1200" dirty="0" err="1">
                <a:ea typeface="+mn-lt"/>
                <a:cs typeface="+mn-lt"/>
              </a:rPr>
              <a:t>Take</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goods</a:t>
            </a:r>
            <a:r>
              <a:rPr lang="tr-TR" sz="1200" dirty="0">
                <a:ea typeface="+mn-lt"/>
                <a:cs typeface="+mn-lt"/>
              </a:rPr>
              <a:t>, but </a:t>
            </a:r>
            <a:r>
              <a:rPr lang="tr-TR" sz="1200" dirty="0" err="1">
                <a:ea typeface="+mn-lt"/>
                <a:cs typeface="+mn-lt"/>
              </a:rPr>
              <a:t>leave</a:t>
            </a:r>
            <a:r>
              <a:rPr lang="tr-TR" sz="1200" dirty="0">
                <a:ea typeface="+mn-lt"/>
                <a:cs typeface="+mn-lt"/>
              </a:rPr>
              <a:t> </a:t>
            </a:r>
            <a:r>
              <a:rPr lang="tr-TR" sz="1200" dirty="0" err="1">
                <a:ea typeface="+mn-lt"/>
                <a:cs typeface="+mn-lt"/>
              </a:rPr>
              <a:t>my</a:t>
            </a:r>
            <a:r>
              <a:rPr lang="tr-TR" sz="1200" dirty="0">
                <a:ea typeface="+mn-lt"/>
                <a:cs typeface="+mn-lt"/>
              </a:rPr>
              <a:t> body </a:t>
            </a:r>
            <a:r>
              <a:rPr lang="tr-TR" sz="1200" dirty="0" err="1">
                <a:ea typeface="+mn-lt"/>
                <a:cs typeface="+mn-lt"/>
              </a:rPr>
              <a:t>free</a:t>
            </a:r>
            <a:r>
              <a:rPr lang="tr-TR" sz="1200" dirty="0">
                <a:ea typeface="+mn-lt"/>
                <a:cs typeface="+mn-lt"/>
              </a:rPr>
              <a:t>.”</a:t>
            </a:r>
            <a:endParaRPr lang="tr-TR" sz="1200" dirty="0"/>
          </a:p>
          <a:p>
            <a:r>
              <a:rPr lang="tr-TR" sz="1200" dirty="0">
                <a:ea typeface="+mn-lt"/>
                <a:cs typeface="+mn-lt"/>
              </a:rPr>
              <a:t>“A </a:t>
            </a:r>
            <a:r>
              <a:rPr lang="tr-TR" sz="1200" dirty="0" err="1">
                <a:ea typeface="+mn-lt"/>
                <a:cs typeface="+mn-lt"/>
              </a:rPr>
              <a:t>curse</a:t>
            </a:r>
            <a:r>
              <a:rPr lang="tr-TR" sz="1200" dirty="0">
                <a:ea typeface="+mn-lt"/>
                <a:cs typeface="+mn-lt"/>
              </a:rPr>
              <a:t> on us,” </a:t>
            </a:r>
            <a:r>
              <a:rPr lang="tr-TR" sz="1200" dirty="0" err="1">
                <a:ea typeface="+mn-lt"/>
                <a:cs typeface="+mn-lt"/>
              </a:rPr>
              <a:t>she</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if</a:t>
            </a:r>
            <a:r>
              <a:rPr lang="tr-TR" sz="1200" dirty="0">
                <a:ea typeface="+mn-lt"/>
                <a:cs typeface="+mn-lt"/>
              </a:rPr>
              <a:t> I </a:t>
            </a:r>
            <a:r>
              <a:rPr lang="tr-TR" sz="1200" dirty="0" err="1">
                <a:ea typeface="+mn-lt"/>
                <a:cs typeface="+mn-lt"/>
              </a:rPr>
              <a:t>agree</a:t>
            </a:r>
            <a:r>
              <a:rPr lang="tr-TR" sz="1200" dirty="0">
                <a:ea typeface="+mn-lt"/>
                <a:cs typeface="+mn-lt"/>
              </a:rPr>
              <a:t>!</a:t>
            </a:r>
            <a:endParaRPr lang="tr-TR" sz="1200" dirty="0"/>
          </a:p>
          <a:p>
            <a:r>
              <a:rPr lang="tr-TR" sz="1200" dirty="0">
                <a:ea typeface="+mn-lt"/>
                <a:cs typeface="+mn-lt"/>
              </a:rPr>
              <a:t>I </a:t>
            </a:r>
            <a:r>
              <a:rPr lang="tr-TR" sz="1200" dirty="0" err="1">
                <a:ea typeface="+mn-lt"/>
                <a:cs typeface="+mn-lt"/>
              </a:rPr>
              <a:t>may</a:t>
            </a:r>
            <a:r>
              <a:rPr lang="tr-TR" sz="1200" dirty="0">
                <a:ea typeface="+mn-lt"/>
                <a:cs typeface="+mn-lt"/>
              </a:rPr>
              <a:t> be </a:t>
            </a:r>
            <a:r>
              <a:rPr lang="tr-TR" sz="1200" dirty="0" err="1">
                <a:ea typeface="+mn-lt"/>
                <a:cs typeface="+mn-lt"/>
              </a:rPr>
              <a:t>foul</a:t>
            </a:r>
            <a:r>
              <a:rPr lang="tr-TR" sz="1200" dirty="0">
                <a:ea typeface="+mn-lt"/>
                <a:cs typeface="+mn-lt"/>
              </a:rPr>
              <a:t>, I </a:t>
            </a:r>
            <a:r>
              <a:rPr lang="tr-TR" sz="1200" dirty="0" err="1">
                <a:ea typeface="+mn-lt"/>
                <a:cs typeface="+mn-lt"/>
              </a:rPr>
              <a:t>may</a:t>
            </a:r>
            <a:r>
              <a:rPr lang="tr-TR" sz="1200" dirty="0">
                <a:ea typeface="+mn-lt"/>
                <a:cs typeface="+mn-lt"/>
              </a:rPr>
              <a:t> be </a:t>
            </a:r>
            <a:r>
              <a:rPr lang="tr-TR" sz="1200" dirty="0" err="1">
                <a:ea typeface="+mn-lt"/>
                <a:cs typeface="+mn-lt"/>
              </a:rPr>
              <a:t>poor</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old</a:t>
            </a:r>
            <a:r>
              <a:rPr lang="tr-TR" sz="1200" dirty="0">
                <a:ea typeface="+mn-lt"/>
                <a:cs typeface="+mn-lt"/>
              </a:rPr>
              <a:t>,</a:t>
            </a:r>
            <a:endParaRPr lang="tr-TR" sz="1200" dirty="0"/>
          </a:p>
          <a:p>
            <a:r>
              <a:rPr lang="tr-TR" sz="1200" dirty="0">
                <a:ea typeface="+mn-lt"/>
                <a:cs typeface="+mn-lt"/>
              </a:rPr>
              <a:t>Yet </a:t>
            </a:r>
            <a:r>
              <a:rPr lang="tr-TR" sz="1200" dirty="0" err="1">
                <a:ea typeface="+mn-lt"/>
                <a:cs typeface="+mn-lt"/>
              </a:rPr>
              <a:t>will</a:t>
            </a:r>
            <a:r>
              <a:rPr lang="tr-TR" sz="1200" dirty="0">
                <a:ea typeface="+mn-lt"/>
                <a:cs typeface="+mn-lt"/>
              </a:rPr>
              <a:t> not </a:t>
            </a:r>
            <a:r>
              <a:rPr lang="tr-TR" sz="1200" dirty="0" err="1">
                <a:ea typeface="+mn-lt"/>
                <a:cs typeface="+mn-lt"/>
              </a:rPr>
              <a:t>choose</a:t>
            </a:r>
            <a:r>
              <a:rPr lang="tr-TR" sz="1200" dirty="0">
                <a:ea typeface="+mn-lt"/>
                <a:cs typeface="+mn-lt"/>
              </a:rPr>
              <a:t> </a:t>
            </a:r>
            <a:r>
              <a:rPr lang="tr-TR" sz="1200" dirty="0" err="1">
                <a:ea typeface="+mn-lt"/>
                <a:cs typeface="+mn-lt"/>
              </a:rPr>
              <a:t>to</a:t>
            </a:r>
            <a:r>
              <a:rPr lang="tr-TR" sz="1200" dirty="0">
                <a:ea typeface="+mn-lt"/>
                <a:cs typeface="+mn-lt"/>
              </a:rPr>
              <a:t> be, </a:t>
            </a:r>
            <a:r>
              <a:rPr lang="tr-TR" sz="1200" dirty="0" err="1">
                <a:ea typeface="+mn-lt"/>
                <a:cs typeface="+mn-lt"/>
              </a:rPr>
              <a:t>for</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gold</a:t>
            </a:r>
            <a:endParaRPr lang="tr-TR" sz="1200" dirty="0"/>
          </a:p>
          <a:p>
            <a:r>
              <a:rPr lang="tr-TR" sz="1200" dirty="0" err="1">
                <a:ea typeface="+mn-lt"/>
                <a:cs typeface="+mn-lt"/>
              </a:rPr>
              <a:t>That’s</a:t>
            </a:r>
            <a:r>
              <a:rPr lang="tr-TR" sz="1200" dirty="0">
                <a:ea typeface="+mn-lt"/>
                <a:cs typeface="+mn-lt"/>
              </a:rPr>
              <a:t> </a:t>
            </a:r>
            <a:r>
              <a:rPr lang="tr-TR" sz="1200" dirty="0" err="1">
                <a:ea typeface="+mn-lt"/>
                <a:cs typeface="+mn-lt"/>
              </a:rPr>
              <a:t>bedded</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earth</a:t>
            </a:r>
            <a:r>
              <a:rPr lang="tr-TR" sz="1200" dirty="0">
                <a:ea typeface="+mn-lt"/>
                <a:cs typeface="+mn-lt"/>
              </a:rPr>
              <a:t> </a:t>
            </a:r>
            <a:r>
              <a:rPr lang="tr-TR" sz="1200" dirty="0" err="1">
                <a:ea typeface="+mn-lt"/>
                <a:cs typeface="+mn-lt"/>
              </a:rPr>
              <a:t>or</a:t>
            </a:r>
            <a:r>
              <a:rPr lang="tr-TR" sz="1200" dirty="0">
                <a:ea typeface="+mn-lt"/>
                <a:cs typeface="+mn-lt"/>
              </a:rPr>
              <a:t> </a:t>
            </a:r>
            <a:r>
              <a:rPr lang="tr-TR" sz="1200" dirty="0" err="1">
                <a:ea typeface="+mn-lt"/>
                <a:cs typeface="+mn-lt"/>
              </a:rPr>
              <a:t>lies</a:t>
            </a:r>
            <a:r>
              <a:rPr lang="tr-TR" sz="1200" dirty="0">
                <a:ea typeface="+mn-lt"/>
                <a:cs typeface="+mn-lt"/>
              </a:rPr>
              <a:t> </a:t>
            </a:r>
            <a:r>
              <a:rPr lang="tr-TR" sz="1200" dirty="0" err="1">
                <a:ea typeface="+mn-lt"/>
                <a:cs typeface="+mn-lt"/>
              </a:rPr>
              <a:t>above</a:t>
            </a:r>
            <a:r>
              <a:rPr lang="tr-TR" sz="1200" dirty="0">
                <a:ea typeface="+mn-lt"/>
                <a:cs typeface="+mn-lt"/>
              </a:rPr>
              <a:t>,</a:t>
            </a:r>
            <a:endParaRPr lang="tr-TR" sz="1200" dirty="0"/>
          </a:p>
          <a:p>
            <a:r>
              <a:rPr lang="tr-TR" sz="1200" dirty="0" err="1">
                <a:ea typeface="+mn-lt"/>
                <a:cs typeface="+mn-lt"/>
              </a:rPr>
              <a:t>Less</a:t>
            </a:r>
            <a:r>
              <a:rPr lang="tr-TR" sz="1200" dirty="0">
                <a:ea typeface="+mn-lt"/>
                <a:cs typeface="+mn-lt"/>
              </a:rPr>
              <a:t> </a:t>
            </a:r>
            <a:r>
              <a:rPr lang="tr-TR" sz="1200" dirty="0" err="1">
                <a:ea typeface="+mn-lt"/>
                <a:cs typeface="+mn-lt"/>
              </a:rPr>
              <a:t>than</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wife</a:t>
            </a:r>
            <a:r>
              <a:rPr lang="tr-TR" sz="1200" dirty="0">
                <a:ea typeface="+mn-lt"/>
                <a:cs typeface="+mn-lt"/>
              </a:rPr>
              <a:t>, </a:t>
            </a:r>
            <a:r>
              <a:rPr lang="tr-TR" sz="1200" dirty="0" err="1">
                <a:ea typeface="+mn-lt"/>
                <a:cs typeface="+mn-lt"/>
              </a:rPr>
              <a:t>nay</a:t>
            </a:r>
            <a:r>
              <a:rPr lang="tr-TR" sz="1200" dirty="0">
                <a:ea typeface="+mn-lt"/>
                <a:cs typeface="+mn-lt"/>
              </a:rPr>
              <a:t>, </a:t>
            </a:r>
            <a:r>
              <a:rPr lang="tr-TR" sz="1200" dirty="0" err="1">
                <a:ea typeface="+mn-lt"/>
                <a:cs typeface="+mn-lt"/>
              </a:rPr>
              <a:t>than</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very</a:t>
            </a:r>
            <a:r>
              <a:rPr lang="tr-TR" sz="1200" dirty="0">
                <a:ea typeface="+mn-lt"/>
                <a:cs typeface="+mn-lt"/>
              </a:rPr>
              <a:t> </a:t>
            </a:r>
            <a:r>
              <a:rPr lang="tr-TR" sz="1200" dirty="0" err="1">
                <a:ea typeface="+mn-lt"/>
                <a:cs typeface="+mn-lt"/>
              </a:rPr>
              <a:t>love</a:t>
            </a:r>
            <a:r>
              <a:rPr lang="tr-TR" sz="1200" dirty="0">
                <a:ea typeface="+mn-lt"/>
                <a:cs typeface="+mn-lt"/>
              </a:rPr>
              <a:t>!”</a:t>
            </a:r>
            <a:endParaRPr lang="tr-TR" sz="1200" dirty="0"/>
          </a:p>
          <a:p>
            <a:r>
              <a:rPr lang="tr-TR" sz="1200" dirty="0">
                <a:ea typeface="+mn-lt"/>
                <a:cs typeface="+mn-lt"/>
              </a:rPr>
              <a:t>“My </a:t>
            </a:r>
            <a:r>
              <a:rPr lang="tr-TR" sz="1200" dirty="0" err="1">
                <a:ea typeface="+mn-lt"/>
                <a:cs typeface="+mn-lt"/>
              </a:rPr>
              <a:t>love</a:t>
            </a:r>
            <a:r>
              <a:rPr lang="tr-TR" sz="1200" dirty="0">
                <a:ea typeface="+mn-lt"/>
                <a:cs typeface="+mn-lt"/>
              </a:rPr>
              <a:t>?” </a:t>
            </a:r>
            <a:r>
              <a:rPr lang="tr-TR" sz="1200" dirty="0" err="1">
                <a:ea typeface="+mn-lt"/>
                <a:cs typeface="+mn-lt"/>
              </a:rPr>
              <a:t>said</a:t>
            </a:r>
            <a:r>
              <a:rPr lang="tr-TR" sz="1200" dirty="0">
                <a:ea typeface="+mn-lt"/>
                <a:cs typeface="+mn-lt"/>
              </a:rPr>
              <a:t> he. “</a:t>
            </a:r>
            <a:r>
              <a:rPr lang="tr-TR" sz="1200" dirty="0" err="1">
                <a:ea typeface="+mn-lt"/>
                <a:cs typeface="+mn-lt"/>
              </a:rPr>
              <a:t>By</a:t>
            </a:r>
            <a:r>
              <a:rPr lang="tr-TR" sz="1200" dirty="0">
                <a:ea typeface="+mn-lt"/>
                <a:cs typeface="+mn-lt"/>
              </a:rPr>
              <a:t> </a:t>
            </a:r>
            <a:r>
              <a:rPr lang="tr-TR" sz="1200" dirty="0" err="1">
                <a:ea typeface="+mn-lt"/>
                <a:cs typeface="+mn-lt"/>
              </a:rPr>
              <a:t>heaven</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damnation</a:t>
            </a:r>
            <a:r>
              <a:rPr lang="tr-TR" sz="1200" dirty="0">
                <a:ea typeface="+mn-lt"/>
                <a:cs typeface="+mn-lt"/>
              </a:rPr>
              <a:t>!</a:t>
            </a:r>
            <a:endParaRPr lang="tr-TR" sz="1200" dirty="0"/>
          </a:p>
          <a:p>
            <a:r>
              <a:rPr lang="tr-TR" sz="1200" dirty="0" err="1">
                <a:ea typeface="+mn-lt"/>
                <a:cs typeface="+mn-lt"/>
              </a:rPr>
              <a:t>Alas</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any</a:t>
            </a:r>
            <a:r>
              <a:rPr lang="tr-TR" sz="1200" dirty="0">
                <a:ea typeface="+mn-lt"/>
                <a:cs typeface="+mn-lt"/>
              </a:rPr>
              <a:t> of </a:t>
            </a:r>
            <a:r>
              <a:rPr lang="tr-TR" sz="1200" dirty="0" err="1">
                <a:ea typeface="+mn-lt"/>
                <a:cs typeface="+mn-lt"/>
              </a:rPr>
              <a:t>my</a:t>
            </a:r>
            <a:r>
              <a:rPr lang="tr-TR" sz="1200" dirty="0">
                <a:ea typeface="+mn-lt"/>
                <a:cs typeface="+mn-lt"/>
              </a:rPr>
              <a:t> </a:t>
            </a:r>
            <a:r>
              <a:rPr lang="tr-TR" sz="1200" dirty="0" err="1">
                <a:ea typeface="+mn-lt"/>
                <a:cs typeface="+mn-lt"/>
              </a:rPr>
              <a:t>race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station</a:t>
            </a:r>
            <a:endParaRPr lang="tr-TR" sz="1200" dirty="0"/>
          </a:p>
          <a:p>
            <a:r>
              <a:rPr lang="tr-TR" sz="1200" b="1" dirty="0" err="1">
                <a:ea typeface="+mn-lt"/>
                <a:cs typeface="+mn-lt"/>
              </a:rPr>
              <a:t>Should</a:t>
            </a:r>
            <a:r>
              <a:rPr lang="tr-TR" sz="1200" b="1" dirty="0">
                <a:ea typeface="+mn-lt"/>
                <a:cs typeface="+mn-lt"/>
              </a:rPr>
              <a:t> ever </a:t>
            </a:r>
            <a:r>
              <a:rPr lang="tr-TR" sz="1200" b="1" dirty="0" err="1">
                <a:ea typeface="+mn-lt"/>
                <a:cs typeface="+mn-lt"/>
              </a:rPr>
              <a:t>make</a:t>
            </a:r>
            <a:r>
              <a:rPr lang="tr-TR" sz="1200" b="1" dirty="0">
                <a:ea typeface="+mn-lt"/>
                <a:cs typeface="+mn-lt"/>
              </a:rPr>
              <a:t> </a:t>
            </a:r>
            <a:r>
              <a:rPr lang="tr-TR" sz="1200" b="1" dirty="0" err="1">
                <a:ea typeface="+mn-lt"/>
                <a:cs typeface="+mn-lt"/>
              </a:rPr>
              <a:t>so</a:t>
            </a:r>
            <a:r>
              <a:rPr lang="tr-TR" sz="1200" b="1" dirty="0">
                <a:ea typeface="+mn-lt"/>
                <a:cs typeface="+mn-lt"/>
              </a:rPr>
              <a:t> </a:t>
            </a:r>
            <a:r>
              <a:rPr lang="tr-TR" sz="1200" b="1" dirty="0" err="1">
                <a:ea typeface="+mn-lt"/>
                <a:cs typeface="+mn-lt"/>
              </a:rPr>
              <a:t>foul</a:t>
            </a:r>
            <a:r>
              <a:rPr lang="tr-TR" sz="1200" b="1" dirty="0">
                <a:ea typeface="+mn-lt"/>
                <a:cs typeface="+mn-lt"/>
              </a:rPr>
              <a:t> a </a:t>
            </a:r>
            <a:r>
              <a:rPr lang="tr-TR" sz="1200" b="1" dirty="0" err="1">
                <a:ea typeface="+mn-lt"/>
                <a:cs typeface="+mn-lt"/>
              </a:rPr>
              <a:t>misalliance</a:t>
            </a:r>
            <a:r>
              <a:rPr lang="tr-TR" sz="1200" b="1" dirty="0">
                <a:ea typeface="+mn-lt"/>
                <a:cs typeface="+mn-lt"/>
              </a:rPr>
              <a:t>!”</a:t>
            </a:r>
            <a:endParaRPr lang="tr-TR" sz="1200" b="1" dirty="0"/>
          </a:p>
          <a:p>
            <a:r>
              <a:rPr lang="tr-TR" sz="1200" dirty="0">
                <a:ea typeface="+mn-lt"/>
                <a:cs typeface="+mn-lt"/>
              </a:rPr>
              <a:t>Yet in </a:t>
            </a:r>
            <a:r>
              <a:rPr lang="tr-TR" sz="1200" dirty="0" err="1">
                <a:ea typeface="+mn-lt"/>
                <a:cs typeface="+mn-lt"/>
              </a:rPr>
              <a:t>the</a:t>
            </a:r>
            <a:r>
              <a:rPr lang="tr-TR" sz="1200" dirty="0">
                <a:ea typeface="+mn-lt"/>
                <a:cs typeface="+mn-lt"/>
              </a:rPr>
              <a:t> </a:t>
            </a:r>
            <a:r>
              <a:rPr lang="tr-TR" sz="1200" dirty="0" err="1">
                <a:ea typeface="+mn-lt"/>
                <a:cs typeface="+mn-lt"/>
              </a:rPr>
              <a:t>end</a:t>
            </a:r>
            <a:r>
              <a:rPr lang="tr-TR" sz="1200" dirty="0">
                <a:ea typeface="+mn-lt"/>
                <a:cs typeface="+mn-lt"/>
              </a:rPr>
              <a:t> his </a:t>
            </a:r>
            <a:r>
              <a:rPr lang="tr-TR" sz="1200" dirty="0" err="1">
                <a:ea typeface="+mn-lt"/>
                <a:cs typeface="+mn-lt"/>
              </a:rPr>
              <a:t>pleading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defiance</a:t>
            </a:r>
            <a:endParaRPr lang="tr-TR" sz="1200" dirty="0"/>
          </a:p>
          <a:p>
            <a:r>
              <a:rPr lang="tr-TR" sz="1200" dirty="0" err="1">
                <a:ea typeface="+mn-lt"/>
                <a:cs typeface="+mn-lt"/>
              </a:rPr>
              <a:t>All</a:t>
            </a:r>
            <a:r>
              <a:rPr lang="tr-TR" sz="1200" dirty="0">
                <a:ea typeface="+mn-lt"/>
                <a:cs typeface="+mn-lt"/>
              </a:rPr>
              <a:t> </a:t>
            </a:r>
            <a:r>
              <a:rPr lang="tr-TR" sz="1200" dirty="0" err="1">
                <a:ea typeface="+mn-lt"/>
                <a:cs typeface="+mn-lt"/>
              </a:rPr>
              <a:t>went</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nothing</a:t>
            </a:r>
            <a:r>
              <a:rPr lang="tr-TR" sz="1200" dirty="0">
                <a:ea typeface="+mn-lt"/>
                <a:cs typeface="+mn-lt"/>
              </a:rPr>
              <a:t>, he </a:t>
            </a:r>
            <a:r>
              <a:rPr lang="tr-TR" sz="1200" dirty="0" err="1">
                <a:ea typeface="+mn-lt"/>
                <a:cs typeface="+mn-lt"/>
              </a:rPr>
              <a:t>was</a:t>
            </a:r>
            <a:r>
              <a:rPr lang="tr-TR" sz="1200" dirty="0">
                <a:ea typeface="+mn-lt"/>
                <a:cs typeface="+mn-lt"/>
              </a:rPr>
              <a:t> </a:t>
            </a:r>
            <a:r>
              <a:rPr lang="tr-TR" sz="1200" dirty="0" err="1">
                <a:ea typeface="+mn-lt"/>
                <a:cs typeface="+mn-lt"/>
              </a:rPr>
              <a:t>forced</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wed</a:t>
            </a:r>
            <a:r>
              <a:rPr lang="tr-TR" sz="1200" dirty="0">
                <a:ea typeface="+mn-lt"/>
                <a:cs typeface="+mn-lt"/>
              </a:rPr>
              <a:t>.</a:t>
            </a:r>
            <a:endParaRPr lang="tr-TR" sz="1200" dirty="0"/>
          </a:p>
          <a:p>
            <a:r>
              <a:rPr lang="tr-TR" sz="1200" dirty="0">
                <a:ea typeface="+mn-lt"/>
                <a:cs typeface="+mn-lt"/>
              </a:rPr>
              <a:t>He </a:t>
            </a:r>
            <a:r>
              <a:rPr lang="tr-TR" sz="1200" dirty="0" err="1">
                <a:ea typeface="+mn-lt"/>
                <a:cs typeface="+mn-lt"/>
              </a:rPr>
              <a:t>takes</a:t>
            </a:r>
            <a:r>
              <a:rPr lang="tr-TR" sz="1200" dirty="0">
                <a:ea typeface="+mn-lt"/>
                <a:cs typeface="+mn-lt"/>
              </a:rPr>
              <a:t> his </a:t>
            </a:r>
            <a:r>
              <a:rPr lang="tr-TR" sz="1200" dirty="0" err="1">
                <a:ea typeface="+mn-lt"/>
                <a:cs typeface="+mn-lt"/>
              </a:rPr>
              <a:t>ancient</a:t>
            </a:r>
            <a:r>
              <a:rPr lang="tr-TR" sz="1200" dirty="0">
                <a:ea typeface="+mn-lt"/>
                <a:cs typeface="+mn-lt"/>
              </a:rPr>
              <a:t> </a:t>
            </a:r>
            <a:r>
              <a:rPr lang="tr-TR" sz="1200" dirty="0" err="1">
                <a:ea typeface="+mn-lt"/>
                <a:cs typeface="+mn-lt"/>
              </a:rPr>
              <a:t>wife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goes</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bed</a:t>
            </a:r>
            <a:r>
              <a:rPr lang="tr-TR" sz="1200" dirty="0">
                <a:ea typeface="+mn-lt"/>
                <a:cs typeface="+mn-lt"/>
              </a:rPr>
              <a:t>.</a:t>
            </a:r>
            <a:endParaRPr lang="tr-TR" sz="1200" dirty="0"/>
          </a:p>
          <a:p>
            <a:endParaRPr lang="tr-TR" sz="1000" dirty="0"/>
          </a:p>
        </p:txBody>
      </p:sp>
    </p:spTree>
    <p:extLst>
      <p:ext uri="{BB962C8B-B14F-4D97-AF65-F5344CB8AC3E}">
        <p14:creationId xmlns:p14="http://schemas.microsoft.com/office/powerpoint/2010/main" val="930649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37F96F-58C6-E3F1-97B5-25320000E25C}"/>
              </a:ext>
            </a:extLst>
          </p:cNvPr>
          <p:cNvSpPr>
            <a:spLocks noGrp="1"/>
          </p:cNvSpPr>
          <p:nvPr>
            <p:ph type="title"/>
          </p:nvPr>
        </p:nvSpPr>
        <p:spPr>
          <a:xfrm>
            <a:off x="649779" y="905150"/>
            <a:ext cx="5439180" cy="891540"/>
          </a:xfrm>
        </p:spPr>
        <p:txBody>
          <a:bodyPr vert="horz" lIns="137160" tIns="137160" rIns="137160" bIns="137160" rtlCol="0" anchor="ctr">
            <a:normAutofit/>
          </a:bodyPr>
          <a:lstStyle/>
          <a:p>
            <a:r>
              <a:rPr lang="en-US" dirty="0"/>
              <a:t>THE WIFE OF BATH'S TALE</a:t>
            </a:r>
          </a:p>
        </p:txBody>
      </p:sp>
      <p:sp>
        <p:nvSpPr>
          <p:cNvPr id="4" name="İçerik Yer Tutucusu 3">
            <a:extLst>
              <a:ext uri="{FF2B5EF4-FFF2-40B4-BE49-F238E27FC236}">
                <a16:creationId xmlns:a16="http://schemas.microsoft.com/office/drawing/2014/main" id="{078D4728-D4F8-7E63-E721-40AD8A6848BE}"/>
              </a:ext>
            </a:extLst>
          </p:cNvPr>
          <p:cNvSpPr>
            <a:spLocks noGrp="1"/>
          </p:cNvSpPr>
          <p:nvPr>
            <p:ph sz="half" idx="2"/>
          </p:nvPr>
        </p:nvSpPr>
        <p:spPr>
          <a:xfrm>
            <a:off x="510993" y="2530983"/>
            <a:ext cx="4563928" cy="3262745"/>
          </a:xfrm>
        </p:spPr>
        <p:txBody>
          <a:bodyPr vert="horz" lIns="68580" tIns="34290" rIns="68580" bIns="34290" rtlCol="0" anchor="t">
            <a:noAutofit/>
          </a:bodyPr>
          <a:lstStyle/>
          <a:p>
            <a:r>
              <a:rPr lang="en-US" sz="1400" b="1" dirty="0"/>
              <a:t>SUMMARY</a:t>
            </a:r>
          </a:p>
          <a:p>
            <a:pPr>
              <a:lnSpc>
                <a:spcPct val="80000"/>
              </a:lnSpc>
            </a:pPr>
            <a:endParaRPr lang="en-US" sz="1400" dirty="0">
              <a:solidFill>
                <a:srgbClr val="262626"/>
              </a:solidFill>
              <a:latin typeface="Gill Sans MT"/>
              <a:cs typeface="Times New Roman"/>
            </a:endParaRPr>
          </a:p>
          <a:p>
            <a:pPr>
              <a:lnSpc>
                <a:spcPct val="80000"/>
              </a:lnSpc>
            </a:pPr>
            <a:endParaRPr lang="en-US" sz="1400" dirty="0">
              <a:solidFill>
                <a:srgbClr val="262626"/>
              </a:solidFill>
              <a:latin typeface="Gill Sans MT"/>
              <a:cs typeface="Times New Roman"/>
            </a:endParaRPr>
          </a:p>
          <a:p>
            <a:pPr>
              <a:lnSpc>
                <a:spcPct val="80000"/>
              </a:lnSpc>
            </a:pPr>
            <a:r>
              <a:rPr lang="en-US" sz="1400" dirty="0">
                <a:solidFill>
                  <a:srgbClr val="262626"/>
                </a:solidFill>
                <a:latin typeface="Gill Sans MT"/>
                <a:cs typeface="Times New Roman"/>
              </a:rPr>
              <a:t>On the wedding night, the Knight was not interested in consummating the marriage. The Old Woman then calls into question the Knight’s virtue and his behavior with regard to being a knight. He is not living up to the knight’s code of chivalry or to his wealth and status. She offers him a new deal: the choice of loyalty and faithfulness from his wife or the worry of unfaithfulness because of beauty. She said that as an old woman, she would always be faithful to him. If his bride were a young girl, he would have to worry about the young girl being unfaithful to him and have to worry about men trying to attract his wife. The Knight tells her the choice is yours I will be happy with your choice. and the Old Woman reveals that she is truly a young wife that any knight would be proud to have.</a:t>
            </a:r>
            <a:endParaRPr lang="en-US" sz="1400"/>
          </a:p>
        </p:txBody>
      </p:sp>
      <p:pic>
        <p:nvPicPr>
          <p:cNvPr id="7" name="İçerik Yer Tutucusu 6" descr="The Wife of Bath by Geoffrey Chaucer | Goodreads">
            <a:extLst>
              <a:ext uri="{FF2B5EF4-FFF2-40B4-BE49-F238E27FC236}">
                <a16:creationId xmlns:a16="http://schemas.microsoft.com/office/drawing/2014/main" id="{CFC95EC6-9012-CA36-D336-E785FD44FB5F}"/>
              </a:ext>
            </a:extLst>
          </p:cNvPr>
          <p:cNvPicPr>
            <a:picLocks noGrp="1" noChangeAspect="1"/>
          </p:cNvPicPr>
          <p:nvPr>
            <p:ph sz="half" idx="1"/>
          </p:nvPr>
        </p:nvPicPr>
        <p:blipFill>
          <a:blip r:embed="rId2"/>
          <a:stretch>
            <a:fillRect/>
          </a:stretch>
        </p:blipFill>
        <p:spPr>
          <a:xfrm>
            <a:off x="6005239" y="2530591"/>
            <a:ext cx="2078180" cy="3209544"/>
          </a:xfrm>
          <a:prstGeom prst="rect">
            <a:avLst/>
          </a:prstGeom>
        </p:spPr>
      </p:pic>
    </p:spTree>
    <p:extLst>
      <p:ext uri="{BB962C8B-B14F-4D97-AF65-F5344CB8AC3E}">
        <p14:creationId xmlns:p14="http://schemas.microsoft.com/office/powerpoint/2010/main" val="3932574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B89852-0418-BC2A-5795-3DAB52D9DA75}"/>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F8A3D398-CC32-EED7-6EEE-890C4A838644}"/>
              </a:ext>
            </a:extLst>
          </p:cNvPr>
          <p:cNvSpPr>
            <a:spLocks noGrp="1"/>
          </p:cNvSpPr>
          <p:nvPr>
            <p:ph sz="half" idx="1"/>
          </p:nvPr>
        </p:nvSpPr>
        <p:spPr>
          <a:xfrm>
            <a:off x="132502" y="2317829"/>
            <a:ext cx="4276272" cy="3847761"/>
          </a:xfrm>
        </p:spPr>
        <p:txBody>
          <a:bodyPr vert="horz" lIns="68580" tIns="34290" rIns="68580" bIns="34290" rtlCol="0" anchor="t">
            <a:noAutofit/>
          </a:bodyPr>
          <a:lstStyle/>
          <a:p>
            <a:pPr marL="0" indent="0"/>
            <a:r>
              <a:rPr lang="tr-TR" sz="1200"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have</a:t>
            </a:r>
            <a:r>
              <a:rPr lang="tr-TR" sz="1200" b="1" dirty="0">
                <a:ea typeface="+mn-lt"/>
                <a:cs typeface="+mn-lt"/>
              </a:rPr>
              <a:t> two </a:t>
            </a:r>
            <a:r>
              <a:rPr lang="tr-TR" sz="1200" b="1" dirty="0" err="1">
                <a:ea typeface="+mn-lt"/>
                <a:cs typeface="+mn-lt"/>
              </a:rPr>
              <a:t>choices</a:t>
            </a:r>
            <a:r>
              <a:rPr lang="tr-TR" sz="1200" b="1" dirty="0">
                <a:ea typeface="+mn-lt"/>
                <a:cs typeface="+mn-lt"/>
              </a:rPr>
              <a:t>; </a:t>
            </a:r>
            <a:r>
              <a:rPr lang="tr-TR" sz="1200" b="1" dirty="0" err="1">
                <a:ea typeface="+mn-lt"/>
                <a:cs typeface="+mn-lt"/>
              </a:rPr>
              <a:t>which</a:t>
            </a:r>
            <a:r>
              <a:rPr lang="tr-TR" sz="1200" b="1" dirty="0">
                <a:ea typeface="+mn-lt"/>
                <a:cs typeface="+mn-lt"/>
              </a:rPr>
              <a:t> </a:t>
            </a:r>
            <a:r>
              <a:rPr lang="tr-TR" sz="1200" b="1" dirty="0" err="1">
                <a:ea typeface="+mn-lt"/>
                <a:cs typeface="+mn-lt"/>
              </a:rPr>
              <a:t>one</a:t>
            </a:r>
            <a:r>
              <a:rPr lang="tr-TR" sz="1200" b="1" dirty="0">
                <a:ea typeface="+mn-lt"/>
                <a:cs typeface="+mn-lt"/>
              </a:rPr>
              <a:t> </a:t>
            </a:r>
            <a:r>
              <a:rPr lang="tr-TR" sz="1200" b="1" dirty="0" err="1">
                <a:ea typeface="+mn-lt"/>
                <a:cs typeface="+mn-lt"/>
              </a:rPr>
              <a:t>will</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try</a:t>
            </a:r>
            <a:r>
              <a:rPr lang="tr-TR" sz="1200" b="1" dirty="0">
                <a:ea typeface="+mn-lt"/>
                <a:cs typeface="+mn-lt"/>
              </a:rPr>
              <a:t>?</a:t>
            </a:r>
            <a:endParaRPr lang="tr-TR" sz="1200" b="1" dirty="0"/>
          </a:p>
          <a:p>
            <a:r>
              <a:rPr lang="tr-TR" sz="1200" b="1" dirty="0" err="1">
                <a:ea typeface="+mn-lt"/>
                <a:cs typeface="+mn-lt"/>
              </a:rPr>
              <a:t>To</a:t>
            </a:r>
            <a:r>
              <a:rPr lang="tr-TR" sz="1200" b="1" dirty="0">
                <a:ea typeface="+mn-lt"/>
                <a:cs typeface="+mn-lt"/>
              </a:rPr>
              <a:t> </a:t>
            </a:r>
            <a:r>
              <a:rPr lang="tr-TR" sz="1200" b="1" dirty="0" err="1">
                <a:ea typeface="+mn-lt"/>
                <a:cs typeface="+mn-lt"/>
              </a:rPr>
              <a:t>have</a:t>
            </a:r>
            <a:r>
              <a:rPr lang="tr-TR" sz="1200" b="1" dirty="0">
                <a:ea typeface="+mn-lt"/>
                <a:cs typeface="+mn-lt"/>
              </a:rPr>
              <a:t> me </a:t>
            </a:r>
            <a:r>
              <a:rPr lang="tr-TR" sz="1200" b="1" dirty="0" err="1">
                <a:ea typeface="+mn-lt"/>
                <a:cs typeface="+mn-lt"/>
              </a:rPr>
              <a:t>old</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ugly</a:t>
            </a:r>
            <a:r>
              <a:rPr lang="tr-TR" sz="1200" b="1" dirty="0">
                <a:ea typeface="+mn-lt"/>
                <a:cs typeface="+mn-lt"/>
              </a:rPr>
              <a:t> </a:t>
            </a:r>
            <a:r>
              <a:rPr lang="tr-TR" sz="1200" b="1" dirty="0" err="1">
                <a:ea typeface="+mn-lt"/>
                <a:cs typeface="+mn-lt"/>
              </a:rPr>
              <a:t>till</a:t>
            </a:r>
            <a:r>
              <a:rPr lang="tr-TR" sz="1200" b="1" dirty="0">
                <a:ea typeface="+mn-lt"/>
                <a:cs typeface="+mn-lt"/>
              </a:rPr>
              <a:t> I </a:t>
            </a:r>
            <a:r>
              <a:rPr lang="tr-TR" sz="1200" b="1" dirty="0" err="1">
                <a:ea typeface="+mn-lt"/>
                <a:cs typeface="+mn-lt"/>
              </a:rPr>
              <a:t>die</a:t>
            </a:r>
            <a:r>
              <a:rPr lang="tr-TR" sz="1200" b="1" dirty="0">
                <a:ea typeface="+mn-lt"/>
                <a:cs typeface="+mn-lt"/>
              </a:rPr>
              <a:t>,</a:t>
            </a:r>
            <a:endParaRPr lang="tr-TR" sz="1200" b="1" dirty="0"/>
          </a:p>
          <a:p>
            <a:r>
              <a:rPr lang="tr-TR" sz="1200" b="1" dirty="0">
                <a:ea typeface="+mn-lt"/>
                <a:cs typeface="+mn-lt"/>
              </a:rPr>
              <a:t>But </a:t>
            </a:r>
            <a:r>
              <a:rPr lang="tr-TR" sz="1200" b="1" dirty="0" err="1">
                <a:ea typeface="+mn-lt"/>
                <a:cs typeface="+mn-lt"/>
              </a:rPr>
              <a:t>still</a:t>
            </a:r>
            <a:r>
              <a:rPr lang="tr-TR" sz="1200" b="1" dirty="0">
                <a:ea typeface="+mn-lt"/>
                <a:cs typeface="+mn-lt"/>
              </a:rPr>
              <a:t> a </a:t>
            </a:r>
            <a:r>
              <a:rPr lang="tr-TR" sz="1200" b="1" dirty="0" err="1">
                <a:ea typeface="+mn-lt"/>
                <a:cs typeface="+mn-lt"/>
              </a:rPr>
              <a:t>loyal</a:t>
            </a:r>
            <a:r>
              <a:rPr lang="tr-TR" sz="1200" b="1" dirty="0">
                <a:ea typeface="+mn-lt"/>
                <a:cs typeface="+mn-lt"/>
              </a:rPr>
              <a:t>, </a:t>
            </a:r>
            <a:r>
              <a:rPr lang="tr-TR" sz="1200" b="1" dirty="0" err="1">
                <a:ea typeface="+mn-lt"/>
                <a:cs typeface="+mn-lt"/>
              </a:rPr>
              <a:t>true</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humble</a:t>
            </a:r>
            <a:r>
              <a:rPr lang="tr-TR" sz="1200" b="1" dirty="0">
                <a:ea typeface="+mn-lt"/>
                <a:cs typeface="+mn-lt"/>
              </a:rPr>
              <a:t> </a:t>
            </a:r>
            <a:r>
              <a:rPr lang="tr-TR" sz="1200" b="1" dirty="0" err="1">
                <a:ea typeface="+mn-lt"/>
                <a:cs typeface="+mn-lt"/>
              </a:rPr>
              <a:t>wife</a:t>
            </a:r>
            <a:endParaRPr lang="tr-TR" sz="1200" b="1" dirty="0"/>
          </a:p>
          <a:p>
            <a:r>
              <a:rPr lang="tr-TR" sz="1200" b="1" dirty="0" err="1">
                <a:ea typeface="+mn-lt"/>
                <a:cs typeface="+mn-lt"/>
              </a:rPr>
              <a:t>That</a:t>
            </a:r>
            <a:r>
              <a:rPr lang="tr-TR" sz="1200" b="1" dirty="0">
                <a:ea typeface="+mn-lt"/>
                <a:cs typeface="+mn-lt"/>
              </a:rPr>
              <a:t> </a:t>
            </a:r>
            <a:r>
              <a:rPr lang="tr-TR" sz="1200" b="1" dirty="0" err="1">
                <a:ea typeface="+mn-lt"/>
                <a:cs typeface="+mn-lt"/>
              </a:rPr>
              <a:t>never</a:t>
            </a:r>
            <a:r>
              <a:rPr lang="tr-TR" sz="1200" b="1" dirty="0">
                <a:ea typeface="+mn-lt"/>
                <a:cs typeface="+mn-lt"/>
              </a:rPr>
              <a:t> </a:t>
            </a:r>
            <a:r>
              <a:rPr lang="tr-TR" sz="1200" b="1" dirty="0" err="1">
                <a:ea typeface="+mn-lt"/>
                <a:cs typeface="+mn-lt"/>
              </a:rPr>
              <a:t>will</a:t>
            </a:r>
            <a:r>
              <a:rPr lang="tr-TR" sz="1200" b="1" dirty="0">
                <a:ea typeface="+mn-lt"/>
                <a:cs typeface="+mn-lt"/>
              </a:rPr>
              <a:t> </a:t>
            </a:r>
            <a:r>
              <a:rPr lang="tr-TR" sz="1200" b="1" dirty="0" err="1">
                <a:ea typeface="+mn-lt"/>
                <a:cs typeface="+mn-lt"/>
              </a:rPr>
              <a:t>displease</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all</a:t>
            </a:r>
            <a:r>
              <a:rPr lang="tr-TR" sz="1200" b="1" dirty="0">
                <a:ea typeface="+mn-lt"/>
                <a:cs typeface="+mn-lt"/>
              </a:rPr>
              <a:t> her life,</a:t>
            </a:r>
            <a:endParaRPr lang="tr-TR" sz="1200" b="1" dirty="0"/>
          </a:p>
          <a:p>
            <a:r>
              <a:rPr lang="tr-TR" sz="1200" b="1" dirty="0" err="1">
                <a:ea typeface="+mn-lt"/>
                <a:cs typeface="+mn-lt"/>
              </a:rPr>
              <a:t>Or</a:t>
            </a:r>
            <a:r>
              <a:rPr lang="tr-TR" sz="1200" b="1" dirty="0">
                <a:ea typeface="+mn-lt"/>
                <a:cs typeface="+mn-lt"/>
              </a:rPr>
              <a:t> </a:t>
            </a:r>
            <a:r>
              <a:rPr lang="tr-TR" sz="1200" b="1" dirty="0" err="1">
                <a:ea typeface="+mn-lt"/>
                <a:cs typeface="+mn-lt"/>
              </a:rPr>
              <a:t>would</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rather</a:t>
            </a:r>
            <a:r>
              <a:rPr lang="tr-TR" sz="1200" b="1" dirty="0">
                <a:ea typeface="+mn-lt"/>
                <a:cs typeface="+mn-lt"/>
              </a:rPr>
              <a:t> I </a:t>
            </a:r>
            <a:r>
              <a:rPr lang="tr-TR" sz="1200" b="1" dirty="0" err="1">
                <a:ea typeface="+mn-lt"/>
                <a:cs typeface="+mn-lt"/>
              </a:rPr>
              <a:t>were</a:t>
            </a:r>
            <a:r>
              <a:rPr lang="tr-TR" sz="1200" b="1" dirty="0">
                <a:ea typeface="+mn-lt"/>
                <a:cs typeface="+mn-lt"/>
              </a:rPr>
              <a:t> </a:t>
            </a:r>
            <a:r>
              <a:rPr lang="tr-TR" sz="1200" b="1" dirty="0" err="1">
                <a:ea typeface="+mn-lt"/>
                <a:cs typeface="+mn-lt"/>
              </a:rPr>
              <a:t>young</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pretty</a:t>
            </a:r>
            <a:endParaRPr lang="tr-TR" sz="1200" b="1" dirty="0"/>
          </a:p>
          <a:p>
            <a:r>
              <a:rPr lang="tr-TR" sz="1200" b="1" dirty="0" err="1">
                <a:ea typeface="+mn-lt"/>
                <a:cs typeface="+mn-lt"/>
              </a:rPr>
              <a:t>And</a:t>
            </a:r>
            <a:r>
              <a:rPr lang="tr-TR" sz="1200" b="1" dirty="0">
                <a:ea typeface="+mn-lt"/>
                <a:cs typeface="+mn-lt"/>
              </a:rPr>
              <a:t> </a:t>
            </a:r>
            <a:r>
              <a:rPr lang="tr-TR" sz="1200" b="1" dirty="0" err="1">
                <a:ea typeface="+mn-lt"/>
                <a:cs typeface="+mn-lt"/>
              </a:rPr>
              <a:t>chance</a:t>
            </a:r>
            <a:r>
              <a:rPr lang="tr-TR" sz="1200" b="1" dirty="0">
                <a:ea typeface="+mn-lt"/>
                <a:cs typeface="+mn-lt"/>
              </a:rPr>
              <a:t> </a:t>
            </a:r>
            <a:r>
              <a:rPr lang="tr-TR" sz="1200" b="1" dirty="0" err="1">
                <a:ea typeface="+mn-lt"/>
                <a:cs typeface="+mn-lt"/>
              </a:rPr>
              <a:t>your</a:t>
            </a:r>
            <a:r>
              <a:rPr lang="tr-TR" sz="1200" b="1" dirty="0">
                <a:ea typeface="+mn-lt"/>
                <a:cs typeface="+mn-lt"/>
              </a:rPr>
              <a:t> </a:t>
            </a:r>
            <a:r>
              <a:rPr lang="tr-TR" sz="1200" b="1" dirty="0" err="1">
                <a:ea typeface="+mn-lt"/>
                <a:cs typeface="+mn-lt"/>
              </a:rPr>
              <a:t>arm</a:t>
            </a:r>
            <a:r>
              <a:rPr lang="tr-TR" sz="1200" b="1" dirty="0">
                <a:ea typeface="+mn-lt"/>
                <a:cs typeface="+mn-lt"/>
              </a:rPr>
              <a:t> </a:t>
            </a:r>
            <a:r>
              <a:rPr lang="tr-TR" sz="1200" b="1" dirty="0" err="1">
                <a:ea typeface="+mn-lt"/>
                <a:cs typeface="+mn-lt"/>
              </a:rPr>
              <a:t>what</a:t>
            </a:r>
            <a:r>
              <a:rPr lang="tr-TR" sz="1200" b="1" dirty="0">
                <a:ea typeface="+mn-lt"/>
                <a:cs typeface="+mn-lt"/>
              </a:rPr>
              <a:t> </a:t>
            </a:r>
            <a:r>
              <a:rPr lang="tr-TR" sz="1200" b="1" dirty="0" err="1">
                <a:ea typeface="+mn-lt"/>
                <a:cs typeface="+mn-lt"/>
              </a:rPr>
              <a:t>happens</a:t>
            </a:r>
            <a:r>
              <a:rPr lang="tr-TR" sz="1200" b="1" dirty="0">
                <a:ea typeface="+mn-lt"/>
                <a:cs typeface="+mn-lt"/>
              </a:rPr>
              <a:t> in a </a:t>
            </a:r>
            <a:r>
              <a:rPr lang="tr-TR" sz="1200" b="1" dirty="0" err="1">
                <a:ea typeface="+mn-lt"/>
                <a:cs typeface="+mn-lt"/>
              </a:rPr>
              <a:t>city</a:t>
            </a:r>
            <a:endParaRPr lang="tr-TR" sz="1200" b="1" dirty="0"/>
          </a:p>
          <a:p>
            <a:r>
              <a:rPr lang="tr-TR" sz="1200" b="1" dirty="0" err="1">
                <a:ea typeface="+mn-lt"/>
                <a:cs typeface="+mn-lt"/>
              </a:rPr>
              <a:t>Where</a:t>
            </a:r>
            <a:r>
              <a:rPr lang="tr-TR" sz="1200" b="1" dirty="0">
                <a:ea typeface="+mn-lt"/>
                <a:cs typeface="+mn-lt"/>
              </a:rPr>
              <a:t> </a:t>
            </a:r>
            <a:r>
              <a:rPr lang="tr-TR" sz="1200" b="1" dirty="0" err="1">
                <a:ea typeface="+mn-lt"/>
                <a:cs typeface="+mn-lt"/>
              </a:rPr>
              <a:t>friends</a:t>
            </a:r>
            <a:r>
              <a:rPr lang="tr-TR" sz="1200" b="1" dirty="0">
                <a:ea typeface="+mn-lt"/>
                <a:cs typeface="+mn-lt"/>
              </a:rPr>
              <a:t> </a:t>
            </a:r>
            <a:r>
              <a:rPr lang="tr-TR" sz="1200" b="1" dirty="0" err="1">
                <a:ea typeface="+mn-lt"/>
                <a:cs typeface="+mn-lt"/>
              </a:rPr>
              <a:t>will</a:t>
            </a:r>
            <a:r>
              <a:rPr lang="tr-TR" sz="1200" b="1" dirty="0">
                <a:ea typeface="+mn-lt"/>
                <a:cs typeface="+mn-lt"/>
              </a:rPr>
              <a:t> </a:t>
            </a:r>
            <a:r>
              <a:rPr lang="tr-TR" sz="1200" b="1" dirty="0" err="1">
                <a:ea typeface="+mn-lt"/>
                <a:cs typeface="+mn-lt"/>
              </a:rPr>
              <a:t>visit</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because</a:t>
            </a:r>
            <a:r>
              <a:rPr lang="tr-TR" sz="1200" b="1" dirty="0">
                <a:ea typeface="+mn-lt"/>
                <a:cs typeface="+mn-lt"/>
              </a:rPr>
              <a:t> of me,</a:t>
            </a:r>
            <a:endParaRPr lang="tr-TR" sz="1200" b="1" dirty="0"/>
          </a:p>
          <a:p>
            <a:r>
              <a:rPr lang="tr-TR" sz="1200" b="1" dirty="0" err="1">
                <a:ea typeface="+mn-lt"/>
                <a:cs typeface="+mn-lt"/>
              </a:rPr>
              <a:t>Yes</a:t>
            </a:r>
            <a:r>
              <a:rPr lang="tr-TR" sz="1200" b="1" dirty="0">
                <a:ea typeface="+mn-lt"/>
                <a:cs typeface="+mn-lt"/>
              </a:rPr>
              <a:t>, </a:t>
            </a:r>
            <a:r>
              <a:rPr lang="tr-TR" sz="1200" b="1" dirty="0" err="1">
                <a:ea typeface="+mn-lt"/>
                <a:cs typeface="+mn-lt"/>
              </a:rPr>
              <a:t>and</a:t>
            </a:r>
            <a:r>
              <a:rPr lang="tr-TR" sz="1200" b="1" dirty="0">
                <a:ea typeface="+mn-lt"/>
                <a:cs typeface="+mn-lt"/>
              </a:rPr>
              <a:t> in </a:t>
            </a:r>
            <a:r>
              <a:rPr lang="tr-TR" sz="1200" b="1" dirty="0" err="1">
                <a:ea typeface="+mn-lt"/>
                <a:cs typeface="+mn-lt"/>
              </a:rPr>
              <a:t>other</a:t>
            </a:r>
            <a:r>
              <a:rPr lang="tr-TR" sz="1200" b="1" dirty="0">
                <a:ea typeface="+mn-lt"/>
                <a:cs typeface="+mn-lt"/>
              </a:rPr>
              <a:t> </a:t>
            </a:r>
            <a:r>
              <a:rPr lang="tr-TR" sz="1200" b="1" dirty="0" err="1">
                <a:ea typeface="+mn-lt"/>
                <a:cs typeface="+mn-lt"/>
              </a:rPr>
              <a:t>places</a:t>
            </a:r>
            <a:r>
              <a:rPr lang="tr-TR" sz="1200" b="1" dirty="0">
                <a:ea typeface="+mn-lt"/>
                <a:cs typeface="+mn-lt"/>
              </a:rPr>
              <a:t> </a:t>
            </a:r>
            <a:r>
              <a:rPr lang="tr-TR" sz="1200" b="1" dirty="0" err="1">
                <a:ea typeface="+mn-lt"/>
                <a:cs typeface="+mn-lt"/>
              </a:rPr>
              <a:t>too</a:t>
            </a:r>
            <a:r>
              <a:rPr lang="tr-TR" sz="1200" b="1" dirty="0">
                <a:ea typeface="+mn-lt"/>
                <a:cs typeface="+mn-lt"/>
              </a:rPr>
              <a:t>, </a:t>
            </a:r>
            <a:r>
              <a:rPr lang="tr-TR" sz="1200" b="1" dirty="0" err="1">
                <a:ea typeface="+mn-lt"/>
                <a:cs typeface="+mn-lt"/>
              </a:rPr>
              <a:t>maybe</a:t>
            </a:r>
            <a:r>
              <a:rPr lang="tr-TR" sz="1200" b="1" dirty="0">
                <a:ea typeface="+mn-lt"/>
                <a:cs typeface="+mn-lt"/>
              </a:rPr>
              <a:t>.</a:t>
            </a:r>
            <a:endParaRPr lang="tr-TR" sz="1200" b="1" dirty="0"/>
          </a:p>
          <a:p>
            <a:r>
              <a:rPr lang="tr-TR" sz="1200" b="1" dirty="0" err="1">
                <a:ea typeface="+mn-lt"/>
                <a:cs typeface="+mn-lt"/>
              </a:rPr>
              <a:t>Which</a:t>
            </a:r>
            <a:r>
              <a:rPr lang="tr-TR" sz="1200" b="1" dirty="0">
                <a:ea typeface="+mn-lt"/>
                <a:cs typeface="+mn-lt"/>
              </a:rPr>
              <a:t> </a:t>
            </a:r>
            <a:r>
              <a:rPr lang="tr-TR" sz="1200" b="1" dirty="0" err="1">
                <a:ea typeface="+mn-lt"/>
                <a:cs typeface="+mn-lt"/>
              </a:rPr>
              <a:t>would</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have</a:t>
            </a:r>
            <a:r>
              <a:rPr lang="tr-TR" sz="1200" b="1" dirty="0">
                <a:ea typeface="+mn-lt"/>
                <a:cs typeface="+mn-lt"/>
              </a:rPr>
              <a:t>? </a:t>
            </a:r>
            <a:r>
              <a:rPr lang="tr-TR" sz="1200" b="1" dirty="0" err="1">
                <a:ea typeface="+mn-lt"/>
                <a:cs typeface="+mn-lt"/>
              </a:rPr>
              <a:t>The</a:t>
            </a:r>
            <a:r>
              <a:rPr lang="tr-TR" sz="1200" b="1" dirty="0">
                <a:ea typeface="+mn-lt"/>
                <a:cs typeface="+mn-lt"/>
              </a:rPr>
              <a:t> </a:t>
            </a:r>
            <a:r>
              <a:rPr lang="tr-TR" sz="1200" b="1" dirty="0" err="1">
                <a:ea typeface="+mn-lt"/>
                <a:cs typeface="+mn-lt"/>
              </a:rPr>
              <a:t>choice</a:t>
            </a:r>
            <a:r>
              <a:rPr lang="tr-TR" sz="1200" b="1" dirty="0">
                <a:ea typeface="+mn-lt"/>
                <a:cs typeface="+mn-lt"/>
              </a:rPr>
              <a:t> is </a:t>
            </a:r>
            <a:r>
              <a:rPr lang="tr-TR" sz="1200" b="1" dirty="0" err="1">
                <a:ea typeface="+mn-lt"/>
                <a:cs typeface="+mn-lt"/>
              </a:rPr>
              <a:t>all</a:t>
            </a:r>
            <a:r>
              <a:rPr lang="tr-TR" sz="1200" b="1" dirty="0">
                <a:ea typeface="+mn-lt"/>
                <a:cs typeface="+mn-lt"/>
              </a:rPr>
              <a:t> </a:t>
            </a:r>
            <a:r>
              <a:rPr lang="tr-TR" sz="1200" b="1" dirty="0" err="1">
                <a:ea typeface="+mn-lt"/>
                <a:cs typeface="+mn-lt"/>
              </a:rPr>
              <a:t>your</a:t>
            </a:r>
            <a:r>
              <a:rPr lang="tr-TR" sz="1200" b="1" dirty="0">
                <a:ea typeface="+mn-lt"/>
                <a:cs typeface="+mn-lt"/>
              </a:rPr>
              <a:t> </a:t>
            </a:r>
            <a:r>
              <a:rPr lang="tr-TR" sz="1200" b="1" dirty="0" err="1">
                <a:ea typeface="+mn-lt"/>
                <a:cs typeface="+mn-lt"/>
              </a:rPr>
              <a:t>own</a:t>
            </a:r>
            <a:r>
              <a:rPr lang="tr-TR" sz="1200" b="1" dirty="0">
                <a:ea typeface="+mn-lt"/>
                <a:cs typeface="+mn-lt"/>
              </a:rPr>
              <a:t>.”</a:t>
            </a:r>
            <a:endParaRPr lang="tr-TR" sz="1200" b="1" dirty="0"/>
          </a:p>
          <a:p>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 </a:t>
            </a:r>
            <a:r>
              <a:rPr lang="tr-TR" sz="1200" dirty="0" err="1">
                <a:ea typeface="+mn-lt"/>
                <a:cs typeface="+mn-lt"/>
              </a:rPr>
              <a:t>thought</a:t>
            </a:r>
            <a:r>
              <a:rPr lang="tr-TR" sz="1200" dirty="0">
                <a:ea typeface="+mn-lt"/>
                <a:cs typeface="+mn-lt"/>
              </a:rPr>
              <a:t> </a:t>
            </a:r>
            <a:r>
              <a:rPr lang="tr-TR" sz="1200" dirty="0" err="1">
                <a:ea typeface="+mn-lt"/>
                <a:cs typeface="+mn-lt"/>
              </a:rPr>
              <a:t>long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with</a:t>
            </a:r>
            <a:r>
              <a:rPr lang="tr-TR" sz="1200" dirty="0">
                <a:ea typeface="+mn-lt"/>
                <a:cs typeface="+mn-lt"/>
              </a:rPr>
              <a:t> a </a:t>
            </a:r>
            <a:r>
              <a:rPr lang="tr-TR" sz="1200" dirty="0" err="1">
                <a:ea typeface="+mn-lt"/>
                <a:cs typeface="+mn-lt"/>
              </a:rPr>
              <a:t>piteous</a:t>
            </a:r>
            <a:r>
              <a:rPr lang="tr-TR" sz="1200" dirty="0">
                <a:ea typeface="+mn-lt"/>
                <a:cs typeface="+mn-lt"/>
              </a:rPr>
              <a:t> </a:t>
            </a:r>
            <a:r>
              <a:rPr lang="tr-TR" sz="1200" dirty="0" err="1">
                <a:ea typeface="+mn-lt"/>
                <a:cs typeface="+mn-lt"/>
              </a:rPr>
              <a:t>groan</a:t>
            </a:r>
            <a:endParaRPr lang="tr-TR" sz="1200" dirty="0"/>
          </a:p>
          <a:p>
            <a:r>
              <a:rPr lang="tr-TR" sz="1200" dirty="0">
                <a:ea typeface="+mn-lt"/>
                <a:cs typeface="+mn-lt"/>
              </a:rPr>
              <a:t>At </a:t>
            </a:r>
            <a:r>
              <a:rPr lang="tr-TR" sz="1200" dirty="0" err="1">
                <a:ea typeface="+mn-lt"/>
                <a:cs typeface="+mn-lt"/>
              </a:rPr>
              <a:t>last</a:t>
            </a:r>
            <a:r>
              <a:rPr lang="tr-TR" sz="1200" dirty="0">
                <a:ea typeface="+mn-lt"/>
                <a:cs typeface="+mn-lt"/>
              </a:rPr>
              <a:t> he </a:t>
            </a:r>
            <a:r>
              <a:rPr lang="tr-TR" sz="1200" dirty="0" err="1">
                <a:ea typeface="+mn-lt"/>
                <a:cs typeface="+mn-lt"/>
              </a:rPr>
              <a:t>said</a:t>
            </a:r>
            <a:r>
              <a:rPr lang="tr-TR" sz="1200" dirty="0">
                <a:ea typeface="+mn-lt"/>
                <a:cs typeface="+mn-lt"/>
              </a:rPr>
              <a:t>, </a:t>
            </a:r>
            <a:r>
              <a:rPr lang="tr-TR" sz="1200" dirty="0" err="1">
                <a:ea typeface="+mn-lt"/>
                <a:cs typeface="+mn-lt"/>
              </a:rPr>
              <a:t>with</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care</a:t>
            </a:r>
            <a:r>
              <a:rPr lang="tr-TR" sz="1200" dirty="0">
                <a:ea typeface="+mn-lt"/>
                <a:cs typeface="+mn-lt"/>
              </a:rPr>
              <a:t> in life,</a:t>
            </a:r>
            <a:endParaRPr lang="tr-TR" sz="1200" dirty="0"/>
          </a:p>
          <a:p>
            <a:r>
              <a:rPr lang="tr-TR" sz="1200" dirty="0">
                <a:ea typeface="+mn-lt"/>
                <a:cs typeface="+mn-lt"/>
              </a:rPr>
              <a:t>“My </a:t>
            </a:r>
            <a:r>
              <a:rPr lang="tr-TR" sz="1200" dirty="0" err="1">
                <a:ea typeface="+mn-lt"/>
                <a:cs typeface="+mn-lt"/>
              </a:rPr>
              <a:t>lady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love</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dearest</a:t>
            </a:r>
            <a:r>
              <a:rPr lang="tr-TR" sz="1200" dirty="0">
                <a:ea typeface="+mn-lt"/>
                <a:cs typeface="+mn-lt"/>
              </a:rPr>
              <a:t> </a:t>
            </a:r>
            <a:r>
              <a:rPr lang="tr-TR" sz="1200" dirty="0" err="1">
                <a:ea typeface="+mn-lt"/>
                <a:cs typeface="+mn-lt"/>
              </a:rPr>
              <a:t>wife</a:t>
            </a:r>
            <a:r>
              <a:rPr lang="tr-TR" sz="1200" dirty="0">
                <a:ea typeface="+mn-lt"/>
                <a:cs typeface="+mn-lt"/>
              </a:rPr>
              <a:t>,</a:t>
            </a:r>
            <a:endParaRPr lang="tr-TR" sz="1200" dirty="0"/>
          </a:p>
          <a:p>
            <a:r>
              <a:rPr lang="tr-TR" sz="1200" b="1" dirty="0">
                <a:ea typeface="+mn-lt"/>
                <a:cs typeface="+mn-lt"/>
              </a:rPr>
              <a:t>I </a:t>
            </a:r>
            <a:r>
              <a:rPr lang="tr-TR" sz="1200" b="1" dirty="0" err="1">
                <a:ea typeface="+mn-lt"/>
                <a:cs typeface="+mn-lt"/>
              </a:rPr>
              <a:t>leave</a:t>
            </a:r>
            <a:r>
              <a:rPr lang="tr-TR" sz="1200" b="1" dirty="0">
                <a:ea typeface="+mn-lt"/>
                <a:cs typeface="+mn-lt"/>
              </a:rPr>
              <a:t> </a:t>
            </a:r>
            <a:r>
              <a:rPr lang="tr-TR" sz="1200" b="1" dirty="0" err="1">
                <a:ea typeface="+mn-lt"/>
                <a:cs typeface="+mn-lt"/>
              </a:rPr>
              <a:t>the</a:t>
            </a:r>
            <a:r>
              <a:rPr lang="tr-TR" sz="1200" b="1" dirty="0">
                <a:ea typeface="+mn-lt"/>
                <a:cs typeface="+mn-lt"/>
              </a:rPr>
              <a:t> </a:t>
            </a:r>
            <a:r>
              <a:rPr lang="tr-TR" sz="1200" b="1" dirty="0" err="1">
                <a:ea typeface="+mn-lt"/>
                <a:cs typeface="+mn-lt"/>
              </a:rPr>
              <a:t>matter</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your</a:t>
            </a:r>
            <a:r>
              <a:rPr lang="tr-TR" sz="1200" b="1" dirty="0">
                <a:ea typeface="+mn-lt"/>
                <a:cs typeface="+mn-lt"/>
              </a:rPr>
              <a:t> </a:t>
            </a:r>
            <a:r>
              <a:rPr lang="tr-TR" sz="1200" b="1" dirty="0" err="1">
                <a:ea typeface="+mn-lt"/>
                <a:cs typeface="+mn-lt"/>
              </a:rPr>
              <a:t>wise</a:t>
            </a:r>
            <a:r>
              <a:rPr lang="tr-TR" sz="1200" b="1" dirty="0">
                <a:ea typeface="+mn-lt"/>
                <a:cs typeface="+mn-lt"/>
              </a:rPr>
              <a:t> </a:t>
            </a:r>
            <a:r>
              <a:rPr lang="tr-TR" sz="1200" b="1" dirty="0" err="1">
                <a:ea typeface="+mn-lt"/>
                <a:cs typeface="+mn-lt"/>
              </a:rPr>
              <a:t>decision</a:t>
            </a:r>
            <a:r>
              <a:rPr lang="tr-TR" sz="1200" b="1" dirty="0">
                <a:ea typeface="+mn-lt"/>
                <a:cs typeface="+mn-lt"/>
              </a:rPr>
              <a:t>.</a:t>
            </a:r>
            <a:endParaRPr lang="tr-TR" sz="1200" b="1" dirty="0"/>
          </a:p>
          <a:p>
            <a:r>
              <a:rPr lang="tr-TR" sz="1200" dirty="0" err="1">
                <a:ea typeface="+mn-lt"/>
                <a:cs typeface="+mn-lt"/>
              </a:rPr>
              <a:t>You</a:t>
            </a:r>
            <a:r>
              <a:rPr lang="tr-TR" sz="1200" dirty="0">
                <a:ea typeface="+mn-lt"/>
                <a:cs typeface="+mn-lt"/>
              </a:rPr>
              <a:t> </a:t>
            </a:r>
            <a:r>
              <a:rPr lang="tr-TR" sz="1200" dirty="0" err="1">
                <a:ea typeface="+mn-lt"/>
                <a:cs typeface="+mn-lt"/>
              </a:rPr>
              <a:t>make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choice</a:t>
            </a:r>
            <a:r>
              <a:rPr lang="tr-TR" sz="1200" dirty="0">
                <a:ea typeface="+mn-lt"/>
                <a:cs typeface="+mn-lt"/>
              </a:rPr>
              <a:t> </a:t>
            </a:r>
            <a:r>
              <a:rPr lang="tr-TR" sz="1200" dirty="0" err="1">
                <a:ea typeface="+mn-lt"/>
                <a:cs typeface="+mn-lt"/>
              </a:rPr>
              <a:t>yourself</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provision</a:t>
            </a:r>
            <a:endParaRPr lang="tr-TR" sz="1200" dirty="0"/>
          </a:p>
          <a:p>
            <a:endParaRPr lang="tr-TR" sz="1000" dirty="0"/>
          </a:p>
        </p:txBody>
      </p:sp>
      <p:sp>
        <p:nvSpPr>
          <p:cNvPr id="4" name="İçerik Yer Tutucusu 3">
            <a:extLst>
              <a:ext uri="{FF2B5EF4-FFF2-40B4-BE49-F238E27FC236}">
                <a16:creationId xmlns:a16="http://schemas.microsoft.com/office/drawing/2014/main" id="{95A62AA5-B8E0-832F-5AED-564B7688833C}"/>
              </a:ext>
            </a:extLst>
          </p:cNvPr>
          <p:cNvSpPr>
            <a:spLocks noGrp="1"/>
          </p:cNvSpPr>
          <p:nvPr>
            <p:ph sz="half" idx="2"/>
          </p:nvPr>
        </p:nvSpPr>
        <p:spPr>
          <a:xfrm>
            <a:off x="4588990" y="2847923"/>
            <a:ext cx="4276272" cy="2787571"/>
          </a:xfrm>
        </p:spPr>
        <p:txBody>
          <a:bodyPr vert="horz" lIns="68580" tIns="34290" rIns="68580" bIns="34290" rtlCol="0" anchor="t">
            <a:noAutofit/>
          </a:bodyPr>
          <a:lstStyle/>
          <a:p>
            <a:pPr marL="0" indent="0"/>
            <a:r>
              <a:rPr lang="tr-TR" sz="1200" dirty="0">
                <a:ea typeface="+mn-lt"/>
                <a:cs typeface="+mn-lt"/>
              </a:rPr>
              <a:t>       Of </a:t>
            </a:r>
            <a:r>
              <a:rPr lang="tr-TR" sz="1200" dirty="0" err="1">
                <a:ea typeface="+mn-lt"/>
                <a:cs typeface="+mn-lt"/>
              </a:rPr>
              <a:t>what</a:t>
            </a:r>
            <a:r>
              <a:rPr lang="tr-TR" sz="1200" dirty="0">
                <a:ea typeface="+mn-lt"/>
                <a:cs typeface="+mn-lt"/>
              </a:rPr>
              <a:t> </a:t>
            </a:r>
            <a:r>
              <a:rPr lang="tr-TR" sz="1200" dirty="0" err="1">
                <a:ea typeface="+mn-lt"/>
                <a:cs typeface="+mn-lt"/>
              </a:rPr>
              <a:t>may</a:t>
            </a:r>
            <a:r>
              <a:rPr lang="tr-TR" sz="1200" dirty="0">
                <a:ea typeface="+mn-lt"/>
                <a:cs typeface="+mn-lt"/>
              </a:rPr>
              <a:t> be </a:t>
            </a:r>
            <a:r>
              <a:rPr lang="tr-TR" sz="1200" dirty="0" err="1">
                <a:ea typeface="+mn-lt"/>
                <a:cs typeface="+mn-lt"/>
              </a:rPr>
              <a:t>agreeable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rich</a:t>
            </a:r>
            <a:endParaRPr lang="tr-TR" sz="1200" dirty="0"/>
          </a:p>
          <a:p>
            <a:r>
              <a:rPr lang="tr-TR" sz="1200" b="1" dirty="0" err="1">
                <a:ea typeface="+mn-lt"/>
                <a:cs typeface="+mn-lt"/>
              </a:rPr>
              <a:t>In</a:t>
            </a:r>
            <a:r>
              <a:rPr lang="tr-TR" sz="1200" b="1" dirty="0">
                <a:ea typeface="+mn-lt"/>
                <a:cs typeface="+mn-lt"/>
              </a:rPr>
              <a:t> </a:t>
            </a:r>
            <a:r>
              <a:rPr lang="tr-TR" sz="1200" b="1" dirty="0" err="1">
                <a:ea typeface="+mn-lt"/>
                <a:cs typeface="+mn-lt"/>
              </a:rPr>
              <a:t>honor</a:t>
            </a:r>
            <a:r>
              <a:rPr lang="tr-TR" sz="1200" b="1" dirty="0">
                <a:ea typeface="+mn-lt"/>
                <a:cs typeface="+mn-lt"/>
              </a:rPr>
              <a:t> </a:t>
            </a:r>
            <a:r>
              <a:rPr lang="tr-TR" sz="1200" b="1" dirty="0" err="1">
                <a:ea typeface="+mn-lt"/>
                <a:cs typeface="+mn-lt"/>
              </a:rPr>
              <a:t>to</a:t>
            </a:r>
            <a:r>
              <a:rPr lang="tr-TR" sz="1200" b="1" dirty="0">
                <a:ea typeface="+mn-lt"/>
                <a:cs typeface="+mn-lt"/>
              </a:rPr>
              <a:t> us </a:t>
            </a:r>
            <a:r>
              <a:rPr lang="tr-TR" sz="1200" b="1" dirty="0" err="1">
                <a:ea typeface="+mn-lt"/>
                <a:cs typeface="+mn-lt"/>
              </a:rPr>
              <a:t>both</a:t>
            </a:r>
            <a:r>
              <a:rPr lang="tr-TR" sz="1200" b="1" dirty="0">
                <a:ea typeface="+mn-lt"/>
                <a:cs typeface="+mn-lt"/>
              </a:rPr>
              <a:t>, I </a:t>
            </a:r>
            <a:r>
              <a:rPr lang="tr-TR" sz="1200" b="1" dirty="0" err="1">
                <a:ea typeface="+mn-lt"/>
                <a:cs typeface="+mn-lt"/>
              </a:rPr>
              <a:t>don’t</a:t>
            </a:r>
            <a:r>
              <a:rPr lang="tr-TR" sz="1200" b="1" dirty="0">
                <a:ea typeface="+mn-lt"/>
                <a:cs typeface="+mn-lt"/>
              </a:rPr>
              <a:t> </a:t>
            </a:r>
            <a:r>
              <a:rPr lang="tr-TR" sz="1200" b="1" dirty="0" err="1">
                <a:ea typeface="+mn-lt"/>
                <a:cs typeface="+mn-lt"/>
              </a:rPr>
              <a:t>care</a:t>
            </a:r>
            <a:r>
              <a:rPr lang="tr-TR" sz="1200" b="1" dirty="0">
                <a:ea typeface="+mn-lt"/>
                <a:cs typeface="+mn-lt"/>
              </a:rPr>
              <a:t> </a:t>
            </a:r>
            <a:r>
              <a:rPr lang="tr-TR" sz="1200" b="1" dirty="0" err="1">
                <a:ea typeface="+mn-lt"/>
                <a:cs typeface="+mn-lt"/>
              </a:rPr>
              <a:t>which</a:t>
            </a:r>
            <a:r>
              <a:rPr lang="tr-TR" sz="1200" b="1" dirty="0">
                <a:ea typeface="+mn-lt"/>
                <a:cs typeface="+mn-lt"/>
              </a:rPr>
              <a:t>;</a:t>
            </a:r>
            <a:endParaRPr lang="tr-TR" sz="1200" b="1" dirty="0"/>
          </a:p>
          <a:p>
            <a:r>
              <a:rPr lang="tr-TR" sz="1200" b="1" dirty="0" err="1">
                <a:ea typeface="+mn-lt"/>
                <a:cs typeface="+mn-lt"/>
              </a:rPr>
              <a:t>Whatever</a:t>
            </a:r>
            <a:r>
              <a:rPr lang="tr-TR" sz="1200" b="1" dirty="0">
                <a:ea typeface="+mn-lt"/>
                <a:cs typeface="+mn-lt"/>
              </a:rPr>
              <a:t> </a:t>
            </a:r>
            <a:r>
              <a:rPr lang="tr-TR" sz="1200" b="1" dirty="0" err="1">
                <a:ea typeface="+mn-lt"/>
                <a:cs typeface="+mn-lt"/>
              </a:rPr>
              <a:t>pleases</a:t>
            </a:r>
            <a:r>
              <a:rPr lang="tr-TR" sz="1200" b="1" dirty="0">
                <a:ea typeface="+mn-lt"/>
                <a:cs typeface="+mn-lt"/>
              </a:rPr>
              <a:t> </a:t>
            </a:r>
            <a:r>
              <a:rPr lang="tr-TR" sz="1200" b="1" dirty="0" err="1">
                <a:ea typeface="+mn-lt"/>
                <a:cs typeface="+mn-lt"/>
              </a:rPr>
              <a:t>you</a:t>
            </a:r>
            <a:r>
              <a:rPr lang="tr-TR" sz="1200" b="1" dirty="0">
                <a:ea typeface="+mn-lt"/>
                <a:cs typeface="+mn-lt"/>
              </a:rPr>
              <a:t> </a:t>
            </a:r>
            <a:r>
              <a:rPr lang="tr-TR" sz="1200" b="1" dirty="0" err="1">
                <a:ea typeface="+mn-lt"/>
                <a:cs typeface="+mn-lt"/>
              </a:rPr>
              <a:t>suffices</a:t>
            </a:r>
            <a:r>
              <a:rPr lang="tr-TR" sz="1200" b="1" dirty="0">
                <a:ea typeface="+mn-lt"/>
                <a:cs typeface="+mn-lt"/>
              </a:rPr>
              <a:t> me.”</a:t>
            </a:r>
            <a:endParaRPr lang="tr-TR" sz="1200" b="1" dirty="0"/>
          </a:p>
          <a:p>
            <a:r>
              <a:rPr lang="tr-TR" sz="1200" dirty="0">
                <a:ea typeface="+mn-lt"/>
                <a:cs typeface="+mn-lt"/>
              </a:rPr>
              <a:t>“</a:t>
            </a:r>
            <a:r>
              <a:rPr lang="tr-TR" sz="1200" dirty="0" err="1">
                <a:ea typeface="+mn-lt"/>
                <a:cs typeface="+mn-lt"/>
              </a:rPr>
              <a:t>And</a:t>
            </a:r>
            <a:r>
              <a:rPr lang="tr-TR" sz="1200" dirty="0">
                <a:ea typeface="+mn-lt"/>
                <a:cs typeface="+mn-lt"/>
              </a:rPr>
              <a:t> </a:t>
            </a:r>
            <a:r>
              <a:rPr lang="tr-TR" sz="1200" dirty="0" err="1">
                <a:ea typeface="+mn-lt"/>
                <a:cs typeface="+mn-lt"/>
              </a:rPr>
              <a:t>have</a:t>
            </a:r>
            <a:r>
              <a:rPr lang="tr-TR" sz="1200" dirty="0">
                <a:ea typeface="+mn-lt"/>
                <a:cs typeface="+mn-lt"/>
              </a:rPr>
              <a:t> I </a:t>
            </a:r>
            <a:r>
              <a:rPr lang="tr-TR" sz="1200" dirty="0" err="1">
                <a:ea typeface="+mn-lt"/>
                <a:cs typeface="+mn-lt"/>
              </a:rPr>
              <a:t>won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mastery</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she</a:t>
            </a:r>
            <a:r>
              <a:rPr lang="tr-TR" sz="1200" dirty="0">
                <a:ea typeface="+mn-lt"/>
                <a:cs typeface="+mn-lt"/>
              </a:rPr>
              <a:t>,</a:t>
            </a:r>
            <a:endParaRPr lang="tr-TR" sz="1200" dirty="0"/>
          </a:p>
          <a:p>
            <a:r>
              <a:rPr lang="tr-TR" sz="1200" dirty="0">
                <a:ea typeface="+mn-lt"/>
                <a:cs typeface="+mn-lt"/>
              </a:rPr>
              <a:t>“Since I’m </a:t>
            </a:r>
            <a:r>
              <a:rPr lang="tr-TR" sz="1200" dirty="0" err="1">
                <a:ea typeface="+mn-lt"/>
                <a:cs typeface="+mn-lt"/>
              </a:rPr>
              <a:t>to</a:t>
            </a:r>
            <a:r>
              <a:rPr lang="tr-TR" sz="1200" dirty="0">
                <a:ea typeface="+mn-lt"/>
                <a:cs typeface="+mn-lt"/>
              </a:rPr>
              <a:t> </a:t>
            </a:r>
            <a:r>
              <a:rPr lang="tr-TR" sz="1200" dirty="0" err="1">
                <a:ea typeface="+mn-lt"/>
                <a:cs typeface="+mn-lt"/>
              </a:rPr>
              <a:t>choose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rule</a:t>
            </a:r>
            <a:r>
              <a:rPr lang="tr-TR" sz="1200" dirty="0">
                <a:ea typeface="+mn-lt"/>
                <a:cs typeface="+mn-lt"/>
              </a:rPr>
              <a:t> as I </a:t>
            </a:r>
            <a:r>
              <a:rPr lang="tr-TR" sz="1200" dirty="0" err="1">
                <a:ea typeface="+mn-lt"/>
                <a:cs typeface="+mn-lt"/>
              </a:rPr>
              <a:t>think</a:t>
            </a:r>
            <a:r>
              <a:rPr lang="tr-TR" sz="1200" dirty="0">
                <a:ea typeface="+mn-lt"/>
                <a:cs typeface="+mn-lt"/>
              </a:rPr>
              <a:t> fit?”</a:t>
            </a:r>
            <a:endParaRPr lang="tr-TR" sz="1200" dirty="0"/>
          </a:p>
          <a:p>
            <a:r>
              <a:rPr lang="tr-TR" sz="1200" dirty="0">
                <a:ea typeface="+mn-lt"/>
                <a:cs typeface="+mn-lt"/>
              </a:rPr>
              <a:t>“</a:t>
            </a:r>
            <a:r>
              <a:rPr lang="tr-TR" sz="1200" dirty="0" err="1">
                <a:ea typeface="+mn-lt"/>
                <a:cs typeface="+mn-lt"/>
              </a:rPr>
              <a:t>Certainly</a:t>
            </a:r>
            <a:r>
              <a:rPr lang="tr-TR" sz="1200" dirty="0">
                <a:ea typeface="+mn-lt"/>
                <a:cs typeface="+mn-lt"/>
              </a:rPr>
              <a:t>, </a:t>
            </a:r>
            <a:r>
              <a:rPr lang="tr-TR" sz="1200" dirty="0" err="1">
                <a:ea typeface="+mn-lt"/>
                <a:cs typeface="+mn-lt"/>
              </a:rPr>
              <a:t>wife</a:t>
            </a:r>
            <a:r>
              <a:rPr lang="tr-TR" sz="1200" dirty="0">
                <a:ea typeface="+mn-lt"/>
                <a:cs typeface="+mn-lt"/>
              </a:rPr>
              <a:t>,” he </a:t>
            </a:r>
            <a:r>
              <a:rPr lang="tr-TR" sz="1200" dirty="0" err="1">
                <a:ea typeface="+mn-lt"/>
                <a:cs typeface="+mn-lt"/>
              </a:rPr>
              <a:t>answered</a:t>
            </a:r>
            <a:r>
              <a:rPr lang="tr-TR" sz="1200" dirty="0">
                <a:ea typeface="+mn-lt"/>
                <a:cs typeface="+mn-lt"/>
              </a:rPr>
              <a:t> her, “</a:t>
            </a:r>
            <a:r>
              <a:rPr lang="tr-TR" sz="1200" dirty="0" err="1">
                <a:ea typeface="+mn-lt"/>
                <a:cs typeface="+mn-lt"/>
              </a:rPr>
              <a:t>that’s</a:t>
            </a:r>
            <a:r>
              <a:rPr lang="tr-TR" sz="1200" dirty="0">
                <a:ea typeface="+mn-lt"/>
                <a:cs typeface="+mn-lt"/>
              </a:rPr>
              <a:t> it.”</a:t>
            </a:r>
            <a:endParaRPr lang="tr-TR" sz="1200" dirty="0"/>
          </a:p>
          <a:p>
            <a:r>
              <a:rPr lang="tr-TR" sz="1200" dirty="0">
                <a:ea typeface="+mn-lt"/>
                <a:cs typeface="+mn-lt"/>
              </a:rPr>
              <a:t>“</a:t>
            </a:r>
            <a:r>
              <a:rPr lang="tr-TR" sz="1200" dirty="0" err="1">
                <a:ea typeface="+mn-lt"/>
                <a:cs typeface="+mn-lt"/>
              </a:rPr>
              <a:t>Kiss</a:t>
            </a:r>
            <a:r>
              <a:rPr lang="tr-TR" sz="1200" dirty="0">
                <a:ea typeface="+mn-lt"/>
                <a:cs typeface="+mn-lt"/>
              </a:rPr>
              <a:t> me,” </a:t>
            </a:r>
            <a:r>
              <a:rPr lang="tr-TR" sz="1200" dirty="0" err="1">
                <a:ea typeface="+mn-lt"/>
                <a:cs typeface="+mn-lt"/>
              </a:rPr>
              <a:t>she</a:t>
            </a:r>
            <a:r>
              <a:rPr lang="tr-TR" sz="1200" dirty="0">
                <a:ea typeface="+mn-lt"/>
                <a:cs typeface="+mn-lt"/>
              </a:rPr>
              <a:t> </a:t>
            </a:r>
            <a:r>
              <a:rPr lang="tr-TR" sz="1200" dirty="0" err="1">
                <a:ea typeface="+mn-lt"/>
                <a:cs typeface="+mn-lt"/>
              </a:rPr>
              <a:t>cried</a:t>
            </a:r>
            <a:r>
              <a:rPr lang="tr-TR" sz="1200" dirty="0">
                <a:ea typeface="+mn-lt"/>
                <a:cs typeface="+mn-lt"/>
              </a:rPr>
              <a:t>. “No </a:t>
            </a:r>
            <a:r>
              <a:rPr lang="tr-TR" sz="1200" dirty="0" err="1">
                <a:ea typeface="+mn-lt"/>
                <a:cs typeface="+mn-lt"/>
              </a:rPr>
              <a:t>quarrels</a:t>
            </a:r>
            <a:r>
              <a:rPr lang="tr-TR" sz="1200" dirty="0">
                <a:ea typeface="+mn-lt"/>
                <a:cs typeface="+mn-lt"/>
              </a:rPr>
              <a:t>! On </a:t>
            </a:r>
            <a:r>
              <a:rPr lang="tr-TR" sz="1200" dirty="0" err="1">
                <a:ea typeface="+mn-lt"/>
                <a:cs typeface="+mn-lt"/>
              </a:rPr>
              <a:t>my</a:t>
            </a:r>
            <a:r>
              <a:rPr lang="tr-TR" sz="1200" dirty="0">
                <a:ea typeface="+mn-lt"/>
                <a:cs typeface="+mn-lt"/>
              </a:rPr>
              <a:t> </a:t>
            </a:r>
            <a:r>
              <a:rPr lang="tr-TR" sz="1200" dirty="0" err="1">
                <a:ea typeface="+mn-lt"/>
                <a:cs typeface="+mn-lt"/>
              </a:rPr>
              <a:t>oath</a:t>
            </a:r>
            <a:endParaRPr lang="tr-TR" sz="1200" dirty="0" err="1"/>
          </a:p>
          <a:p>
            <a:r>
              <a:rPr lang="tr-TR" sz="1200" dirty="0" err="1">
                <a:ea typeface="+mn-lt"/>
                <a:cs typeface="+mn-lt"/>
              </a:rPr>
              <a:t>And</a:t>
            </a:r>
            <a:r>
              <a:rPr lang="tr-TR" sz="1200" dirty="0">
                <a:ea typeface="+mn-lt"/>
                <a:cs typeface="+mn-lt"/>
              </a:rPr>
              <a:t> </a:t>
            </a:r>
            <a:r>
              <a:rPr lang="tr-TR" sz="1200" dirty="0" err="1">
                <a:ea typeface="+mn-lt"/>
                <a:cs typeface="+mn-lt"/>
              </a:rPr>
              <a:t>word</a:t>
            </a:r>
            <a:r>
              <a:rPr lang="tr-TR" sz="1200" dirty="0">
                <a:ea typeface="+mn-lt"/>
                <a:cs typeface="+mn-lt"/>
              </a:rPr>
              <a:t> of </a:t>
            </a:r>
            <a:r>
              <a:rPr lang="tr-TR" sz="1200" dirty="0" err="1">
                <a:ea typeface="+mn-lt"/>
                <a:cs typeface="+mn-lt"/>
              </a:rPr>
              <a:t>honor</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shall</a:t>
            </a:r>
            <a:r>
              <a:rPr lang="tr-TR" sz="1200" dirty="0">
                <a:ea typeface="+mn-lt"/>
                <a:cs typeface="+mn-lt"/>
              </a:rPr>
              <a:t> </a:t>
            </a:r>
            <a:r>
              <a:rPr lang="tr-TR" sz="1200" dirty="0" err="1">
                <a:ea typeface="+mn-lt"/>
                <a:cs typeface="+mn-lt"/>
              </a:rPr>
              <a:t>find</a:t>
            </a:r>
            <a:r>
              <a:rPr lang="tr-TR" sz="1200" dirty="0">
                <a:ea typeface="+mn-lt"/>
                <a:cs typeface="+mn-lt"/>
              </a:rPr>
              <a:t> me </a:t>
            </a:r>
            <a:r>
              <a:rPr lang="tr-TR" sz="1200" dirty="0" err="1">
                <a:ea typeface="+mn-lt"/>
                <a:cs typeface="+mn-lt"/>
              </a:rPr>
              <a:t>both</a:t>
            </a:r>
            <a:r>
              <a:rPr lang="tr-TR" sz="1200" dirty="0">
                <a:ea typeface="+mn-lt"/>
                <a:cs typeface="+mn-lt"/>
              </a:rPr>
              <a:t>,</a:t>
            </a:r>
            <a:endParaRPr lang="tr-TR" sz="1200" dirty="0"/>
          </a:p>
          <a:p>
            <a:r>
              <a:rPr lang="tr-TR" sz="1200" dirty="0" err="1">
                <a:ea typeface="+mn-lt"/>
                <a:cs typeface="+mn-lt"/>
              </a:rPr>
              <a:t>That</a:t>
            </a:r>
            <a:r>
              <a:rPr lang="tr-TR" sz="1200" dirty="0">
                <a:ea typeface="+mn-lt"/>
                <a:cs typeface="+mn-lt"/>
              </a:rPr>
              <a:t> is, </a:t>
            </a:r>
            <a:r>
              <a:rPr lang="tr-TR" sz="1200" dirty="0" err="1">
                <a:ea typeface="+mn-lt"/>
                <a:cs typeface="+mn-lt"/>
              </a:rPr>
              <a:t>both</a:t>
            </a:r>
            <a:r>
              <a:rPr lang="tr-TR" sz="1200" dirty="0">
                <a:ea typeface="+mn-lt"/>
                <a:cs typeface="+mn-lt"/>
              </a:rPr>
              <a:t> </a:t>
            </a:r>
            <a:r>
              <a:rPr lang="tr-TR" sz="1200" dirty="0" err="1">
                <a:ea typeface="+mn-lt"/>
                <a:cs typeface="+mn-lt"/>
              </a:rPr>
              <a:t>fair</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faithful</a:t>
            </a:r>
            <a:r>
              <a:rPr lang="tr-TR" sz="1200" dirty="0">
                <a:ea typeface="+mn-lt"/>
                <a:cs typeface="+mn-lt"/>
              </a:rPr>
              <a:t> as a </a:t>
            </a:r>
            <a:r>
              <a:rPr lang="tr-TR" sz="1200" dirty="0" err="1">
                <a:ea typeface="+mn-lt"/>
                <a:cs typeface="+mn-lt"/>
              </a:rPr>
              <a:t>wife</a:t>
            </a:r>
            <a:r>
              <a:rPr lang="tr-TR" sz="1200" dirty="0">
                <a:ea typeface="+mn-lt"/>
                <a:cs typeface="+mn-lt"/>
              </a:rPr>
              <a:t>;</a:t>
            </a:r>
            <a:endParaRPr lang="tr-TR" sz="1200" dirty="0"/>
          </a:p>
          <a:p>
            <a:endParaRPr lang="tr-TR" sz="1000" dirty="0"/>
          </a:p>
        </p:txBody>
      </p:sp>
    </p:spTree>
    <p:extLst>
      <p:ext uri="{BB962C8B-B14F-4D97-AF65-F5344CB8AC3E}">
        <p14:creationId xmlns:p14="http://schemas.microsoft.com/office/powerpoint/2010/main" val="3363571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397F23-A560-6A8A-7F83-2CE920CCB81F}"/>
              </a:ext>
            </a:extLst>
          </p:cNvPr>
          <p:cNvSpPr>
            <a:spLocks noGrp="1"/>
          </p:cNvSpPr>
          <p:nvPr>
            <p:ph type="title"/>
          </p:nvPr>
        </p:nvSpPr>
        <p:spPr/>
        <p:txBody>
          <a:bodyPr/>
          <a:lstStyle/>
          <a:p>
            <a:r>
              <a:rPr lang="tr-TR" dirty="0"/>
              <a:t>THE WIFE OF BATH'S TALE</a:t>
            </a:r>
          </a:p>
        </p:txBody>
      </p:sp>
      <p:sp>
        <p:nvSpPr>
          <p:cNvPr id="3" name="İçerik Yer Tutucusu 2">
            <a:extLst>
              <a:ext uri="{FF2B5EF4-FFF2-40B4-BE49-F238E27FC236}">
                <a16:creationId xmlns:a16="http://schemas.microsoft.com/office/drawing/2014/main" id="{27F54E0E-5AED-9D86-6836-7F8E8AE8A52B}"/>
              </a:ext>
            </a:extLst>
          </p:cNvPr>
          <p:cNvSpPr>
            <a:spLocks noGrp="1"/>
          </p:cNvSpPr>
          <p:nvPr>
            <p:ph sz="half" idx="1"/>
          </p:nvPr>
        </p:nvSpPr>
        <p:spPr>
          <a:xfrm>
            <a:off x="360081" y="2694558"/>
            <a:ext cx="5796487" cy="3701568"/>
          </a:xfrm>
        </p:spPr>
        <p:txBody>
          <a:bodyPr vert="horz" lIns="68580" tIns="34290" rIns="68580" bIns="34290" rtlCol="0" anchor="t">
            <a:noAutofit/>
          </a:bodyPr>
          <a:lstStyle/>
          <a:p>
            <a:pPr marL="0" indent="0"/>
            <a:r>
              <a:rPr lang="tr-TR" sz="1200" dirty="0">
                <a:ea typeface="+mn-lt"/>
                <a:cs typeface="+mn-lt"/>
              </a:rPr>
              <a:t>      </a:t>
            </a:r>
            <a:r>
              <a:rPr lang="tr-TR" sz="1200" dirty="0" err="1">
                <a:ea typeface="+mn-lt"/>
                <a:cs typeface="+mn-lt"/>
              </a:rPr>
              <a:t>Cast</a:t>
            </a:r>
            <a:r>
              <a:rPr lang="tr-TR" sz="1200" dirty="0">
                <a:ea typeface="+mn-lt"/>
                <a:cs typeface="+mn-lt"/>
              </a:rPr>
              <a:t> </a:t>
            </a:r>
            <a:r>
              <a:rPr lang="tr-TR" sz="1200" dirty="0" err="1">
                <a:ea typeface="+mn-lt"/>
                <a:cs typeface="+mn-lt"/>
              </a:rPr>
              <a:t>up</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curtain</a:t>
            </a:r>
            <a:r>
              <a:rPr lang="tr-TR" sz="1200" dirty="0">
                <a:ea typeface="+mn-lt"/>
                <a:cs typeface="+mn-lt"/>
              </a:rPr>
              <a:t>, </a:t>
            </a:r>
            <a:r>
              <a:rPr lang="tr-TR" sz="1200" dirty="0" err="1">
                <a:ea typeface="+mn-lt"/>
                <a:cs typeface="+mn-lt"/>
              </a:rPr>
              <a:t>husband</a:t>
            </a:r>
            <a:r>
              <a:rPr lang="tr-TR" sz="1200" dirty="0">
                <a:ea typeface="+mn-lt"/>
                <a:cs typeface="+mn-lt"/>
              </a:rPr>
              <a:t>. </a:t>
            </a:r>
            <a:r>
              <a:rPr lang="tr-TR" sz="1200" dirty="0" err="1">
                <a:ea typeface="+mn-lt"/>
                <a:cs typeface="+mn-lt"/>
              </a:rPr>
              <a:t>Look</a:t>
            </a:r>
            <a:r>
              <a:rPr lang="tr-TR" sz="1200" dirty="0">
                <a:ea typeface="+mn-lt"/>
                <a:cs typeface="+mn-lt"/>
              </a:rPr>
              <a:t> at me!”</a:t>
            </a:r>
            <a:endParaRPr lang="tr-TR" sz="1200" dirty="0"/>
          </a:p>
          <a:p>
            <a:r>
              <a:rPr lang="tr-TR" sz="1200" dirty="0" err="1">
                <a:ea typeface="+mn-lt"/>
                <a:cs typeface="+mn-lt"/>
              </a:rPr>
              <a:t>And</a:t>
            </a:r>
            <a:r>
              <a:rPr lang="tr-TR" sz="1200" dirty="0">
                <a:ea typeface="+mn-lt"/>
                <a:cs typeface="+mn-lt"/>
              </a:rPr>
              <a:t> </a:t>
            </a:r>
            <a:r>
              <a:rPr lang="tr-TR" sz="1200" dirty="0" err="1">
                <a:ea typeface="+mn-lt"/>
                <a:cs typeface="+mn-lt"/>
              </a:rPr>
              <a:t>when</a:t>
            </a:r>
            <a:r>
              <a:rPr lang="tr-TR" sz="1200" dirty="0">
                <a:ea typeface="+mn-lt"/>
                <a:cs typeface="+mn-lt"/>
              </a:rPr>
              <a:t> </a:t>
            </a:r>
            <a:r>
              <a:rPr lang="tr-TR" sz="1200" dirty="0" err="1">
                <a:ea typeface="+mn-lt"/>
                <a:cs typeface="+mn-lt"/>
              </a:rPr>
              <a:t>indeed</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 had </a:t>
            </a:r>
            <a:r>
              <a:rPr lang="tr-TR" sz="1200" dirty="0" err="1">
                <a:ea typeface="+mn-lt"/>
                <a:cs typeface="+mn-lt"/>
              </a:rPr>
              <a:t>looked</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see</a:t>
            </a:r>
            <a:r>
              <a:rPr lang="tr-TR" sz="1200" dirty="0">
                <a:ea typeface="+mn-lt"/>
                <a:cs typeface="+mn-lt"/>
              </a:rPr>
              <a:t>,</a:t>
            </a:r>
            <a:endParaRPr lang="tr-TR" sz="1200" dirty="0"/>
          </a:p>
          <a:p>
            <a:r>
              <a:rPr lang="tr-TR" sz="1200" dirty="0" err="1">
                <a:ea typeface="+mn-lt"/>
                <a:cs typeface="+mn-lt"/>
              </a:rPr>
              <a:t>Lo</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was</a:t>
            </a:r>
            <a:r>
              <a:rPr lang="tr-TR" sz="1200" dirty="0">
                <a:ea typeface="+mn-lt"/>
                <a:cs typeface="+mn-lt"/>
              </a:rPr>
              <a:t> </a:t>
            </a:r>
            <a:r>
              <a:rPr lang="tr-TR" sz="1200" dirty="0" err="1">
                <a:ea typeface="+mn-lt"/>
                <a:cs typeface="+mn-lt"/>
              </a:rPr>
              <a:t>young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lovely</a:t>
            </a:r>
            <a:r>
              <a:rPr lang="tr-TR" sz="1200" dirty="0">
                <a:ea typeface="+mn-lt"/>
                <a:cs typeface="+mn-lt"/>
              </a:rPr>
              <a:t>, </a:t>
            </a:r>
            <a:r>
              <a:rPr lang="tr-TR" sz="1200" dirty="0" err="1">
                <a:ea typeface="+mn-lt"/>
                <a:cs typeface="+mn-lt"/>
              </a:rPr>
              <a:t>rich</a:t>
            </a:r>
            <a:r>
              <a:rPr lang="tr-TR" sz="1200" dirty="0">
                <a:ea typeface="+mn-lt"/>
                <a:cs typeface="+mn-lt"/>
              </a:rPr>
              <a:t> in </a:t>
            </a:r>
            <a:r>
              <a:rPr lang="tr-TR" sz="1200" dirty="0" err="1">
                <a:ea typeface="+mn-lt"/>
                <a:cs typeface="+mn-lt"/>
              </a:rPr>
              <a:t>charms</a:t>
            </a:r>
            <a:r>
              <a:rPr lang="tr-TR" sz="1200" dirty="0">
                <a:ea typeface="+mn-lt"/>
                <a:cs typeface="+mn-lt"/>
              </a:rPr>
              <a:t>.</a:t>
            </a:r>
            <a:endParaRPr lang="tr-TR" sz="1200" dirty="0"/>
          </a:p>
          <a:p>
            <a:r>
              <a:rPr lang="tr-TR" sz="1200" b="1" dirty="0" err="1">
                <a:ea typeface="+mn-lt"/>
                <a:cs typeface="+mn-lt"/>
              </a:rPr>
              <a:t>In</a:t>
            </a:r>
            <a:r>
              <a:rPr lang="tr-TR" sz="1200" b="1" dirty="0">
                <a:ea typeface="+mn-lt"/>
                <a:cs typeface="+mn-lt"/>
              </a:rPr>
              <a:t> </a:t>
            </a:r>
            <a:r>
              <a:rPr lang="tr-TR" sz="1200" b="1" dirty="0" err="1">
                <a:ea typeface="+mn-lt"/>
                <a:cs typeface="+mn-lt"/>
              </a:rPr>
              <a:t>ecstasy</a:t>
            </a:r>
            <a:r>
              <a:rPr lang="tr-TR" sz="1200" b="1" dirty="0">
                <a:ea typeface="+mn-lt"/>
                <a:cs typeface="+mn-lt"/>
              </a:rPr>
              <a:t> he </a:t>
            </a:r>
            <a:r>
              <a:rPr lang="tr-TR" sz="1200" b="1" dirty="0" err="1">
                <a:ea typeface="+mn-lt"/>
                <a:cs typeface="+mn-lt"/>
              </a:rPr>
              <a:t>caught</a:t>
            </a:r>
            <a:r>
              <a:rPr lang="tr-TR" sz="1200" b="1" dirty="0">
                <a:ea typeface="+mn-lt"/>
                <a:cs typeface="+mn-lt"/>
              </a:rPr>
              <a:t> her in his </a:t>
            </a:r>
            <a:r>
              <a:rPr lang="tr-TR" sz="1200" b="1" dirty="0" err="1">
                <a:ea typeface="+mn-lt"/>
                <a:cs typeface="+mn-lt"/>
              </a:rPr>
              <a:t>arms</a:t>
            </a:r>
            <a:r>
              <a:rPr lang="tr-TR" sz="1200" b="1" dirty="0">
                <a:ea typeface="+mn-lt"/>
                <a:cs typeface="+mn-lt"/>
              </a:rPr>
              <a:t>,</a:t>
            </a:r>
            <a:endParaRPr lang="tr-TR" sz="1200" b="1" dirty="0"/>
          </a:p>
          <a:p>
            <a:r>
              <a:rPr lang="tr-TR" sz="1200" b="1" dirty="0">
                <a:ea typeface="+mn-lt"/>
                <a:cs typeface="+mn-lt"/>
              </a:rPr>
              <a:t>His </a:t>
            </a:r>
            <a:r>
              <a:rPr lang="tr-TR" sz="1200" b="1" dirty="0" err="1">
                <a:ea typeface="+mn-lt"/>
                <a:cs typeface="+mn-lt"/>
              </a:rPr>
              <a:t>heart</a:t>
            </a:r>
            <a:r>
              <a:rPr lang="tr-TR" sz="1200" b="1" dirty="0">
                <a:ea typeface="+mn-lt"/>
                <a:cs typeface="+mn-lt"/>
              </a:rPr>
              <a:t> </a:t>
            </a:r>
            <a:r>
              <a:rPr lang="tr-TR" sz="1200" b="1" dirty="0" err="1">
                <a:ea typeface="+mn-lt"/>
                <a:cs typeface="+mn-lt"/>
              </a:rPr>
              <a:t>went</a:t>
            </a:r>
            <a:r>
              <a:rPr lang="tr-TR" sz="1200" b="1" dirty="0">
                <a:ea typeface="+mn-lt"/>
                <a:cs typeface="+mn-lt"/>
              </a:rPr>
              <a:t> </a:t>
            </a:r>
            <a:r>
              <a:rPr lang="tr-TR" sz="1200" b="1" dirty="0" err="1">
                <a:ea typeface="+mn-lt"/>
                <a:cs typeface="+mn-lt"/>
              </a:rPr>
              <a:t>bathing</a:t>
            </a:r>
            <a:r>
              <a:rPr lang="tr-TR" sz="1200" b="1" dirty="0">
                <a:ea typeface="+mn-lt"/>
                <a:cs typeface="+mn-lt"/>
              </a:rPr>
              <a:t> in a </a:t>
            </a:r>
            <a:r>
              <a:rPr lang="tr-TR" sz="1200" b="1" dirty="0" err="1">
                <a:ea typeface="+mn-lt"/>
                <a:cs typeface="+mn-lt"/>
              </a:rPr>
              <a:t>bath</a:t>
            </a:r>
            <a:r>
              <a:rPr lang="tr-TR" sz="1200" b="1" dirty="0">
                <a:ea typeface="+mn-lt"/>
                <a:cs typeface="+mn-lt"/>
              </a:rPr>
              <a:t> of </a:t>
            </a:r>
            <a:r>
              <a:rPr lang="tr-TR" sz="1200" b="1" dirty="0" err="1">
                <a:ea typeface="+mn-lt"/>
                <a:cs typeface="+mn-lt"/>
              </a:rPr>
              <a:t>blisses</a:t>
            </a:r>
            <a:endParaRPr lang="tr-TR" sz="1200" b="1" dirty="0"/>
          </a:p>
          <a:p>
            <a:r>
              <a:rPr lang="tr-TR" sz="1200" b="1" dirty="0" err="1">
                <a:ea typeface="+mn-lt"/>
                <a:cs typeface="+mn-lt"/>
              </a:rPr>
              <a:t>And</a:t>
            </a:r>
            <a:r>
              <a:rPr lang="tr-TR" sz="1200" b="1" dirty="0">
                <a:ea typeface="+mn-lt"/>
                <a:cs typeface="+mn-lt"/>
              </a:rPr>
              <a:t> </a:t>
            </a:r>
            <a:r>
              <a:rPr lang="tr-TR" sz="1200" b="1" dirty="0" err="1">
                <a:ea typeface="+mn-lt"/>
                <a:cs typeface="+mn-lt"/>
              </a:rPr>
              <a:t>melted</a:t>
            </a:r>
            <a:r>
              <a:rPr lang="tr-TR" sz="1200" b="1" dirty="0">
                <a:ea typeface="+mn-lt"/>
                <a:cs typeface="+mn-lt"/>
              </a:rPr>
              <a:t> in a </a:t>
            </a:r>
            <a:r>
              <a:rPr lang="tr-TR" sz="1200" b="1" dirty="0" err="1">
                <a:ea typeface="+mn-lt"/>
                <a:cs typeface="+mn-lt"/>
              </a:rPr>
              <a:t>hundred</a:t>
            </a:r>
            <a:r>
              <a:rPr lang="tr-TR" sz="1200" b="1" dirty="0">
                <a:ea typeface="+mn-lt"/>
                <a:cs typeface="+mn-lt"/>
              </a:rPr>
              <a:t> </a:t>
            </a:r>
            <a:r>
              <a:rPr lang="tr-TR" sz="1200" b="1" dirty="0" err="1">
                <a:ea typeface="+mn-lt"/>
                <a:cs typeface="+mn-lt"/>
              </a:rPr>
              <a:t>thousand</a:t>
            </a:r>
            <a:r>
              <a:rPr lang="tr-TR" sz="1200" b="1" dirty="0">
                <a:ea typeface="+mn-lt"/>
                <a:cs typeface="+mn-lt"/>
              </a:rPr>
              <a:t> </a:t>
            </a:r>
            <a:r>
              <a:rPr lang="tr-TR" sz="1200" b="1" dirty="0" err="1">
                <a:ea typeface="+mn-lt"/>
                <a:cs typeface="+mn-lt"/>
              </a:rPr>
              <a:t>kisses</a:t>
            </a:r>
            <a:r>
              <a:rPr lang="tr-TR" sz="1200" b="1" dirty="0">
                <a:ea typeface="+mn-lt"/>
                <a:cs typeface="+mn-lt"/>
              </a:rPr>
              <a:t>,</a:t>
            </a:r>
            <a:endParaRPr lang="tr-TR" sz="1200" b="1" dirty="0"/>
          </a:p>
          <a:p>
            <a:r>
              <a:rPr lang="tr-TR" sz="1200" dirty="0" err="1">
                <a:ea typeface="+mn-lt"/>
                <a:cs typeface="+mn-lt"/>
              </a:rPr>
              <a:t>And</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responded</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fullest</a:t>
            </a:r>
            <a:r>
              <a:rPr lang="tr-TR" sz="1200" dirty="0">
                <a:ea typeface="+mn-lt"/>
                <a:cs typeface="+mn-lt"/>
              </a:rPr>
              <a:t> </a:t>
            </a:r>
            <a:r>
              <a:rPr lang="tr-TR" sz="1200" dirty="0" err="1">
                <a:ea typeface="+mn-lt"/>
                <a:cs typeface="+mn-lt"/>
              </a:rPr>
              <a:t>measure</a:t>
            </a:r>
            <a:endParaRPr lang="tr-TR" sz="1200" dirty="0"/>
          </a:p>
          <a:p>
            <a:r>
              <a:rPr lang="tr-TR" sz="1200" dirty="0" err="1">
                <a:ea typeface="+mn-lt"/>
                <a:cs typeface="+mn-lt"/>
              </a:rPr>
              <a:t>With</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could</a:t>
            </a:r>
            <a:r>
              <a:rPr lang="tr-TR" sz="1200" dirty="0">
                <a:ea typeface="+mn-lt"/>
                <a:cs typeface="+mn-lt"/>
              </a:rPr>
              <a:t> </a:t>
            </a:r>
            <a:r>
              <a:rPr lang="tr-TR" sz="1200" dirty="0" err="1">
                <a:ea typeface="+mn-lt"/>
                <a:cs typeface="+mn-lt"/>
              </a:rPr>
              <a:t>delight</a:t>
            </a:r>
            <a:r>
              <a:rPr lang="tr-TR" sz="1200" dirty="0">
                <a:ea typeface="+mn-lt"/>
                <a:cs typeface="+mn-lt"/>
              </a:rPr>
              <a:t> </a:t>
            </a:r>
            <a:r>
              <a:rPr lang="tr-TR" sz="1200" dirty="0" err="1">
                <a:ea typeface="+mn-lt"/>
                <a:cs typeface="+mn-lt"/>
              </a:rPr>
              <a:t>or</a:t>
            </a:r>
            <a:r>
              <a:rPr lang="tr-TR" sz="1200" dirty="0">
                <a:ea typeface="+mn-lt"/>
                <a:cs typeface="+mn-lt"/>
              </a:rPr>
              <a:t> </a:t>
            </a:r>
            <a:r>
              <a:rPr lang="tr-TR" sz="1200" dirty="0" err="1">
                <a:ea typeface="+mn-lt"/>
                <a:cs typeface="+mn-lt"/>
              </a:rPr>
              <a:t>give</a:t>
            </a:r>
            <a:r>
              <a:rPr lang="tr-TR" sz="1200" dirty="0">
                <a:ea typeface="+mn-lt"/>
                <a:cs typeface="+mn-lt"/>
              </a:rPr>
              <a:t> </a:t>
            </a:r>
            <a:r>
              <a:rPr lang="tr-TR" sz="1200" dirty="0" err="1">
                <a:ea typeface="+mn-lt"/>
                <a:cs typeface="+mn-lt"/>
              </a:rPr>
              <a:t>him</a:t>
            </a:r>
            <a:r>
              <a:rPr lang="tr-TR" sz="1200" dirty="0">
                <a:ea typeface="+mn-lt"/>
                <a:cs typeface="+mn-lt"/>
              </a:rPr>
              <a:t> </a:t>
            </a:r>
            <a:r>
              <a:rPr lang="tr-TR" sz="1200" dirty="0" err="1">
                <a:ea typeface="+mn-lt"/>
                <a:cs typeface="+mn-lt"/>
              </a:rPr>
              <a:t>pleasure</a:t>
            </a:r>
            <a:r>
              <a:rPr lang="tr-TR" sz="1200" dirty="0">
                <a:ea typeface="+mn-lt"/>
                <a:cs typeface="+mn-lt"/>
              </a:rPr>
              <a:t>.</a:t>
            </a:r>
            <a:endParaRPr lang="tr-TR" sz="1200" dirty="0"/>
          </a:p>
          <a:p>
            <a:r>
              <a:rPr lang="tr-TR" sz="1200" b="1" dirty="0" err="1">
                <a:ea typeface="+mn-lt"/>
                <a:cs typeface="+mn-lt"/>
              </a:rPr>
              <a:t>So</a:t>
            </a:r>
            <a:r>
              <a:rPr lang="tr-TR" sz="1200" b="1" dirty="0">
                <a:ea typeface="+mn-lt"/>
                <a:cs typeface="+mn-lt"/>
              </a:rPr>
              <a:t> they </a:t>
            </a:r>
            <a:r>
              <a:rPr lang="tr-TR" sz="1200" b="1" dirty="0" err="1">
                <a:ea typeface="+mn-lt"/>
                <a:cs typeface="+mn-lt"/>
              </a:rPr>
              <a:t>lived</a:t>
            </a:r>
            <a:r>
              <a:rPr lang="tr-TR" sz="1200" b="1" dirty="0">
                <a:ea typeface="+mn-lt"/>
                <a:cs typeface="+mn-lt"/>
              </a:rPr>
              <a:t> ever </a:t>
            </a:r>
            <a:r>
              <a:rPr lang="tr-TR" sz="1200" b="1" dirty="0" err="1">
                <a:ea typeface="+mn-lt"/>
                <a:cs typeface="+mn-lt"/>
              </a:rPr>
              <a:t>after</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the</a:t>
            </a:r>
            <a:r>
              <a:rPr lang="tr-TR" sz="1200" b="1" dirty="0">
                <a:ea typeface="+mn-lt"/>
                <a:cs typeface="+mn-lt"/>
              </a:rPr>
              <a:t> </a:t>
            </a:r>
            <a:r>
              <a:rPr lang="tr-TR" sz="1200" b="1" dirty="0" err="1">
                <a:ea typeface="+mn-lt"/>
                <a:cs typeface="+mn-lt"/>
              </a:rPr>
              <a:t>end</a:t>
            </a:r>
            <a:endParaRPr lang="tr-TR" sz="1200" b="1" dirty="0"/>
          </a:p>
          <a:p>
            <a:r>
              <a:rPr lang="tr-TR" sz="1200" b="1" dirty="0" err="1">
                <a:ea typeface="+mn-lt"/>
                <a:cs typeface="+mn-lt"/>
              </a:rPr>
              <a:t>In</a:t>
            </a:r>
            <a:r>
              <a:rPr lang="tr-TR" sz="1200" b="1" dirty="0">
                <a:ea typeface="+mn-lt"/>
                <a:cs typeface="+mn-lt"/>
              </a:rPr>
              <a:t> </a:t>
            </a:r>
            <a:r>
              <a:rPr lang="tr-TR" sz="1200" b="1" dirty="0" err="1">
                <a:ea typeface="+mn-lt"/>
                <a:cs typeface="+mn-lt"/>
              </a:rPr>
              <a:t>perfect</a:t>
            </a:r>
            <a:r>
              <a:rPr lang="tr-TR" sz="1200" b="1" dirty="0">
                <a:ea typeface="+mn-lt"/>
                <a:cs typeface="+mn-lt"/>
              </a:rPr>
              <a:t> </a:t>
            </a:r>
            <a:r>
              <a:rPr lang="tr-TR" sz="1200" b="1" dirty="0" err="1">
                <a:ea typeface="+mn-lt"/>
                <a:cs typeface="+mn-lt"/>
              </a:rPr>
              <a:t>bliss</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may</a:t>
            </a:r>
            <a:r>
              <a:rPr lang="tr-TR" sz="1200" b="1" dirty="0">
                <a:ea typeface="+mn-lt"/>
                <a:cs typeface="+mn-lt"/>
              </a:rPr>
              <a:t> </a:t>
            </a:r>
            <a:r>
              <a:rPr lang="tr-TR" sz="1200" b="1" dirty="0" err="1">
                <a:ea typeface="+mn-lt"/>
                <a:cs typeface="+mn-lt"/>
              </a:rPr>
              <a:t>Christ</a:t>
            </a:r>
            <a:r>
              <a:rPr lang="tr-TR" sz="1200" b="1" dirty="0">
                <a:ea typeface="+mn-lt"/>
                <a:cs typeface="+mn-lt"/>
              </a:rPr>
              <a:t> Jesus </a:t>
            </a:r>
            <a:r>
              <a:rPr lang="tr-TR" sz="1200" b="1" dirty="0" err="1">
                <a:ea typeface="+mn-lt"/>
                <a:cs typeface="+mn-lt"/>
              </a:rPr>
              <a:t>send</a:t>
            </a:r>
            <a:endParaRPr lang="tr-TR" sz="1200" b="1" dirty="0"/>
          </a:p>
          <a:p>
            <a:r>
              <a:rPr lang="tr-TR" sz="1200" b="1" dirty="0">
                <a:ea typeface="+mn-lt"/>
                <a:cs typeface="+mn-lt"/>
              </a:rPr>
              <a:t>Us </a:t>
            </a:r>
            <a:r>
              <a:rPr lang="tr-TR" sz="1200" b="1" dirty="0" err="1">
                <a:ea typeface="+mn-lt"/>
                <a:cs typeface="+mn-lt"/>
              </a:rPr>
              <a:t>husbands</a:t>
            </a:r>
            <a:r>
              <a:rPr lang="tr-TR" sz="1200" b="1" dirty="0">
                <a:ea typeface="+mn-lt"/>
                <a:cs typeface="+mn-lt"/>
              </a:rPr>
              <a:t> </a:t>
            </a:r>
            <a:r>
              <a:rPr lang="tr-TR" sz="1200" b="1" dirty="0" err="1">
                <a:ea typeface="+mn-lt"/>
                <a:cs typeface="+mn-lt"/>
              </a:rPr>
              <a:t>meek</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young</a:t>
            </a:r>
            <a:r>
              <a:rPr lang="tr-TR" sz="1200" b="1" dirty="0">
                <a:ea typeface="+mn-lt"/>
                <a:cs typeface="+mn-lt"/>
              </a:rPr>
              <a:t> </a:t>
            </a:r>
            <a:r>
              <a:rPr lang="tr-TR" sz="1200" b="1" dirty="0" err="1">
                <a:ea typeface="+mn-lt"/>
                <a:cs typeface="+mn-lt"/>
              </a:rPr>
              <a:t>and</a:t>
            </a:r>
            <a:r>
              <a:rPr lang="tr-TR" sz="1200" b="1" dirty="0">
                <a:ea typeface="+mn-lt"/>
                <a:cs typeface="+mn-lt"/>
              </a:rPr>
              <a:t> </a:t>
            </a:r>
            <a:r>
              <a:rPr lang="tr-TR" sz="1200" b="1" dirty="0" err="1">
                <a:ea typeface="+mn-lt"/>
                <a:cs typeface="+mn-lt"/>
              </a:rPr>
              <a:t>fresh</a:t>
            </a:r>
            <a:r>
              <a:rPr lang="tr-TR" sz="1200" b="1" dirty="0">
                <a:ea typeface="+mn-lt"/>
                <a:cs typeface="+mn-lt"/>
              </a:rPr>
              <a:t> in </a:t>
            </a:r>
            <a:r>
              <a:rPr lang="tr-TR" sz="1200" b="1" dirty="0" err="1">
                <a:ea typeface="+mn-lt"/>
                <a:cs typeface="+mn-lt"/>
              </a:rPr>
              <a:t>bed</a:t>
            </a:r>
            <a:r>
              <a:rPr lang="tr-TR" sz="1200" b="1" dirty="0">
                <a:ea typeface="+mn-lt"/>
                <a:cs typeface="+mn-lt"/>
              </a:rPr>
              <a:t>,</a:t>
            </a:r>
            <a:endParaRPr lang="tr-TR" sz="1200" b="1" dirty="0"/>
          </a:p>
          <a:p>
            <a:r>
              <a:rPr lang="tr-TR" sz="1200" b="1" dirty="0" err="1">
                <a:ea typeface="+mn-lt"/>
                <a:cs typeface="+mn-lt"/>
              </a:rPr>
              <a:t>And</a:t>
            </a:r>
            <a:r>
              <a:rPr lang="tr-TR" sz="1200" b="1" dirty="0">
                <a:ea typeface="+mn-lt"/>
                <a:cs typeface="+mn-lt"/>
              </a:rPr>
              <a:t> </a:t>
            </a:r>
            <a:r>
              <a:rPr lang="tr-TR" sz="1200" b="1" dirty="0" err="1">
                <a:ea typeface="+mn-lt"/>
                <a:cs typeface="+mn-lt"/>
              </a:rPr>
              <a:t>grace</a:t>
            </a:r>
            <a:r>
              <a:rPr lang="tr-TR" sz="1200" b="1" dirty="0">
                <a:ea typeface="+mn-lt"/>
                <a:cs typeface="+mn-lt"/>
              </a:rPr>
              <a:t> </a:t>
            </a:r>
            <a:r>
              <a:rPr lang="tr-TR" sz="1200" b="1" dirty="0" err="1">
                <a:ea typeface="+mn-lt"/>
                <a:cs typeface="+mn-lt"/>
              </a:rPr>
              <a:t>to</a:t>
            </a:r>
            <a:r>
              <a:rPr lang="tr-TR" sz="1200" b="1" dirty="0">
                <a:ea typeface="+mn-lt"/>
                <a:cs typeface="+mn-lt"/>
              </a:rPr>
              <a:t> </a:t>
            </a:r>
            <a:r>
              <a:rPr lang="tr-TR" sz="1200" b="1" dirty="0" err="1">
                <a:ea typeface="+mn-lt"/>
                <a:cs typeface="+mn-lt"/>
              </a:rPr>
              <a:t>overbid</a:t>
            </a:r>
            <a:r>
              <a:rPr lang="tr-TR" sz="1200" b="1" dirty="0">
                <a:ea typeface="+mn-lt"/>
                <a:cs typeface="+mn-lt"/>
              </a:rPr>
              <a:t> </a:t>
            </a:r>
            <a:r>
              <a:rPr lang="tr-TR" sz="1200" b="1" dirty="0" err="1">
                <a:ea typeface="+mn-lt"/>
                <a:cs typeface="+mn-lt"/>
              </a:rPr>
              <a:t>them</a:t>
            </a:r>
            <a:r>
              <a:rPr lang="tr-TR" sz="1200" b="1" dirty="0">
                <a:ea typeface="+mn-lt"/>
                <a:cs typeface="+mn-lt"/>
              </a:rPr>
              <a:t> </a:t>
            </a:r>
            <a:r>
              <a:rPr lang="tr-TR" sz="1200" b="1" dirty="0" err="1">
                <a:ea typeface="+mn-lt"/>
                <a:cs typeface="+mn-lt"/>
              </a:rPr>
              <a:t>when</a:t>
            </a:r>
            <a:r>
              <a:rPr lang="tr-TR" sz="1200" b="1" dirty="0">
                <a:ea typeface="+mn-lt"/>
                <a:cs typeface="+mn-lt"/>
              </a:rPr>
              <a:t> </a:t>
            </a:r>
            <a:r>
              <a:rPr lang="tr-TR" sz="1200" b="1" dirty="0" err="1">
                <a:ea typeface="+mn-lt"/>
                <a:cs typeface="+mn-lt"/>
              </a:rPr>
              <a:t>we</a:t>
            </a:r>
            <a:r>
              <a:rPr lang="tr-TR" sz="1200" b="1" dirty="0">
                <a:ea typeface="+mn-lt"/>
                <a:cs typeface="+mn-lt"/>
              </a:rPr>
              <a:t> </a:t>
            </a:r>
            <a:r>
              <a:rPr lang="tr-TR" sz="1200" b="1" dirty="0" err="1">
                <a:ea typeface="+mn-lt"/>
                <a:cs typeface="+mn-lt"/>
              </a:rPr>
              <a:t>wed</a:t>
            </a:r>
            <a:r>
              <a:rPr lang="tr-TR" sz="1200" b="1" dirty="0">
                <a:ea typeface="+mn-lt"/>
                <a:cs typeface="+mn-lt"/>
              </a:rPr>
              <a:t>.</a:t>
            </a:r>
            <a:endParaRPr lang="tr-TR" sz="1200" b="1" dirty="0"/>
          </a:p>
        </p:txBody>
      </p:sp>
      <p:pic>
        <p:nvPicPr>
          <p:cNvPr id="5" name="İçerik Yer Tutucusu 6" descr="The Wife of Bath by Geoffrey Chaucer | Goodreads">
            <a:extLst>
              <a:ext uri="{FF2B5EF4-FFF2-40B4-BE49-F238E27FC236}">
                <a16:creationId xmlns:a16="http://schemas.microsoft.com/office/drawing/2014/main" id="{613CA12C-ED82-AB81-08DC-F644000D82FF}"/>
              </a:ext>
            </a:extLst>
          </p:cNvPr>
          <p:cNvPicPr>
            <a:picLocks noChangeAspect="1"/>
          </p:cNvPicPr>
          <p:nvPr/>
        </p:nvPicPr>
        <p:blipFill>
          <a:blip r:embed="rId2"/>
          <a:stretch>
            <a:fillRect/>
          </a:stretch>
        </p:blipFill>
        <p:spPr>
          <a:xfrm>
            <a:off x="6616073" y="2697182"/>
            <a:ext cx="2078180" cy="3209544"/>
          </a:xfrm>
          <a:prstGeom prst="rect">
            <a:avLst/>
          </a:prstGeom>
        </p:spPr>
      </p:pic>
    </p:spTree>
    <p:extLst>
      <p:ext uri="{BB962C8B-B14F-4D97-AF65-F5344CB8AC3E}">
        <p14:creationId xmlns:p14="http://schemas.microsoft.com/office/powerpoint/2010/main" val="1342263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786998"/>
            <a:ext cx="8695803" cy="3714490"/>
          </a:xfrm>
        </p:spPr>
        <p:txBody>
          <a:bodyPr vert="horz" lIns="68580" tIns="34290" rIns="68580" bIns="34290" rtlCol="0" anchor="t">
            <a:noAutofit/>
          </a:bodyPr>
          <a:lstStyle/>
          <a:p>
            <a:pPr marL="0" indent="0">
              <a:lnSpc>
                <a:spcPct val="80000"/>
              </a:lnSpc>
              <a:buNone/>
            </a:pPr>
            <a:endParaRPr lang="tr-TR" sz="1200" dirty="0"/>
          </a:p>
          <a:p>
            <a:pPr>
              <a:lnSpc>
                <a:spcPct val="80000"/>
              </a:lnSpc>
            </a:pPr>
            <a:r>
              <a:rPr lang="tr-TR" sz="1200" dirty="0"/>
              <a:t>"</a:t>
            </a:r>
            <a:r>
              <a:rPr lang="tr-TR" sz="1200" dirty="0" err="1"/>
              <a:t>The</a:t>
            </a:r>
            <a:r>
              <a:rPr lang="tr-TR" sz="1200" dirty="0"/>
              <a:t> </a:t>
            </a:r>
            <a:r>
              <a:rPr lang="tr-TR" sz="1200" dirty="0" err="1"/>
              <a:t>Pardoner</a:t>
            </a:r>
            <a:r>
              <a:rPr lang="tr-TR" sz="1200" dirty="0"/>
              <a:t> </a:t>
            </a:r>
            <a:r>
              <a:rPr lang="tr-TR" sz="1200" dirty="0" err="1"/>
              <a:t>started</a:t>
            </a:r>
            <a:r>
              <a:rPr lang="tr-TR" sz="1200" dirty="0"/>
              <a:t> </a:t>
            </a:r>
            <a:r>
              <a:rPr lang="tr-TR" sz="1200" dirty="0" err="1"/>
              <a:t>up</a:t>
            </a:r>
            <a:r>
              <a:rPr lang="tr-TR" sz="1200" dirty="0"/>
              <a:t>, </a:t>
            </a:r>
            <a:r>
              <a:rPr lang="tr-TR" sz="1200" dirty="0" err="1"/>
              <a:t>and</a:t>
            </a:r>
            <a:r>
              <a:rPr lang="tr-TR" sz="1200" dirty="0"/>
              <a:t> </a:t>
            </a:r>
            <a:r>
              <a:rPr lang="tr-TR" sz="1200" dirty="0" err="1"/>
              <a:t>thereupon</a:t>
            </a:r>
            <a:endParaRPr lang="tr-TR" sz="1200" dirty="0"/>
          </a:p>
          <a:p>
            <a:pPr>
              <a:lnSpc>
                <a:spcPct val="80000"/>
              </a:lnSpc>
            </a:pPr>
            <a:r>
              <a:rPr lang="tr-TR" sz="1200" dirty="0"/>
              <a:t>“Madam,” he </a:t>
            </a:r>
            <a:r>
              <a:rPr lang="tr-TR" sz="1200" dirty="0" err="1"/>
              <a:t>said</a:t>
            </a:r>
            <a:r>
              <a:rPr lang="tr-TR" sz="1200" dirty="0"/>
              <a:t>, “</a:t>
            </a:r>
            <a:r>
              <a:rPr lang="tr-TR" sz="1200" dirty="0" err="1"/>
              <a:t>by</a:t>
            </a:r>
            <a:r>
              <a:rPr lang="tr-TR" sz="1200" dirty="0"/>
              <a:t> </a:t>
            </a:r>
            <a:r>
              <a:rPr lang="tr-TR" sz="1200" dirty="0" err="1"/>
              <a:t>God</a:t>
            </a:r>
            <a:r>
              <a:rPr lang="tr-TR" sz="1200" dirty="0"/>
              <a:t> </a:t>
            </a:r>
            <a:r>
              <a:rPr lang="tr-TR" sz="1200" dirty="0" err="1"/>
              <a:t>and</a:t>
            </a:r>
            <a:r>
              <a:rPr lang="tr-TR" sz="1200" dirty="0"/>
              <a:t> </a:t>
            </a:r>
            <a:r>
              <a:rPr lang="tr-TR" sz="1200" dirty="0" err="1"/>
              <a:t>by</a:t>
            </a:r>
            <a:r>
              <a:rPr lang="tr-TR" sz="1200" dirty="0"/>
              <a:t> St. John,</a:t>
            </a:r>
          </a:p>
          <a:p>
            <a:pPr>
              <a:lnSpc>
                <a:spcPct val="80000"/>
              </a:lnSpc>
            </a:pPr>
            <a:r>
              <a:rPr lang="tr-TR" sz="1200" dirty="0" err="1"/>
              <a:t>That’s</a:t>
            </a:r>
            <a:r>
              <a:rPr lang="tr-TR" sz="1200" dirty="0"/>
              <a:t> </a:t>
            </a:r>
            <a:r>
              <a:rPr lang="tr-TR" sz="1200" dirty="0" err="1"/>
              <a:t>noble</a:t>
            </a:r>
            <a:r>
              <a:rPr lang="tr-TR" sz="1200" dirty="0"/>
              <a:t> </a:t>
            </a:r>
            <a:r>
              <a:rPr lang="tr-TR" sz="1200" dirty="0" err="1"/>
              <a:t>preaching</a:t>
            </a:r>
            <a:r>
              <a:rPr lang="tr-TR" sz="1200" dirty="0"/>
              <a:t> </a:t>
            </a:r>
            <a:r>
              <a:rPr lang="tr-TR" sz="1200" dirty="0" err="1"/>
              <a:t>no</a:t>
            </a:r>
            <a:r>
              <a:rPr lang="tr-TR" sz="1200" dirty="0"/>
              <a:t> </a:t>
            </a:r>
            <a:r>
              <a:rPr lang="tr-TR" sz="1200" dirty="0" err="1"/>
              <a:t>one</a:t>
            </a:r>
            <a:r>
              <a:rPr lang="tr-TR" sz="1200" dirty="0"/>
              <a:t> </a:t>
            </a:r>
            <a:r>
              <a:rPr lang="tr-TR" sz="1200" dirty="0" err="1"/>
              <a:t>could</a:t>
            </a:r>
            <a:r>
              <a:rPr lang="tr-TR" sz="1200" dirty="0"/>
              <a:t> </a:t>
            </a:r>
            <a:r>
              <a:rPr lang="tr-TR" sz="1200" dirty="0" err="1"/>
              <a:t>surpass</a:t>
            </a:r>
            <a:r>
              <a:rPr lang="tr-TR" sz="1200" dirty="0"/>
              <a:t>!</a:t>
            </a:r>
          </a:p>
          <a:p>
            <a:pPr>
              <a:lnSpc>
                <a:spcPct val="80000"/>
              </a:lnSpc>
            </a:pPr>
            <a:r>
              <a:rPr lang="tr-TR" sz="1200" dirty="0"/>
              <a:t>I </a:t>
            </a:r>
            <a:r>
              <a:rPr lang="tr-TR" sz="1200" dirty="0" err="1"/>
              <a:t>was</a:t>
            </a:r>
            <a:r>
              <a:rPr lang="tr-TR" sz="1200" dirty="0"/>
              <a:t> </a:t>
            </a:r>
            <a:r>
              <a:rPr lang="tr-TR" sz="1200" dirty="0" err="1"/>
              <a:t>about</a:t>
            </a:r>
            <a:r>
              <a:rPr lang="tr-TR" sz="1200" dirty="0"/>
              <a:t> </a:t>
            </a:r>
            <a:r>
              <a:rPr lang="tr-TR" sz="1200" dirty="0" err="1"/>
              <a:t>to</a:t>
            </a:r>
            <a:r>
              <a:rPr lang="tr-TR" sz="1200" dirty="0"/>
              <a:t> </a:t>
            </a:r>
            <a:r>
              <a:rPr lang="tr-TR" sz="1200" dirty="0" err="1"/>
              <a:t>take</a:t>
            </a:r>
            <a:r>
              <a:rPr lang="tr-TR" sz="1200" dirty="0"/>
              <a:t> a </a:t>
            </a:r>
            <a:r>
              <a:rPr lang="tr-TR" sz="1200" dirty="0" err="1"/>
              <a:t>wife</a:t>
            </a:r>
            <a:r>
              <a:rPr lang="tr-TR" sz="1200" dirty="0"/>
              <a:t>; </a:t>
            </a:r>
            <a:r>
              <a:rPr lang="tr-TR" sz="1200" dirty="0" err="1"/>
              <a:t>alas</a:t>
            </a:r>
            <a:r>
              <a:rPr lang="tr-TR" sz="1200" dirty="0"/>
              <a:t>!</a:t>
            </a:r>
          </a:p>
          <a:p>
            <a:pPr>
              <a:lnSpc>
                <a:spcPct val="80000"/>
              </a:lnSpc>
            </a:pPr>
            <a:r>
              <a:rPr lang="tr-TR" sz="1200" dirty="0" err="1"/>
              <a:t>Am</a:t>
            </a:r>
            <a:r>
              <a:rPr lang="tr-TR" sz="1200" dirty="0"/>
              <a:t> I </a:t>
            </a:r>
            <a:r>
              <a:rPr lang="tr-TR" sz="1200" dirty="0" err="1"/>
              <a:t>to</a:t>
            </a:r>
            <a:r>
              <a:rPr lang="tr-TR" sz="1200" dirty="0"/>
              <a:t> buy it on </a:t>
            </a:r>
            <a:r>
              <a:rPr lang="tr-TR" sz="1200" dirty="0" err="1"/>
              <a:t>my</a:t>
            </a:r>
            <a:r>
              <a:rPr lang="tr-TR" sz="1200" dirty="0"/>
              <a:t> </a:t>
            </a:r>
            <a:r>
              <a:rPr lang="tr-TR" sz="1200" dirty="0" err="1"/>
              <a:t>flesh</a:t>
            </a:r>
            <a:r>
              <a:rPr lang="tr-TR" sz="1200" dirty="0"/>
              <a:t> </a:t>
            </a:r>
            <a:r>
              <a:rPr lang="tr-TR" sz="1200" dirty="0" err="1"/>
              <a:t>so</a:t>
            </a:r>
            <a:r>
              <a:rPr lang="tr-TR" sz="1200" dirty="0"/>
              <a:t> </a:t>
            </a:r>
            <a:r>
              <a:rPr lang="tr-TR" sz="1200" dirty="0" err="1"/>
              <a:t>dear</a:t>
            </a:r>
            <a:r>
              <a:rPr lang="tr-TR" sz="1200" dirty="0"/>
              <a:t>?</a:t>
            </a:r>
          </a:p>
          <a:p>
            <a:pPr>
              <a:lnSpc>
                <a:spcPct val="80000"/>
              </a:lnSpc>
            </a:pPr>
            <a:r>
              <a:rPr lang="tr-TR" sz="1200" dirty="0" err="1"/>
              <a:t>There’ll</a:t>
            </a:r>
            <a:r>
              <a:rPr lang="tr-TR" sz="1200" dirty="0"/>
              <a:t> be </a:t>
            </a:r>
            <a:r>
              <a:rPr lang="tr-TR" sz="1200" dirty="0" err="1"/>
              <a:t>no</a:t>
            </a:r>
            <a:r>
              <a:rPr lang="tr-TR" sz="1200" dirty="0"/>
              <a:t> </a:t>
            </a:r>
            <a:r>
              <a:rPr lang="tr-TR" sz="1200" dirty="0" err="1"/>
              <a:t>marrying</a:t>
            </a:r>
            <a:r>
              <a:rPr lang="tr-TR" sz="1200" dirty="0"/>
              <a:t> </a:t>
            </a:r>
            <a:r>
              <a:rPr lang="tr-TR" sz="1200" dirty="0" err="1"/>
              <a:t>for</a:t>
            </a:r>
            <a:r>
              <a:rPr lang="tr-TR" sz="1200" dirty="0"/>
              <a:t> me </a:t>
            </a:r>
            <a:r>
              <a:rPr lang="tr-TR" sz="1200" dirty="0" err="1"/>
              <a:t>this</a:t>
            </a:r>
            <a:r>
              <a:rPr lang="tr-TR" sz="1200" dirty="0"/>
              <a:t> </a:t>
            </a:r>
            <a:r>
              <a:rPr lang="tr-TR" sz="1200" dirty="0" err="1"/>
              <a:t>year</a:t>
            </a:r>
            <a:r>
              <a:rPr lang="tr-TR" sz="1200" dirty="0"/>
              <a:t>!”</a:t>
            </a:r>
          </a:p>
          <a:p>
            <a:pPr>
              <a:lnSpc>
                <a:spcPct val="80000"/>
              </a:lnSpc>
            </a:pPr>
            <a:endParaRPr lang="tr-TR" sz="1200" dirty="0"/>
          </a:p>
          <a:p>
            <a:pPr>
              <a:lnSpc>
                <a:spcPct val="80000"/>
              </a:lnSpc>
            </a:pPr>
            <a:r>
              <a:rPr lang="tr-TR" sz="1200" dirty="0" err="1"/>
              <a:t>before</a:t>
            </a:r>
            <a:r>
              <a:rPr lang="tr-TR" sz="1200" dirty="0"/>
              <a:t> </a:t>
            </a:r>
            <a:r>
              <a:rPr lang="tr-TR" sz="1200" dirty="0" err="1"/>
              <a:t>the</a:t>
            </a:r>
            <a:r>
              <a:rPr lang="tr-TR" sz="1200" dirty="0"/>
              <a:t> </a:t>
            </a:r>
            <a:r>
              <a:rPr lang="tr-TR" sz="1200" dirty="0" err="1"/>
              <a:t>prologue</a:t>
            </a:r>
            <a:r>
              <a:rPr lang="tr-TR" sz="1200" dirty="0"/>
              <a:t> </a:t>
            </a:r>
            <a:r>
              <a:rPr lang="tr-TR" sz="1200" dirty="0" err="1"/>
              <a:t>the</a:t>
            </a:r>
            <a:r>
              <a:rPr lang="tr-TR" sz="1200" dirty="0"/>
              <a:t> </a:t>
            </a:r>
            <a:r>
              <a:rPr lang="tr-TR" sz="1200" dirty="0" err="1"/>
              <a:t>wife</a:t>
            </a:r>
            <a:r>
              <a:rPr lang="tr-TR" sz="1200" dirty="0"/>
              <a:t> </a:t>
            </a:r>
            <a:r>
              <a:rPr lang="tr-TR" sz="1200" dirty="0" err="1"/>
              <a:t>makes</a:t>
            </a:r>
            <a:r>
              <a:rPr lang="tr-TR" sz="1200" dirty="0"/>
              <a:t> a </a:t>
            </a:r>
            <a:r>
              <a:rPr lang="tr-TR" sz="1200" dirty="0" err="1"/>
              <a:t>speech</a:t>
            </a:r>
            <a:r>
              <a:rPr lang="tr-TR" sz="1200" dirty="0"/>
              <a:t> </a:t>
            </a:r>
            <a:r>
              <a:rPr lang="tr-TR" sz="1200" dirty="0" err="1"/>
              <a:t>about</a:t>
            </a:r>
            <a:r>
              <a:rPr lang="tr-TR" sz="1200" dirty="0"/>
              <a:t> </a:t>
            </a:r>
            <a:r>
              <a:rPr lang="tr-TR" sz="1200" dirty="0" err="1"/>
              <a:t>marriage</a:t>
            </a:r>
            <a:r>
              <a:rPr lang="tr-TR" sz="1200" dirty="0"/>
              <a:t>, </a:t>
            </a:r>
            <a:r>
              <a:rPr lang="tr-TR" sz="1200" dirty="0" err="1"/>
              <a:t>and</a:t>
            </a:r>
            <a:r>
              <a:rPr lang="tr-TR" sz="1200" dirty="0"/>
              <a:t> </a:t>
            </a:r>
            <a:r>
              <a:rPr lang="tr-TR" sz="1200" dirty="0" err="1"/>
              <a:t>these</a:t>
            </a:r>
            <a:r>
              <a:rPr lang="tr-TR" sz="1200" dirty="0"/>
              <a:t> </a:t>
            </a:r>
            <a:r>
              <a:rPr lang="tr-TR" sz="1200" dirty="0" err="1"/>
              <a:t>lines</a:t>
            </a:r>
            <a:r>
              <a:rPr lang="tr-TR" sz="1200" dirty="0"/>
              <a:t> </a:t>
            </a:r>
            <a:r>
              <a:rPr lang="tr-TR" sz="1200" dirty="0" err="1"/>
              <a:t>are</a:t>
            </a:r>
            <a:r>
              <a:rPr lang="tr-TR" sz="1200" dirty="0"/>
              <a:t> </a:t>
            </a:r>
            <a:r>
              <a:rPr lang="tr-TR" sz="1200" dirty="0" err="1"/>
              <a:t>the</a:t>
            </a:r>
            <a:r>
              <a:rPr lang="tr-TR" sz="1200" dirty="0"/>
              <a:t> </a:t>
            </a:r>
            <a:r>
              <a:rPr lang="tr-TR" sz="1200" dirty="0" err="1"/>
              <a:t>reaction</a:t>
            </a:r>
            <a:r>
              <a:rPr lang="tr-TR" sz="1200" dirty="0"/>
              <a:t> of </a:t>
            </a:r>
            <a:r>
              <a:rPr lang="tr-TR" sz="1200" dirty="0" err="1"/>
              <a:t>pardoner</a:t>
            </a:r>
            <a:r>
              <a:rPr lang="tr-TR" sz="1200" dirty="0"/>
              <a:t> </a:t>
            </a:r>
            <a:r>
              <a:rPr lang="tr-TR" sz="1200" dirty="0" err="1"/>
              <a:t>to</a:t>
            </a:r>
            <a:r>
              <a:rPr lang="tr-TR" sz="1200" dirty="0"/>
              <a:t> </a:t>
            </a:r>
            <a:r>
              <a:rPr lang="tr-TR" sz="1200" dirty="0" err="1"/>
              <a:t>that</a:t>
            </a:r>
            <a:r>
              <a:rPr lang="tr-TR" sz="1200" dirty="0"/>
              <a:t> </a:t>
            </a:r>
            <a:r>
              <a:rPr lang="tr-TR" sz="1200" dirty="0" err="1"/>
              <a:t>speech</a:t>
            </a:r>
            <a:r>
              <a:rPr lang="tr-TR" sz="1200" dirty="0"/>
              <a:t>. He </a:t>
            </a:r>
            <a:r>
              <a:rPr lang="tr-TR" sz="1200" dirty="0" err="1"/>
              <a:t>uses</a:t>
            </a:r>
            <a:r>
              <a:rPr lang="tr-TR" sz="1200" dirty="0"/>
              <a:t> </a:t>
            </a:r>
            <a:r>
              <a:rPr lang="tr-TR" sz="1200" dirty="0" err="1"/>
              <a:t>religious</a:t>
            </a:r>
            <a:r>
              <a:rPr lang="tr-TR" sz="1200" dirty="0"/>
              <a:t> </a:t>
            </a:r>
            <a:r>
              <a:rPr lang="tr-TR" sz="1200" dirty="0" err="1"/>
              <a:t>oaths</a:t>
            </a:r>
            <a:r>
              <a:rPr lang="tr-TR" sz="1200" dirty="0"/>
              <a:t> </a:t>
            </a:r>
            <a:r>
              <a:rPr lang="tr-TR" sz="1200" dirty="0" err="1"/>
              <a:t>to</a:t>
            </a:r>
            <a:r>
              <a:rPr lang="tr-TR" sz="1200" dirty="0"/>
              <a:t> </a:t>
            </a:r>
            <a:r>
              <a:rPr lang="tr-TR" sz="1200" dirty="0" err="1"/>
              <a:t>emphasize</a:t>
            </a:r>
            <a:r>
              <a:rPr lang="tr-TR" sz="1200" dirty="0"/>
              <a:t> his </a:t>
            </a:r>
            <a:r>
              <a:rPr lang="tr-TR" sz="1200" dirty="0" err="1"/>
              <a:t>astonishment</a:t>
            </a:r>
            <a:r>
              <a:rPr lang="tr-TR" sz="1200" dirty="0"/>
              <a:t> </a:t>
            </a:r>
            <a:r>
              <a:rPr lang="tr-TR" sz="1200" dirty="0" err="1"/>
              <a:t>which</a:t>
            </a:r>
            <a:r>
              <a:rPr lang="tr-TR" sz="1200" dirty="0"/>
              <a:t> is </a:t>
            </a:r>
            <a:r>
              <a:rPr lang="tr-TR" sz="1200" dirty="0" err="1"/>
              <a:t>ironic</a:t>
            </a:r>
            <a:r>
              <a:rPr lang="tr-TR" sz="1200" dirty="0"/>
              <a:t>. </a:t>
            </a:r>
            <a:r>
              <a:rPr lang="tr-TR" sz="1200" dirty="0" err="1"/>
              <a:t>because</a:t>
            </a:r>
            <a:r>
              <a:rPr lang="tr-TR" sz="1200" dirty="0"/>
              <a:t> he is a </a:t>
            </a:r>
            <a:r>
              <a:rPr lang="tr-TR" sz="1200" dirty="0" err="1"/>
              <a:t>known</a:t>
            </a:r>
            <a:r>
              <a:rPr lang="tr-TR" sz="1200" dirty="0"/>
              <a:t> </a:t>
            </a:r>
            <a:r>
              <a:rPr lang="tr-TR" sz="1200" dirty="0" err="1"/>
              <a:t>fraud</a:t>
            </a:r>
            <a:r>
              <a:rPr lang="tr-TR" sz="1200" dirty="0"/>
              <a:t> </a:t>
            </a:r>
            <a:r>
              <a:rPr lang="tr-TR" sz="1200" dirty="0" err="1"/>
              <a:t>selling</a:t>
            </a:r>
            <a:r>
              <a:rPr lang="tr-TR" sz="1200" dirty="0"/>
              <a:t> </a:t>
            </a:r>
            <a:r>
              <a:rPr lang="tr-TR" sz="1200" dirty="0" err="1"/>
              <a:t>fake</a:t>
            </a:r>
            <a:r>
              <a:rPr lang="tr-TR" sz="1200" dirty="0"/>
              <a:t> </a:t>
            </a:r>
            <a:r>
              <a:rPr lang="tr-TR" sz="1200" dirty="0" err="1"/>
              <a:t>relics</a:t>
            </a:r>
            <a:r>
              <a:rPr lang="tr-TR" sz="1200" dirty="0"/>
              <a:t>. </a:t>
            </a:r>
            <a:r>
              <a:rPr lang="tr-TR" sz="1200" dirty="0" err="1"/>
              <a:t>So</a:t>
            </a:r>
            <a:r>
              <a:rPr lang="tr-TR" sz="1200" dirty="0"/>
              <a:t> his </a:t>
            </a:r>
            <a:r>
              <a:rPr lang="tr-TR" sz="1200" dirty="0" err="1"/>
              <a:t>oath</a:t>
            </a:r>
            <a:r>
              <a:rPr lang="tr-TR" sz="1200" dirty="0"/>
              <a:t> is </a:t>
            </a:r>
            <a:r>
              <a:rPr lang="tr-TR" sz="1200" dirty="0" err="1"/>
              <a:t>actually</a:t>
            </a:r>
            <a:r>
              <a:rPr lang="tr-TR" sz="1200" dirty="0"/>
              <a:t> </a:t>
            </a:r>
            <a:r>
              <a:rPr lang="tr-TR" sz="1200" dirty="0" err="1"/>
              <a:t>insincere</a:t>
            </a:r>
            <a:r>
              <a:rPr lang="tr-TR" sz="1200" dirty="0"/>
              <a:t> </a:t>
            </a:r>
            <a:r>
              <a:rPr lang="tr-TR" sz="1200" dirty="0" err="1"/>
              <a:t>and</a:t>
            </a:r>
            <a:r>
              <a:rPr lang="tr-TR" sz="1200" dirty="0"/>
              <a:t> </a:t>
            </a:r>
            <a:r>
              <a:rPr lang="tr-TR" sz="1200" dirty="0" err="1"/>
              <a:t>this</a:t>
            </a:r>
            <a:r>
              <a:rPr lang="tr-TR" sz="1200" dirty="0"/>
              <a:t> </a:t>
            </a:r>
            <a:r>
              <a:rPr lang="tr-TR" sz="1200" dirty="0" err="1"/>
              <a:t>line</a:t>
            </a:r>
            <a:r>
              <a:rPr lang="tr-TR" sz="1200" dirty="0"/>
              <a:t> </a:t>
            </a:r>
            <a:r>
              <a:rPr lang="tr-TR" sz="1200" dirty="0" err="1"/>
              <a:t>shows</a:t>
            </a:r>
            <a:r>
              <a:rPr lang="tr-TR" sz="1200" dirty="0"/>
              <a:t> </a:t>
            </a:r>
            <a:r>
              <a:rPr lang="tr-TR" sz="1200" dirty="0" err="1"/>
              <a:t>another</a:t>
            </a:r>
            <a:r>
              <a:rPr lang="tr-TR" sz="1200" dirty="0"/>
              <a:t> </a:t>
            </a:r>
            <a:r>
              <a:rPr lang="tr-TR" sz="1200" dirty="0" err="1"/>
              <a:t>use</a:t>
            </a:r>
            <a:r>
              <a:rPr lang="tr-TR" sz="1200" dirty="0"/>
              <a:t> of </a:t>
            </a:r>
            <a:r>
              <a:rPr lang="tr-TR" sz="1200" dirty="0" err="1"/>
              <a:t>irony</a:t>
            </a:r>
            <a:r>
              <a:rPr lang="tr-TR" sz="1200" dirty="0"/>
              <a:t> in </a:t>
            </a:r>
            <a:r>
              <a:rPr lang="tr-TR" sz="1200" dirty="0" err="1"/>
              <a:t>the</a:t>
            </a:r>
            <a:r>
              <a:rPr lang="tr-TR" sz="1200" dirty="0"/>
              <a:t> </a:t>
            </a:r>
            <a:r>
              <a:rPr lang="tr-TR" sz="1200" dirty="0" err="1"/>
              <a:t>tale</a:t>
            </a:r>
            <a:r>
              <a:rPr lang="tr-TR" sz="1200" dirty="0"/>
              <a:t>, in </a:t>
            </a:r>
            <a:r>
              <a:rPr lang="tr-TR" sz="1200" dirty="0" err="1"/>
              <a:t>the</a:t>
            </a:r>
            <a:r>
              <a:rPr lang="tr-TR" sz="1200" dirty="0"/>
              <a:t> </a:t>
            </a:r>
            <a:r>
              <a:rPr lang="tr-TR" sz="1200" dirty="0" err="1"/>
              <a:t>canterbury</a:t>
            </a:r>
            <a:r>
              <a:rPr lang="tr-TR" sz="1200" dirty="0"/>
              <a:t> </a:t>
            </a:r>
            <a:r>
              <a:rPr lang="tr-TR" sz="1200" dirty="0" err="1"/>
              <a:t>tales</a:t>
            </a:r>
            <a:r>
              <a:rPr lang="tr-TR" sz="1200" dirty="0"/>
              <a:t> </a:t>
            </a:r>
            <a:r>
              <a:rPr lang="tr-TR" sz="1200" dirty="0" err="1"/>
              <a:t>criticism</a:t>
            </a:r>
            <a:r>
              <a:rPr lang="tr-TR" sz="1200" dirty="0"/>
              <a:t> of </a:t>
            </a:r>
            <a:r>
              <a:rPr lang="tr-TR" sz="1200" dirty="0" err="1"/>
              <a:t>church</a:t>
            </a:r>
            <a:r>
              <a:rPr lang="tr-TR" sz="1200" dirty="0"/>
              <a:t> </a:t>
            </a:r>
            <a:r>
              <a:rPr lang="tr-TR" sz="1200" dirty="0" err="1"/>
              <a:t>figures</a:t>
            </a:r>
            <a:r>
              <a:rPr lang="tr-TR" sz="1200" dirty="0"/>
              <a:t> </a:t>
            </a:r>
            <a:r>
              <a:rPr lang="tr-TR" sz="1200" dirty="0" err="1"/>
              <a:t>are</a:t>
            </a:r>
            <a:r>
              <a:rPr lang="tr-TR" sz="1200" dirty="0"/>
              <a:t> </a:t>
            </a:r>
            <a:r>
              <a:rPr lang="tr-TR" sz="1200" dirty="0" err="1"/>
              <a:t>very</a:t>
            </a:r>
            <a:r>
              <a:rPr lang="tr-TR" sz="1200" dirty="0"/>
              <a:t> </a:t>
            </a:r>
            <a:r>
              <a:rPr lang="tr-TR" sz="1200" dirty="0" err="1"/>
              <a:t>common</a:t>
            </a:r>
            <a:r>
              <a:rPr lang="tr-TR" sz="1200" dirty="0"/>
              <a:t>. He </a:t>
            </a:r>
            <a:r>
              <a:rPr lang="tr-TR" sz="1200" dirty="0" err="1"/>
              <a:t>calls</a:t>
            </a:r>
            <a:r>
              <a:rPr lang="tr-TR" sz="1200" dirty="0"/>
              <a:t> her </a:t>
            </a:r>
            <a:r>
              <a:rPr lang="tr-TR" sz="1200" dirty="0" err="1"/>
              <a:t>words</a:t>
            </a:r>
            <a:r>
              <a:rPr lang="tr-TR" sz="1200" dirty="0"/>
              <a:t> </a:t>
            </a:r>
            <a:r>
              <a:rPr lang="tr-TR" sz="1200" dirty="0" err="1"/>
              <a:t>noble</a:t>
            </a:r>
            <a:r>
              <a:rPr lang="tr-TR" sz="1200" dirty="0"/>
              <a:t> </a:t>
            </a:r>
            <a:r>
              <a:rPr lang="tr-TR" sz="1200" dirty="0" err="1"/>
              <a:t>preaching</a:t>
            </a:r>
            <a:r>
              <a:rPr lang="tr-TR" sz="1200" dirty="0"/>
              <a:t> in a </a:t>
            </a:r>
            <a:r>
              <a:rPr lang="tr-TR" sz="1200" dirty="0" err="1"/>
              <a:t>sarcastic</a:t>
            </a:r>
            <a:r>
              <a:rPr lang="tr-TR" sz="1200" dirty="0"/>
              <a:t> </a:t>
            </a:r>
            <a:r>
              <a:rPr lang="tr-TR" sz="1200" dirty="0" err="1"/>
              <a:t>way</a:t>
            </a:r>
            <a:r>
              <a:rPr lang="tr-TR" sz="1200" dirty="0"/>
              <a:t>. </a:t>
            </a:r>
            <a:r>
              <a:rPr lang="tr-TR" sz="1200" dirty="0" err="1"/>
              <a:t>Because</a:t>
            </a:r>
            <a:r>
              <a:rPr lang="tr-TR" sz="1200" dirty="0"/>
              <a:t> </a:t>
            </a:r>
            <a:r>
              <a:rPr lang="tr-TR" sz="1200" dirty="0" err="1"/>
              <a:t>wife's</a:t>
            </a:r>
            <a:r>
              <a:rPr lang="tr-TR" sz="1200" dirty="0"/>
              <a:t> </a:t>
            </a:r>
            <a:r>
              <a:rPr lang="tr-TR" sz="1200" dirty="0" err="1"/>
              <a:t>opinions</a:t>
            </a:r>
            <a:r>
              <a:rPr lang="tr-TR" sz="1200" dirty="0"/>
              <a:t> </a:t>
            </a:r>
            <a:r>
              <a:rPr lang="tr-TR" sz="1200" dirty="0" err="1"/>
              <a:t>about</a:t>
            </a:r>
            <a:r>
              <a:rPr lang="tr-TR" sz="1200" dirty="0"/>
              <a:t> </a:t>
            </a:r>
            <a:r>
              <a:rPr lang="tr-TR" sz="1200" dirty="0" err="1"/>
              <a:t>marriage</a:t>
            </a:r>
            <a:r>
              <a:rPr lang="tr-TR" sz="1200" dirty="0"/>
              <a:t> </a:t>
            </a:r>
            <a:r>
              <a:rPr lang="tr-TR" sz="1200" dirty="0" err="1"/>
              <a:t>are</a:t>
            </a:r>
            <a:r>
              <a:rPr lang="tr-TR" sz="1200" dirty="0"/>
              <a:t> </a:t>
            </a:r>
            <a:r>
              <a:rPr lang="tr-TR" sz="1200" dirty="0" err="1"/>
              <a:t>very</a:t>
            </a:r>
            <a:r>
              <a:rPr lang="tr-TR" sz="1200" dirty="0"/>
              <a:t> </a:t>
            </a:r>
            <a:r>
              <a:rPr lang="tr-TR" sz="1200" dirty="0" err="1"/>
              <a:t>unorthodox</a:t>
            </a:r>
            <a:r>
              <a:rPr lang="tr-TR" sz="1200" dirty="0"/>
              <a:t> he </a:t>
            </a:r>
            <a:r>
              <a:rPr lang="tr-TR" sz="1200" dirty="0" err="1"/>
              <a:t>implies</a:t>
            </a:r>
            <a:r>
              <a:rPr lang="tr-TR" sz="1200" dirty="0"/>
              <a:t> </a:t>
            </a:r>
            <a:r>
              <a:rPr lang="tr-TR" sz="1200" dirty="0" err="1"/>
              <a:t>that</a:t>
            </a:r>
            <a:r>
              <a:rPr lang="tr-TR" sz="1200" dirty="0"/>
              <a:t> her </a:t>
            </a:r>
            <a:r>
              <a:rPr lang="tr-TR" sz="1200" dirty="0" err="1"/>
              <a:t>opinions</a:t>
            </a:r>
            <a:r>
              <a:rPr lang="tr-TR" sz="1200" dirty="0"/>
              <a:t> </a:t>
            </a:r>
            <a:r>
              <a:rPr lang="tr-TR" sz="1200" dirty="0" err="1"/>
              <a:t>are</a:t>
            </a:r>
            <a:r>
              <a:rPr lang="tr-TR" sz="1200" dirty="0"/>
              <a:t> </a:t>
            </a:r>
            <a:r>
              <a:rPr lang="tr-TR" sz="1200" dirty="0" err="1"/>
              <a:t>shocking</a:t>
            </a:r>
            <a:r>
              <a:rPr lang="tr-TR" sz="1200" dirty="0"/>
              <a:t> but </a:t>
            </a:r>
            <a:r>
              <a:rPr lang="tr-TR" sz="1200" dirty="0" err="1"/>
              <a:t>also</a:t>
            </a:r>
            <a:r>
              <a:rPr lang="tr-TR" sz="1200" dirty="0"/>
              <a:t> </a:t>
            </a:r>
            <a:r>
              <a:rPr lang="tr-TR" sz="1200" dirty="0" err="1"/>
              <a:t>impressive</a:t>
            </a:r>
            <a:r>
              <a:rPr lang="tr-TR" sz="1200" dirty="0"/>
              <a:t> </a:t>
            </a:r>
            <a:r>
              <a:rPr lang="tr-TR" sz="1200" dirty="0" err="1"/>
              <a:t>because</a:t>
            </a:r>
            <a:r>
              <a:rPr lang="tr-TR" sz="1200" dirty="0"/>
              <a:t> of her </a:t>
            </a:r>
            <a:r>
              <a:rPr lang="tr-TR" sz="1200" dirty="0" err="1"/>
              <a:t>audacity</a:t>
            </a:r>
            <a:r>
              <a:rPr lang="tr-TR" sz="1200" dirty="0"/>
              <a:t>. He </a:t>
            </a:r>
            <a:r>
              <a:rPr lang="tr-TR" sz="1200" dirty="0" err="1"/>
              <a:t>exaggerates</a:t>
            </a:r>
            <a:r>
              <a:rPr lang="tr-TR" sz="1200" dirty="0"/>
              <a:t> </a:t>
            </a:r>
            <a:r>
              <a:rPr lang="tr-TR" sz="1200" dirty="0" err="1"/>
              <a:t>the</a:t>
            </a:r>
            <a:r>
              <a:rPr lang="tr-TR" sz="1200" dirty="0"/>
              <a:t> </a:t>
            </a:r>
            <a:r>
              <a:rPr lang="tr-TR" sz="1200" dirty="0" err="1"/>
              <a:t>difficulties</a:t>
            </a:r>
            <a:r>
              <a:rPr lang="tr-TR" sz="1200" dirty="0"/>
              <a:t> of </a:t>
            </a:r>
            <a:r>
              <a:rPr lang="tr-TR" sz="1200" dirty="0" err="1"/>
              <a:t>marriage</a:t>
            </a:r>
            <a:r>
              <a:rPr lang="tr-TR" sz="1200" dirty="0"/>
              <a:t> </a:t>
            </a:r>
            <a:r>
              <a:rPr lang="tr-TR" sz="1200" dirty="0" err="1"/>
              <a:t>by</a:t>
            </a:r>
            <a:r>
              <a:rPr lang="tr-TR" sz="1200" dirty="0"/>
              <a:t> </a:t>
            </a:r>
            <a:r>
              <a:rPr lang="tr-TR" sz="1200" dirty="0" err="1"/>
              <a:t>saying</a:t>
            </a:r>
            <a:r>
              <a:rPr lang="tr-TR" sz="1200" dirty="0"/>
              <a:t> </a:t>
            </a:r>
            <a:r>
              <a:rPr lang="tr-TR" sz="1200" dirty="0" err="1"/>
              <a:t>Am</a:t>
            </a:r>
            <a:r>
              <a:rPr lang="tr-TR" sz="1200" dirty="0"/>
              <a:t> I </a:t>
            </a:r>
            <a:r>
              <a:rPr lang="tr-TR" sz="1200" dirty="0" err="1"/>
              <a:t>to</a:t>
            </a:r>
            <a:r>
              <a:rPr lang="tr-TR" sz="1200" dirty="0"/>
              <a:t> buy it on </a:t>
            </a:r>
            <a:r>
              <a:rPr lang="tr-TR" sz="1200" dirty="0" err="1"/>
              <a:t>my</a:t>
            </a:r>
            <a:r>
              <a:rPr lang="tr-TR" sz="1200" dirty="0"/>
              <a:t> </a:t>
            </a:r>
            <a:r>
              <a:rPr lang="tr-TR" sz="1200" dirty="0" err="1"/>
              <a:t>flesh</a:t>
            </a:r>
            <a:r>
              <a:rPr lang="tr-TR" sz="1200" dirty="0"/>
              <a:t> </a:t>
            </a:r>
            <a:r>
              <a:rPr lang="tr-TR" sz="1200" dirty="0" err="1"/>
              <a:t>so</a:t>
            </a:r>
            <a:r>
              <a:rPr lang="tr-TR" sz="1200" dirty="0"/>
              <a:t> </a:t>
            </a:r>
            <a:r>
              <a:rPr lang="tr-TR" sz="1200" dirty="0" err="1"/>
              <a:t>dear</a:t>
            </a:r>
            <a:r>
              <a:rPr lang="tr-TR" sz="1200" dirty="0"/>
              <a:t>?, </a:t>
            </a:r>
            <a:r>
              <a:rPr lang="tr-TR" sz="1200" dirty="0" err="1"/>
              <a:t>shows</a:t>
            </a:r>
            <a:r>
              <a:rPr lang="tr-TR" sz="1200" dirty="0"/>
              <a:t> </a:t>
            </a:r>
            <a:r>
              <a:rPr lang="tr-TR" sz="1200" dirty="0" err="1"/>
              <a:t>marriage</a:t>
            </a:r>
            <a:r>
              <a:rPr lang="tr-TR" sz="1200" dirty="0"/>
              <a:t> as a </a:t>
            </a:r>
            <a:r>
              <a:rPr lang="tr-TR" sz="1200" dirty="0" err="1"/>
              <a:t>costly</a:t>
            </a:r>
            <a:r>
              <a:rPr lang="tr-TR" sz="1200" dirty="0"/>
              <a:t> </a:t>
            </a:r>
            <a:r>
              <a:rPr lang="tr-TR" sz="1200" dirty="0" err="1"/>
              <a:t>burden</a:t>
            </a:r>
            <a:r>
              <a:rPr lang="tr-TR" sz="1200" dirty="0"/>
              <a:t> </a:t>
            </a:r>
            <a:r>
              <a:rPr lang="tr-TR" sz="1200" dirty="0" err="1"/>
              <a:t>after</a:t>
            </a:r>
            <a:r>
              <a:rPr lang="tr-TR" sz="1200" dirty="0"/>
              <a:t> </a:t>
            </a:r>
            <a:r>
              <a:rPr lang="tr-TR" sz="1200" dirty="0" err="1"/>
              <a:t>hearing</a:t>
            </a:r>
            <a:r>
              <a:rPr lang="tr-TR" sz="1200" dirty="0"/>
              <a:t> </a:t>
            </a:r>
            <a:r>
              <a:rPr lang="tr-TR" sz="1200" dirty="0" err="1"/>
              <a:t>the</a:t>
            </a:r>
            <a:r>
              <a:rPr lang="tr-TR" sz="1200" dirty="0"/>
              <a:t> </a:t>
            </a:r>
            <a:r>
              <a:rPr lang="tr-TR" sz="1200" dirty="0" err="1"/>
              <a:t>wife's</a:t>
            </a:r>
            <a:r>
              <a:rPr lang="tr-TR" sz="1200" dirty="0"/>
              <a:t> </a:t>
            </a:r>
            <a:r>
              <a:rPr lang="tr-TR" sz="1200" dirty="0" err="1"/>
              <a:t>views</a:t>
            </a:r>
            <a:r>
              <a:rPr lang="tr-TR" sz="1200" dirty="0"/>
              <a:t> </a:t>
            </a:r>
            <a:r>
              <a:rPr lang="tr-TR" sz="1200" dirty="0" err="1"/>
              <a:t>and</a:t>
            </a:r>
            <a:r>
              <a:rPr lang="tr-TR" sz="1200" dirty="0"/>
              <a:t> </a:t>
            </a:r>
            <a:r>
              <a:rPr lang="tr-TR" sz="1200" dirty="0" err="1"/>
              <a:t>now</a:t>
            </a:r>
            <a:r>
              <a:rPr lang="tr-TR" sz="1200" dirty="0"/>
              <a:t> </a:t>
            </a:r>
            <a:r>
              <a:rPr lang="tr-TR" sz="1200" dirty="0" err="1"/>
              <a:t>wants</a:t>
            </a:r>
            <a:r>
              <a:rPr lang="tr-TR" sz="1200" dirty="0"/>
              <a:t> </a:t>
            </a:r>
            <a:r>
              <a:rPr lang="tr-TR" sz="1200" dirty="0" err="1"/>
              <a:t>to</a:t>
            </a:r>
            <a:r>
              <a:rPr lang="tr-TR" sz="1200" dirty="0"/>
              <a:t> </a:t>
            </a:r>
            <a:r>
              <a:rPr lang="tr-TR" sz="1200" dirty="0" err="1"/>
              <a:t>avoid</a:t>
            </a:r>
            <a:r>
              <a:rPr lang="tr-TR" sz="1200" dirty="0"/>
              <a:t> </a:t>
            </a:r>
            <a:r>
              <a:rPr lang="tr-TR" sz="1200" dirty="0" err="1"/>
              <a:t>the</a:t>
            </a:r>
            <a:r>
              <a:rPr lang="tr-TR" sz="1200" dirty="0"/>
              <a:t> </a:t>
            </a:r>
            <a:r>
              <a:rPr lang="tr-TR" sz="1200" dirty="0" err="1"/>
              <a:t>marriage</a:t>
            </a:r>
            <a:r>
              <a:rPr lang="tr-TR" sz="1200" dirty="0"/>
              <a:t>. </a:t>
            </a:r>
            <a:r>
              <a:rPr lang="tr-TR" sz="1200" dirty="0" err="1"/>
              <a:t>The</a:t>
            </a:r>
            <a:r>
              <a:rPr lang="tr-TR" sz="1200" dirty="0"/>
              <a:t> </a:t>
            </a:r>
            <a:r>
              <a:rPr lang="tr-TR" sz="1200" dirty="0" err="1"/>
              <a:t>line</a:t>
            </a:r>
            <a:r>
              <a:rPr lang="tr-TR" sz="1200" dirty="0"/>
              <a:t> "</a:t>
            </a:r>
            <a:r>
              <a:rPr lang="tr-TR" sz="1200" dirty="0" err="1"/>
              <a:t>There'll</a:t>
            </a:r>
            <a:r>
              <a:rPr lang="tr-TR" sz="1200" dirty="0"/>
              <a:t> be </a:t>
            </a:r>
            <a:r>
              <a:rPr lang="tr-TR" sz="1200" dirty="0" err="1"/>
              <a:t>no</a:t>
            </a:r>
            <a:r>
              <a:rPr lang="tr-TR" sz="1200" dirty="0"/>
              <a:t> </a:t>
            </a:r>
            <a:r>
              <a:rPr lang="tr-TR" sz="1200" dirty="0" err="1"/>
              <a:t>marrying</a:t>
            </a:r>
            <a:r>
              <a:rPr lang="tr-TR" sz="1200" dirty="0"/>
              <a:t> </a:t>
            </a:r>
            <a:r>
              <a:rPr lang="tr-TR" sz="1200" dirty="0" err="1"/>
              <a:t>for</a:t>
            </a:r>
            <a:r>
              <a:rPr lang="tr-TR" sz="1200" dirty="0"/>
              <a:t> me </a:t>
            </a:r>
            <a:r>
              <a:rPr lang="tr-TR" sz="1200" dirty="0" err="1"/>
              <a:t>this</a:t>
            </a:r>
            <a:r>
              <a:rPr lang="tr-TR" sz="1200" dirty="0"/>
              <a:t> </a:t>
            </a:r>
            <a:r>
              <a:rPr lang="tr-TR" sz="1200" dirty="0" err="1"/>
              <a:t>year</a:t>
            </a:r>
            <a:r>
              <a:rPr lang="tr-TR" sz="1200" dirty="0"/>
              <a:t> </a:t>
            </a:r>
            <a:r>
              <a:rPr lang="tr-TR" sz="1200" dirty="0" err="1"/>
              <a:t>implies</a:t>
            </a:r>
            <a:r>
              <a:rPr lang="tr-TR" sz="1200" dirty="0"/>
              <a:t> </a:t>
            </a:r>
            <a:r>
              <a:rPr lang="tr-TR" sz="1200" dirty="0" err="1"/>
              <a:t>that</a:t>
            </a:r>
            <a:r>
              <a:rPr lang="tr-TR" sz="1200" dirty="0"/>
              <a:t> </a:t>
            </a:r>
            <a:r>
              <a:rPr lang="tr-TR" sz="1200" dirty="0" err="1"/>
              <a:t>hearing</a:t>
            </a:r>
            <a:r>
              <a:rPr lang="tr-TR" sz="1200" dirty="0"/>
              <a:t> </a:t>
            </a:r>
            <a:r>
              <a:rPr lang="tr-TR" sz="1200" dirty="0" err="1"/>
              <a:t>wife's</a:t>
            </a:r>
            <a:r>
              <a:rPr lang="tr-TR" sz="1200" dirty="0"/>
              <a:t> </a:t>
            </a:r>
            <a:r>
              <a:rPr lang="tr-TR" sz="1200" dirty="0" err="1"/>
              <a:t>opinions</a:t>
            </a:r>
            <a:r>
              <a:rPr lang="tr-TR" sz="1200" dirty="0"/>
              <a:t> has </a:t>
            </a:r>
            <a:r>
              <a:rPr lang="tr-TR" sz="1200" dirty="0" err="1"/>
              <a:t>scared</a:t>
            </a:r>
            <a:r>
              <a:rPr lang="tr-TR" sz="1200" dirty="0"/>
              <a:t> </a:t>
            </a:r>
            <a:r>
              <a:rPr lang="tr-TR" sz="1200" dirty="0" err="1"/>
              <a:t>him</a:t>
            </a:r>
            <a:r>
              <a:rPr lang="tr-TR" sz="1200" dirty="0"/>
              <a:t> </a:t>
            </a:r>
            <a:r>
              <a:rPr lang="tr-TR" sz="1200" dirty="0" err="1"/>
              <a:t>off</a:t>
            </a:r>
            <a:r>
              <a:rPr lang="tr-TR" sz="1200" dirty="0"/>
              <a:t> </a:t>
            </a:r>
            <a:r>
              <a:rPr lang="tr-TR" sz="1200" dirty="0" err="1"/>
              <a:t>from</a:t>
            </a:r>
            <a:r>
              <a:rPr lang="tr-TR" sz="1200" dirty="0"/>
              <a:t> </a:t>
            </a:r>
            <a:r>
              <a:rPr lang="tr-TR" sz="1200" dirty="0" err="1"/>
              <a:t>marriage</a:t>
            </a:r>
            <a:r>
              <a:rPr lang="tr-TR" sz="1200" dirty="0"/>
              <a:t>. </a:t>
            </a:r>
            <a:r>
              <a:rPr lang="tr-TR" sz="1200" dirty="0" err="1"/>
              <a:t>which</a:t>
            </a:r>
            <a:r>
              <a:rPr lang="tr-TR" sz="1200" dirty="0"/>
              <a:t> is a </a:t>
            </a:r>
            <a:r>
              <a:rPr lang="tr-TR" sz="1200" dirty="0" err="1"/>
              <a:t>humorous</a:t>
            </a:r>
            <a:r>
              <a:rPr lang="tr-TR" sz="1200" dirty="0"/>
              <a:t> </a:t>
            </a:r>
            <a:r>
              <a:rPr lang="tr-TR" sz="1200" dirty="0" err="1"/>
              <a:t>criticism</a:t>
            </a:r>
            <a:r>
              <a:rPr lang="tr-TR" sz="1200" dirty="0"/>
              <a:t> on </a:t>
            </a:r>
            <a:r>
              <a:rPr lang="tr-TR" sz="1200" dirty="0" err="1"/>
              <a:t>gender</a:t>
            </a:r>
            <a:r>
              <a:rPr lang="tr-TR" sz="1200" dirty="0"/>
              <a:t> </a:t>
            </a:r>
            <a:r>
              <a:rPr lang="tr-TR" sz="1200" dirty="0" err="1"/>
              <a:t>roles</a:t>
            </a:r>
            <a:r>
              <a:rPr lang="tr-TR" sz="1200" dirty="0"/>
              <a:t> </a:t>
            </a:r>
            <a:r>
              <a:rPr lang="tr-TR" sz="1200" dirty="0" err="1"/>
              <a:t>because</a:t>
            </a:r>
            <a:r>
              <a:rPr lang="tr-TR" sz="1200" dirty="0"/>
              <a:t> </a:t>
            </a:r>
            <a:r>
              <a:rPr lang="tr-TR" sz="1200" dirty="0" err="1"/>
              <a:t>this</a:t>
            </a:r>
            <a:r>
              <a:rPr lang="tr-TR" sz="1200" dirty="0"/>
              <a:t> </a:t>
            </a:r>
            <a:r>
              <a:rPr lang="tr-TR" sz="1200" dirty="0" err="1"/>
              <a:t>shows</a:t>
            </a:r>
            <a:r>
              <a:rPr lang="tr-TR" sz="1200" dirty="0"/>
              <a:t> how men in </a:t>
            </a:r>
            <a:r>
              <a:rPr lang="tr-TR" sz="1200" dirty="0" err="1"/>
              <a:t>the</a:t>
            </a:r>
            <a:r>
              <a:rPr lang="tr-TR" sz="1200" dirty="0"/>
              <a:t> </a:t>
            </a:r>
            <a:r>
              <a:rPr lang="tr-TR" sz="1200" dirty="0" err="1"/>
              <a:t>story</a:t>
            </a:r>
            <a:r>
              <a:rPr lang="tr-TR" sz="1200" dirty="0"/>
              <a:t> </a:t>
            </a:r>
            <a:r>
              <a:rPr lang="tr-TR" sz="1200" dirty="0" err="1"/>
              <a:t>seem</a:t>
            </a:r>
            <a:r>
              <a:rPr lang="tr-TR" sz="1200" dirty="0"/>
              <a:t> </a:t>
            </a:r>
            <a:r>
              <a:rPr lang="tr-TR" sz="1200" dirty="0" err="1"/>
              <a:t>to</a:t>
            </a:r>
            <a:r>
              <a:rPr lang="tr-TR" sz="1200" dirty="0"/>
              <a:t> </a:t>
            </a:r>
            <a:r>
              <a:rPr lang="tr-TR" sz="1200" dirty="0" err="1"/>
              <a:t>fear</a:t>
            </a:r>
            <a:r>
              <a:rPr lang="tr-TR" sz="1200" dirty="0"/>
              <a:t> </a:t>
            </a:r>
            <a:r>
              <a:rPr lang="tr-TR" sz="1200" dirty="0" err="1"/>
              <a:t>the</a:t>
            </a:r>
            <a:r>
              <a:rPr lang="tr-TR" sz="1200" dirty="0"/>
              <a:t> </a:t>
            </a:r>
            <a:r>
              <a:rPr lang="tr-TR" sz="1200" dirty="0" err="1"/>
              <a:t>power</a:t>
            </a:r>
            <a:r>
              <a:rPr lang="tr-TR" sz="1200" dirty="0"/>
              <a:t> </a:t>
            </a:r>
            <a:r>
              <a:rPr lang="tr-TR" sz="1200" dirty="0" err="1"/>
              <a:t>and</a:t>
            </a:r>
            <a:r>
              <a:rPr lang="tr-TR" sz="1200" dirty="0"/>
              <a:t> </a:t>
            </a:r>
            <a:r>
              <a:rPr lang="tr-TR" sz="1200" dirty="0" err="1"/>
              <a:t>demands</a:t>
            </a:r>
            <a:r>
              <a:rPr lang="tr-TR" sz="1200" dirty="0"/>
              <a:t> of </a:t>
            </a:r>
            <a:r>
              <a:rPr lang="tr-TR" sz="1200" dirty="0" err="1"/>
              <a:t>women</a:t>
            </a:r>
            <a:r>
              <a:rPr lang="tr-TR" sz="1200" dirty="0"/>
              <a:t>, </a:t>
            </a:r>
            <a:r>
              <a:rPr lang="tr-TR" sz="1200" dirty="0" err="1"/>
              <a:t>especially</a:t>
            </a:r>
            <a:r>
              <a:rPr lang="tr-TR" sz="1200" dirty="0"/>
              <a:t> </a:t>
            </a:r>
            <a:r>
              <a:rPr lang="tr-TR" sz="1200" dirty="0" err="1"/>
              <a:t>women</a:t>
            </a:r>
            <a:r>
              <a:rPr lang="tr-TR" sz="1200" dirty="0"/>
              <a:t> </a:t>
            </a:r>
            <a:r>
              <a:rPr lang="tr-TR" sz="1200" dirty="0" err="1"/>
              <a:t>like</a:t>
            </a:r>
            <a:r>
              <a:rPr lang="tr-TR" sz="1200" dirty="0"/>
              <a:t> </a:t>
            </a:r>
            <a:r>
              <a:rPr lang="tr-TR" sz="1200" dirty="0" err="1"/>
              <a:t>wife</a:t>
            </a:r>
            <a:r>
              <a:rPr lang="tr-TR" sz="1200" dirty="0"/>
              <a:t> of </a:t>
            </a:r>
            <a:r>
              <a:rPr lang="tr-TR" sz="1200" dirty="0" err="1"/>
              <a:t>bath</a:t>
            </a:r>
            <a:r>
              <a:rPr lang="tr-TR" sz="1200" dirty="0"/>
              <a:t> WHO </a:t>
            </a:r>
            <a:r>
              <a:rPr lang="tr-TR" sz="1200" dirty="0" err="1"/>
              <a:t>assert</a:t>
            </a:r>
            <a:r>
              <a:rPr lang="tr-TR" sz="1200" dirty="0"/>
              <a:t> </a:t>
            </a:r>
            <a:r>
              <a:rPr lang="tr-TR" sz="1200" dirty="0" err="1"/>
              <a:t>their</a:t>
            </a:r>
            <a:r>
              <a:rPr lang="tr-TR" sz="1200" dirty="0"/>
              <a:t> </a:t>
            </a:r>
            <a:r>
              <a:rPr lang="tr-TR" sz="1200" dirty="0" err="1"/>
              <a:t>dominance</a:t>
            </a:r>
            <a:r>
              <a:rPr lang="tr-TR" sz="1200" dirty="0"/>
              <a:t>. </a:t>
            </a:r>
          </a:p>
          <a:p>
            <a:pPr>
              <a:lnSpc>
                <a:spcPct val="80000"/>
              </a:lnSpc>
            </a:pPr>
            <a:endParaRPr lang="tr-TR" sz="1100" dirty="0"/>
          </a:p>
          <a:p>
            <a:pPr>
              <a:lnSpc>
                <a:spcPct val="80000"/>
              </a:lnSpc>
            </a:pPr>
            <a:endParaRPr lang="tr-TR" sz="1100" dirty="0"/>
          </a:p>
          <a:p>
            <a:endParaRPr lang="tr-TR" sz="1100" dirty="0"/>
          </a:p>
        </p:txBody>
      </p:sp>
    </p:spTree>
    <p:extLst>
      <p:ext uri="{BB962C8B-B14F-4D97-AF65-F5344CB8AC3E}">
        <p14:creationId xmlns:p14="http://schemas.microsoft.com/office/powerpoint/2010/main" val="2512973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73428" y="2563973"/>
            <a:ext cx="8695803" cy="3899591"/>
          </a:xfrm>
        </p:spPr>
        <p:txBody>
          <a:bodyPr vert="horz" lIns="68580" tIns="34290" rIns="68580" bIns="34290" rtlCol="0" anchor="t">
            <a:noAutofit/>
          </a:bodyPr>
          <a:lstStyle/>
          <a:p>
            <a:pPr marL="0" indent="0"/>
            <a:r>
              <a:rPr lang="tr-TR" sz="1100" dirty="0">
                <a:ea typeface="+mn-lt"/>
                <a:cs typeface="+mn-lt"/>
              </a:rPr>
              <a:t>“</a:t>
            </a:r>
            <a:r>
              <a:rPr lang="tr-TR" sz="1100" err="1">
                <a:ea typeface="+mn-lt"/>
                <a:cs typeface="+mn-lt"/>
              </a:rPr>
              <a:t>You</a:t>
            </a:r>
            <a:r>
              <a:rPr lang="tr-TR" sz="1100" dirty="0">
                <a:ea typeface="+mn-lt"/>
                <a:cs typeface="+mn-lt"/>
              </a:rPr>
              <a:t> </a:t>
            </a:r>
            <a:r>
              <a:rPr lang="tr-TR" sz="1100" err="1">
                <a:ea typeface="+mn-lt"/>
                <a:cs typeface="+mn-lt"/>
              </a:rPr>
              <a:t>wait</a:t>
            </a:r>
            <a:r>
              <a:rPr lang="tr-TR" sz="1100" dirty="0">
                <a:ea typeface="+mn-lt"/>
                <a:cs typeface="+mn-lt"/>
              </a:rPr>
              <a:t>,” </a:t>
            </a:r>
            <a:r>
              <a:rPr lang="tr-TR" sz="1100" err="1">
                <a:ea typeface="+mn-lt"/>
                <a:cs typeface="+mn-lt"/>
              </a:rPr>
              <a:t>she</a:t>
            </a:r>
            <a:r>
              <a:rPr lang="tr-TR" sz="1100" dirty="0">
                <a:ea typeface="+mn-lt"/>
                <a:cs typeface="+mn-lt"/>
              </a:rPr>
              <a:t> </a:t>
            </a:r>
            <a:r>
              <a:rPr lang="tr-TR" sz="1100" err="1">
                <a:ea typeface="+mn-lt"/>
                <a:cs typeface="+mn-lt"/>
              </a:rPr>
              <a:t>said</a:t>
            </a:r>
            <a:r>
              <a:rPr lang="tr-TR" sz="1100" dirty="0">
                <a:ea typeface="+mn-lt"/>
                <a:cs typeface="+mn-lt"/>
              </a:rPr>
              <a:t>, “</a:t>
            </a:r>
            <a:r>
              <a:rPr lang="tr-TR" sz="1100" err="1">
                <a:ea typeface="+mn-lt"/>
                <a:cs typeface="+mn-lt"/>
              </a:rPr>
              <a:t>my</a:t>
            </a:r>
            <a:r>
              <a:rPr lang="tr-TR" sz="1100" dirty="0">
                <a:ea typeface="+mn-lt"/>
                <a:cs typeface="+mn-lt"/>
              </a:rPr>
              <a:t> </a:t>
            </a:r>
            <a:r>
              <a:rPr lang="tr-TR" sz="1100" err="1">
                <a:ea typeface="+mn-lt"/>
                <a:cs typeface="+mn-lt"/>
              </a:rPr>
              <a:t>story’s</a:t>
            </a:r>
            <a:r>
              <a:rPr lang="tr-TR" sz="1100" dirty="0">
                <a:ea typeface="+mn-lt"/>
                <a:cs typeface="+mn-lt"/>
              </a:rPr>
              <a:t> not </a:t>
            </a:r>
            <a:r>
              <a:rPr lang="tr-TR" sz="1100" err="1">
                <a:ea typeface="+mn-lt"/>
                <a:cs typeface="+mn-lt"/>
              </a:rPr>
              <a:t>begun</a:t>
            </a:r>
            <a:r>
              <a:rPr lang="tr-TR" sz="1100" dirty="0">
                <a:ea typeface="+mn-lt"/>
                <a:cs typeface="+mn-lt"/>
              </a:rPr>
              <a:t>.</a:t>
            </a:r>
          </a:p>
          <a:p>
            <a:r>
              <a:rPr lang="tr-TR" sz="1100" err="1">
                <a:ea typeface="+mn-lt"/>
                <a:cs typeface="+mn-lt"/>
              </a:rPr>
              <a:t>You’ll</a:t>
            </a:r>
            <a:r>
              <a:rPr lang="tr-TR" sz="1100" dirty="0">
                <a:ea typeface="+mn-lt"/>
                <a:cs typeface="+mn-lt"/>
              </a:rPr>
              <a:t> </a:t>
            </a:r>
            <a:r>
              <a:rPr lang="tr-TR" sz="1100" err="1">
                <a:ea typeface="+mn-lt"/>
                <a:cs typeface="+mn-lt"/>
              </a:rPr>
              <a:t>taste</a:t>
            </a:r>
            <a:r>
              <a:rPr lang="tr-TR" sz="1100" dirty="0">
                <a:ea typeface="+mn-lt"/>
                <a:cs typeface="+mn-lt"/>
              </a:rPr>
              <a:t> </a:t>
            </a:r>
            <a:r>
              <a:rPr lang="tr-TR" sz="1100" err="1">
                <a:ea typeface="+mn-lt"/>
                <a:cs typeface="+mn-lt"/>
              </a:rPr>
              <a:t>another</a:t>
            </a:r>
            <a:r>
              <a:rPr lang="tr-TR" sz="1100" dirty="0">
                <a:ea typeface="+mn-lt"/>
                <a:cs typeface="+mn-lt"/>
              </a:rPr>
              <a:t> </a:t>
            </a:r>
            <a:r>
              <a:rPr lang="tr-TR" sz="1100" err="1">
                <a:ea typeface="+mn-lt"/>
                <a:cs typeface="+mn-lt"/>
              </a:rPr>
              <a:t>brew</a:t>
            </a:r>
            <a:r>
              <a:rPr lang="tr-TR" sz="1100" dirty="0">
                <a:ea typeface="+mn-lt"/>
                <a:cs typeface="+mn-lt"/>
              </a:rPr>
              <a:t> </a:t>
            </a:r>
            <a:r>
              <a:rPr lang="tr-TR" sz="1100" err="1">
                <a:ea typeface="+mn-lt"/>
                <a:cs typeface="+mn-lt"/>
              </a:rPr>
              <a:t>before</a:t>
            </a:r>
            <a:r>
              <a:rPr lang="tr-TR" sz="1100" dirty="0">
                <a:ea typeface="+mn-lt"/>
                <a:cs typeface="+mn-lt"/>
              </a:rPr>
              <a:t> </a:t>
            </a:r>
            <a:r>
              <a:rPr lang="tr-TR" sz="1100" err="1">
                <a:ea typeface="+mn-lt"/>
                <a:cs typeface="+mn-lt"/>
              </a:rPr>
              <a:t>I’ve</a:t>
            </a:r>
            <a:r>
              <a:rPr lang="tr-TR" sz="1100" dirty="0">
                <a:ea typeface="+mn-lt"/>
                <a:cs typeface="+mn-lt"/>
              </a:rPr>
              <a:t> done;</a:t>
            </a:r>
          </a:p>
          <a:p>
            <a:r>
              <a:rPr lang="tr-TR" sz="1100" err="1">
                <a:ea typeface="+mn-lt"/>
                <a:cs typeface="+mn-lt"/>
              </a:rPr>
              <a:t>You’ll</a:t>
            </a:r>
            <a:r>
              <a:rPr lang="tr-TR" sz="1100" dirty="0">
                <a:ea typeface="+mn-lt"/>
                <a:cs typeface="+mn-lt"/>
              </a:rPr>
              <a:t> </a:t>
            </a:r>
            <a:r>
              <a:rPr lang="tr-TR" sz="1100" err="1">
                <a:ea typeface="+mn-lt"/>
                <a:cs typeface="+mn-lt"/>
              </a:rPr>
              <a:t>find</a:t>
            </a:r>
            <a:r>
              <a:rPr lang="tr-TR" sz="1100" dirty="0">
                <a:ea typeface="+mn-lt"/>
                <a:cs typeface="+mn-lt"/>
              </a:rPr>
              <a:t> it </a:t>
            </a:r>
            <a:r>
              <a:rPr lang="tr-TR" sz="1100" err="1">
                <a:ea typeface="+mn-lt"/>
                <a:cs typeface="+mn-lt"/>
              </a:rPr>
              <a:t>doesn’t</a:t>
            </a:r>
            <a:r>
              <a:rPr lang="tr-TR" sz="1100" dirty="0">
                <a:ea typeface="+mn-lt"/>
                <a:cs typeface="+mn-lt"/>
              </a:rPr>
              <a:t> </a:t>
            </a:r>
            <a:r>
              <a:rPr lang="tr-TR" sz="1100" err="1">
                <a:ea typeface="+mn-lt"/>
                <a:cs typeface="+mn-lt"/>
              </a:rPr>
              <a:t>taste</a:t>
            </a:r>
            <a:r>
              <a:rPr lang="tr-TR" sz="1100" dirty="0">
                <a:ea typeface="+mn-lt"/>
                <a:cs typeface="+mn-lt"/>
              </a:rPr>
              <a:t> as </a:t>
            </a:r>
            <a:r>
              <a:rPr lang="tr-TR" sz="1100" err="1">
                <a:ea typeface="+mn-lt"/>
                <a:cs typeface="+mn-lt"/>
              </a:rPr>
              <a:t>good</a:t>
            </a:r>
            <a:r>
              <a:rPr lang="tr-TR" sz="1100" dirty="0">
                <a:ea typeface="+mn-lt"/>
                <a:cs typeface="+mn-lt"/>
              </a:rPr>
              <a:t> as </a:t>
            </a:r>
            <a:r>
              <a:rPr lang="tr-TR" sz="1100" err="1">
                <a:ea typeface="+mn-lt"/>
                <a:cs typeface="+mn-lt"/>
              </a:rPr>
              <a:t>ale</a:t>
            </a:r>
            <a:r>
              <a:rPr lang="tr-TR" sz="1100" dirty="0">
                <a:ea typeface="+mn-lt"/>
                <a:cs typeface="+mn-lt"/>
              </a:rPr>
              <a:t>;  </a:t>
            </a:r>
          </a:p>
          <a:p>
            <a:r>
              <a:rPr lang="tr-TR" sz="1100" dirty="0" err="1">
                <a:ea typeface="+mn-lt"/>
                <a:cs typeface="+mn-lt"/>
              </a:rPr>
              <a:t>And</a:t>
            </a:r>
            <a:r>
              <a:rPr lang="tr-TR" sz="1100" dirty="0">
                <a:ea typeface="+mn-lt"/>
                <a:cs typeface="+mn-lt"/>
              </a:rPr>
              <a:t> </a:t>
            </a:r>
            <a:r>
              <a:rPr lang="tr-TR" sz="1100" dirty="0" err="1">
                <a:ea typeface="+mn-lt"/>
                <a:cs typeface="+mn-lt"/>
              </a:rPr>
              <a:t>when</a:t>
            </a:r>
            <a:r>
              <a:rPr lang="tr-TR" sz="1100" dirty="0">
                <a:ea typeface="+mn-lt"/>
                <a:cs typeface="+mn-lt"/>
              </a:rPr>
              <a:t> </a:t>
            </a:r>
            <a:r>
              <a:rPr lang="tr-TR" sz="1100" dirty="0" err="1">
                <a:ea typeface="+mn-lt"/>
                <a:cs typeface="+mn-lt"/>
              </a:rPr>
              <a:t>I’ve</a:t>
            </a:r>
            <a:r>
              <a:rPr lang="tr-TR" sz="1100" dirty="0">
                <a:ea typeface="+mn-lt"/>
                <a:cs typeface="+mn-lt"/>
              </a:rPr>
              <a:t> </a:t>
            </a:r>
            <a:r>
              <a:rPr lang="tr-TR" sz="1100" dirty="0" err="1">
                <a:ea typeface="+mn-lt"/>
                <a:cs typeface="+mn-lt"/>
              </a:rPr>
              <a:t>finished</a:t>
            </a:r>
            <a:r>
              <a:rPr lang="tr-TR" sz="1100" dirty="0">
                <a:ea typeface="+mn-lt"/>
                <a:cs typeface="+mn-lt"/>
              </a:rPr>
              <a:t> </a:t>
            </a:r>
            <a:r>
              <a:rPr lang="tr-TR" sz="1100" dirty="0" err="1">
                <a:ea typeface="+mn-lt"/>
                <a:cs typeface="+mn-lt"/>
              </a:rPr>
              <a:t>telling</a:t>
            </a:r>
            <a:r>
              <a:rPr lang="tr-TR" sz="1100" dirty="0">
                <a:ea typeface="+mn-lt"/>
                <a:cs typeface="+mn-lt"/>
              </a:rPr>
              <a:t> </a:t>
            </a:r>
            <a:r>
              <a:rPr lang="tr-TR" sz="1100" dirty="0" err="1">
                <a:ea typeface="+mn-lt"/>
                <a:cs typeface="+mn-lt"/>
              </a:rPr>
              <a:t>you</a:t>
            </a:r>
            <a:r>
              <a:rPr lang="tr-TR" sz="1100" dirty="0">
                <a:ea typeface="+mn-lt"/>
                <a:cs typeface="+mn-lt"/>
              </a:rPr>
              <a:t> </a:t>
            </a:r>
            <a:r>
              <a:rPr lang="tr-TR" sz="1100" dirty="0" err="1">
                <a:ea typeface="+mn-lt"/>
                <a:cs typeface="+mn-lt"/>
              </a:rPr>
              <a:t>my</a:t>
            </a:r>
            <a:r>
              <a:rPr lang="tr-TR" sz="1100" dirty="0">
                <a:ea typeface="+mn-lt"/>
                <a:cs typeface="+mn-lt"/>
              </a:rPr>
              <a:t> </a:t>
            </a:r>
            <a:r>
              <a:rPr lang="tr-TR" sz="1100" dirty="0" err="1">
                <a:ea typeface="+mn-lt"/>
                <a:cs typeface="+mn-lt"/>
              </a:rPr>
              <a:t>tale</a:t>
            </a:r>
            <a:endParaRPr lang="tr-TR" sz="1100" dirty="0">
              <a:ea typeface="+mn-lt"/>
              <a:cs typeface="+mn-lt"/>
            </a:endParaRPr>
          </a:p>
          <a:p>
            <a:r>
              <a:rPr lang="tr-TR" sz="1100" dirty="0">
                <a:ea typeface="+mn-lt"/>
                <a:cs typeface="+mn-lt"/>
              </a:rPr>
              <a:t>Of </a:t>
            </a:r>
            <a:r>
              <a:rPr lang="tr-TR" sz="1100" err="1">
                <a:ea typeface="+mn-lt"/>
                <a:cs typeface="+mn-lt"/>
              </a:rPr>
              <a:t>tribulation</a:t>
            </a:r>
            <a:r>
              <a:rPr lang="tr-TR" sz="1100" dirty="0">
                <a:ea typeface="+mn-lt"/>
                <a:cs typeface="+mn-lt"/>
              </a:rPr>
              <a:t> in </a:t>
            </a:r>
            <a:r>
              <a:rPr lang="tr-TR" sz="1100" err="1">
                <a:ea typeface="+mn-lt"/>
                <a:cs typeface="+mn-lt"/>
              </a:rPr>
              <a:t>the</a:t>
            </a:r>
            <a:r>
              <a:rPr lang="tr-TR" sz="1100" dirty="0">
                <a:ea typeface="+mn-lt"/>
                <a:cs typeface="+mn-lt"/>
              </a:rPr>
              <a:t> </a:t>
            </a:r>
            <a:r>
              <a:rPr lang="tr-TR" sz="1100" err="1">
                <a:ea typeface="+mn-lt"/>
                <a:cs typeface="+mn-lt"/>
              </a:rPr>
              <a:t>married</a:t>
            </a:r>
            <a:r>
              <a:rPr lang="tr-TR" sz="1100" dirty="0">
                <a:ea typeface="+mn-lt"/>
                <a:cs typeface="+mn-lt"/>
              </a:rPr>
              <a:t> life</a:t>
            </a:r>
          </a:p>
          <a:p>
            <a:r>
              <a:rPr lang="tr-TR" sz="1100" err="1">
                <a:ea typeface="+mn-lt"/>
                <a:cs typeface="+mn-lt"/>
              </a:rPr>
              <a:t>In</a:t>
            </a:r>
            <a:r>
              <a:rPr lang="tr-TR" sz="1100" dirty="0">
                <a:ea typeface="+mn-lt"/>
                <a:cs typeface="+mn-lt"/>
              </a:rPr>
              <a:t> </a:t>
            </a:r>
            <a:r>
              <a:rPr lang="tr-TR" sz="1100" err="1">
                <a:ea typeface="+mn-lt"/>
                <a:cs typeface="+mn-lt"/>
              </a:rPr>
              <a:t>which</a:t>
            </a:r>
            <a:r>
              <a:rPr lang="tr-TR" sz="1100" dirty="0">
                <a:ea typeface="+mn-lt"/>
                <a:cs typeface="+mn-lt"/>
              </a:rPr>
              <a:t> </a:t>
            </a:r>
            <a:r>
              <a:rPr lang="tr-TR" sz="1100" err="1">
                <a:ea typeface="+mn-lt"/>
                <a:cs typeface="+mn-lt"/>
              </a:rPr>
              <a:t>I’ve</a:t>
            </a:r>
            <a:r>
              <a:rPr lang="tr-TR" sz="1100" dirty="0">
                <a:ea typeface="+mn-lt"/>
                <a:cs typeface="+mn-lt"/>
              </a:rPr>
              <a:t> </a:t>
            </a:r>
            <a:r>
              <a:rPr lang="tr-TR" sz="1100" err="1">
                <a:ea typeface="+mn-lt"/>
                <a:cs typeface="+mn-lt"/>
              </a:rPr>
              <a:t>been</a:t>
            </a:r>
            <a:r>
              <a:rPr lang="tr-TR" sz="1100" dirty="0">
                <a:ea typeface="+mn-lt"/>
                <a:cs typeface="+mn-lt"/>
              </a:rPr>
              <a:t> an </a:t>
            </a:r>
            <a:r>
              <a:rPr lang="tr-TR" sz="1100" err="1">
                <a:ea typeface="+mn-lt"/>
                <a:cs typeface="+mn-lt"/>
              </a:rPr>
              <a:t>expert</a:t>
            </a:r>
            <a:r>
              <a:rPr lang="tr-TR" sz="1100" dirty="0">
                <a:ea typeface="+mn-lt"/>
                <a:cs typeface="+mn-lt"/>
              </a:rPr>
              <a:t> as a </a:t>
            </a:r>
            <a:r>
              <a:rPr lang="tr-TR" sz="1100" err="1">
                <a:ea typeface="+mn-lt"/>
                <a:cs typeface="+mn-lt"/>
              </a:rPr>
              <a:t>wife</a:t>
            </a:r>
            <a:r>
              <a:rPr lang="tr-TR" sz="1100" dirty="0">
                <a:ea typeface="+mn-lt"/>
                <a:cs typeface="+mn-lt"/>
              </a:rPr>
              <a:t>…”</a:t>
            </a:r>
          </a:p>
          <a:p>
            <a:endParaRPr lang="tr-TR" sz="1100" dirty="0"/>
          </a:p>
          <a:p>
            <a:r>
              <a:rPr lang="tr-TR" sz="1100" err="1">
                <a:ea typeface="+mn-lt"/>
                <a:cs typeface="+mn-lt"/>
              </a:rPr>
              <a:t>Wife</a:t>
            </a:r>
            <a:r>
              <a:rPr lang="tr-TR" sz="1100" dirty="0">
                <a:ea typeface="+mn-lt"/>
                <a:cs typeface="+mn-lt"/>
              </a:rPr>
              <a:t> </a:t>
            </a:r>
            <a:r>
              <a:rPr lang="tr-TR" sz="1100" err="1">
                <a:ea typeface="+mn-lt"/>
                <a:cs typeface="+mn-lt"/>
              </a:rPr>
              <a:t>immediately</a:t>
            </a:r>
            <a:r>
              <a:rPr lang="tr-TR" sz="1100" dirty="0">
                <a:ea typeface="+mn-lt"/>
                <a:cs typeface="+mn-lt"/>
              </a:rPr>
              <a:t> </a:t>
            </a:r>
            <a:r>
              <a:rPr lang="tr-TR" sz="1100" err="1">
                <a:ea typeface="+mn-lt"/>
                <a:cs typeface="+mn-lt"/>
              </a:rPr>
              <a:t>restores</a:t>
            </a:r>
            <a:r>
              <a:rPr lang="tr-TR" sz="1100" dirty="0">
                <a:ea typeface="+mn-lt"/>
                <a:cs typeface="+mn-lt"/>
              </a:rPr>
              <a:t> her </a:t>
            </a:r>
            <a:r>
              <a:rPr lang="tr-TR" sz="1100" err="1">
                <a:ea typeface="+mn-lt"/>
                <a:cs typeface="+mn-lt"/>
              </a:rPr>
              <a:t>authority</a:t>
            </a:r>
            <a:r>
              <a:rPr lang="tr-TR" sz="1100" dirty="0">
                <a:ea typeface="+mn-lt"/>
                <a:cs typeface="+mn-lt"/>
              </a:rPr>
              <a:t> </a:t>
            </a:r>
            <a:r>
              <a:rPr lang="tr-TR" sz="1100" err="1">
                <a:ea typeface="+mn-lt"/>
                <a:cs typeface="+mn-lt"/>
              </a:rPr>
              <a:t>and</a:t>
            </a:r>
            <a:r>
              <a:rPr lang="tr-TR" sz="1100" dirty="0">
                <a:ea typeface="+mn-lt"/>
                <a:cs typeface="+mn-lt"/>
              </a:rPr>
              <a:t> </a:t>
            </a:r>
            <a:r>
              <a:rPr lang="tr-TR" sz="1100" err="1">
                <a:ea typeface="+mn-lt"/>
                <a:cs typeface="+mn-lt"/>
              </a:rPr>
              <a:t>says</a:t>
            </a:r>
            <a:r>
              <a:rPr lang="tr-TR" sz="1100" dirty="0">
                <a:ea typeface="+mn-lt"/>
                <a:cs typeface="+mn-lt"/>
              </a:rPr>
              <a:t> </a:t>
            </a:r>
            <a:r>
              <a:rPr lang="tr-TR" sz="1100" err="1">
                <a:ea typeface="+mn-lt"/>
                <a:cs typeface="+mn-lt"/>
              </a:rPr>
              <a:t>she</a:t>
            </a:r>
            <a:r>
              <a:rPr lang="tr-TR" sz="1100" dirty="0">
                <a:ea typeface="+mn-lt"/>
                <a:cs typeface="+mn-lt"/>
              </a:rPr>
              <a:t> has </a:t>
            </a:r>
            <a:r>
              <a:rPr lang="tr-TR" sz="1100" err="1">
                <a:ea typeface="+mn-lt"/>
                <a:cs typeface="+mn-lt"/>
              </a:rPr>
              <a:t>only</a:t>
            </a:r>
            <a:r>
              <a:rPr lang="tr-TR" sz="1100" dirty="0">
                <a:ea typeface="+mn-lt"/>
                <a:cs typeface="+mn-lt"/>
              </a:rPr>
              <a:t> </a:t>
            </a:r>
            <a:r>
              <a:rPr lang="tr-TR" sz="1100" err="1">
                <a:ea typeface="+mn-lt"/>
                <a:cs typeface="+mn-lt"/>
              </a:rPr>
              <a:t>just</a:t>
            </a:r>
            <a:r>
              <a:rPr lang="tr-TR" sz="1100" dirty="0">
                <a:ea typeface="+mn-lt"/>
                <a:cs typeface="+mn-lt"/>
              </a:rPr>
              <a:t> </a:t>
            </a:r>
            <a:r>
              <a:rPr lang="tr-TR" sz="1100" err="1">
                <a:ea typeface="+mn-lt"/>
                <a:cs typeface="+mn-lt"/>
              </a:rPr>
              <a:t>begun</a:t>
            </a:r>
            <a:r>
              <a:rPr lang="tr-TR" sz="1100" dirty="0">
                <a:ea typeface="+mn-lt"/>
                <a:cs typeface="+mn-lt"/>
              </a:rPr>
              <a:t> </a:t>
            </a:r>
            <a:r>
              <a:rPr lang="tr-TR" sz="1100" err="1">
                <a:ea typeface="+mn-lt"/>
                <a:cs typeface="+mn-lt"/>
              </a:rPr>
              <a:t>speaking</a:t>
            </a:r>
            <a:r>
              <a:rPr lang="tr-TR" sz="1100" dirty="0">
                <a:ea typeface="+mn-lt"/>
                <a:cs typeface="+mn-lt"/>
              </a:rPr>
              <a:t>. </a:t>
            </a:r>
            <a:r>
              <a:rPr lang="tr-TR" sz="1100" err="1">
                <a:ea typeface="+mn-lt"/>
                <a:cs typeface="+mn-lt"/>
              </a:rPr>
              <a:t>Saying</a:t>
            </a:r>
            <a:r>
              <a:rPr lang="tr-TR" sz="1100" dirty="0">
                <a:ea typeface="+mn-lt"/>
                <a:cs typeface="+mn-lt"/>
              </a:rPr>
              <a:t> </a:t>
            </a:r>
            <a:r>
              <a:rPr lang="tr-TR" sz="1100" err="1">
                <a:ea typeface="+mn-lt"/>
                <a:cs typeface="+mn-lt"/>
              </a:rPr>
              <a:t>you</a:t>
            </a:r>
            <a:r>
              <a:rPr lang="tr-TR" sz="1100" dirty="0">
                <a:ea typeface="+mn-lt"/>
                <a:cs typeface="+mn-lt"/>
              </a:rPr>
              <a:t> </a:t>
            </a:r>
            <a:r>
              <a:rPr lang="tr-TR" sz="1100" err="1">
                <a:ea typeface="+mn-lt"/>
                <a:cs typeface="+mn-lt"/>
              </a:rPr>
              <a:t>wait</a:t>
            </a:r>
            <a:r>
              <a:rPr lang="tr-TR" sz="1100" dirty="0">
                <a:ea typeface="+mn-lt"/>
                <a:cs typeface="+mn-lt"/>
              </a:rPr>
              <a:t> </a:t>
            </a:r>
            <a:r>
              <a:rPr lang="tr-TR" sz="1100" err="1">
                <a:ea typeface="+mn-lt"/>
                <a:cs typeface="+mn-lt"/>
              </a:rPr>
              <a:t>shows</a:t>
            </a:r>
            <a:r>
              <a:rPr lang="tr-TR" sz="1100" dirty="0">
                <a:ea typeface="+mn-lt"/>
                <a:cs typeface="+mn-lt"/>
              </a:rPr>
              <a:t> </a:t>
            </a:r>
            <a:r>
              <a:rPr lang="tr-TR" sz="1100" err="1">
                <a:ea typeface="+mn-lt"/>
                <a:cs typeface="+mn-lt"/>
              </a:rPr>
              <a:t>that</a:t>
            </a:r>
            <a:r>
              <a:rPr lang="tr-TR" sz="1100" dirty="0">
                <a:ea typeface="+mn-lt"/>
                <a:cs typeface="+mn-lt"/>
              </a:rPr>
              <a:t> </a:t>
            </a:r>
            <a:r>
              <a:rPr lang="tr-TR" sz="1100" err="1">
                <a:ea typeface="+mn-lt"/>
                <a:cs typeface="+mn-lt"/>
              </a:rPr>
              <a:t>she</a:t>
            </a:r>
            <a:r>
              <a:rPr lang="tr-TR" sz="1100" dirty="0">
                <a:ea typeface="+mn-lt"/>
                <a:cs typeface="+mn-lt"/>
              </a:rPr>
              <a:t> is in </a:t>
            </a:r>
            <a:r>
              <a:rPr lang="tr-TR" sz="1100" err="1">
                <a:ea typeface="+mn-lt"/>
                <a:cs typeface="+mn-lt"/>
              </a:rPr>
              <a:t>the</a:t>
            </a:r>
            <a:r>
              <a:rPr lang="tr-TR" sz="1100" dirty="0">
                <a:ea typeface="+mn-lt"/>
                <a:cs typeface="+mn-lt"/>
              </a:rPr>
              <a:t> </a:t>
            </a:r>
            <a:r>
              <a:rPr lang="tr-TR" sz="1100" err="1">
                <a:ea typeface="+mn-lt"/>
                <a:cs typeface="+mn-lt"/>
              </a:rPr>
              <a:t>control</a:t>
            </a:r>
            <a:r>
              <a:rPr lang="tr-TR" sz="1100" dirty="0">
                <a:ea typeface="+mn-lt"/>
                <a:cs typeface="+mn-lt"/>
              </a:rPr>
              <a:t> of </a:t>
            </a:r>
            <a:r>
              <a:rPr lang="tr-TR" sz="1100" err="1">
                <a:ea typeface="+mn-lt"/>
                <a:cs typeface="+mn-lt"/>
              </a:rPr>
              <a:t>this</a:t>
            </a:r>
            <a:r>
              <a:rPr lang="tr-TR" sz="1100" dirty="0">
                <a:ea typeface="+mn-lt"/>
                <a:cs typeface="+mn-lt"/>
              </a:rPr>
              <a:t> </a:t>
            </a:r>
            <a:r>
              <a:rPr lang="tr-TR" sz="1100" err="1">
                <a:ea typeface="+mn-lt"/>
                <a:cs typeface="+mn-lt"/>
              </a:rPr>
              <a:t>conversation</a:t>
            </a:r>
            <a:r>
              <a:rPr lang="tr-TR" sz="1100" dirty="0">
                <a:ea typeface="+mn-lt"/>
                <a:cs typeface="+mn-lt"/>
              </a:rPr>
              <a:t> </a:t>
            </a:r>
            <a:r>
              <a:rPr lang="tr-TR" sz="1100" err="1">
                <a:ea typeface="+mn-lt"/>
                <a:cs typeface="+mn-lt"/>
              </a:rPr>
              <a:t>which</a:t>
            </a:r>
            <a:r>
              <a:rPr lang="tr-TR" sz="1100" dirty="0">
                <a:ea typeface="+mn-lt"/>
                <a:cs typeface="+mn-lt"/>
              </a:rPr>
              <a:t> </a:t>
            </a:r>
            <a:r>
              <a:rPr lang="tr-TR" sz="1100" err="1">
                <a:ea typeface="+mn-lt"/>
                <a:cs typeface="+mn-lt"/>
              </a:rPr>
              <a:t>again</a:t>
            </a:r>
            <a:r>
              <a:rPr lang="tr-TR" sz="1100" dirty="0">
                <a:ea typeface="+mn-lt"/>
                <a:cs typeface="+mn-lt"/>
              </a:rPr>
              <a:t> </a:t>
            </a:r>
            <a:r>
              <a:rPr lang="tr-TR" sz="1100" err="1">
                <a:ea typeface="+mn-lt"/>
                <a:cs typeface="+mn-lt"/>
              </a:rPr>
              <a:t>portrays</a:t>
            </a:r>
            <a:r>
              <a:rPr lang="tr-TR" sz="1100" dirty="0">
                <a:ea typeface="+mn-lt"/>
                <a:cs typeface="+mn-lt"/>
              </a:rPr>
              <a:t> a </a:t>
            </a:r>
            <a:r>
              <a:rPr lang="tr-TR" sz="1100" err="1">
                <a:ea typeface="+mn-lt"/>
                <a:cs typeface="+mn-lt"/>
              </a:rPr>
              <a:t>strong</a:t>
            </a:r>
            <a:r>
              <a:rPr lang="tr-TR" sz="1100" dirty="0">
                <a:ea typeface="+mn-lt"/>
                <a:cs typeface="+mn-lt"/>
              </a:rPr>
              <a:t> dominant </a:t>
            </a:r>
            <a:r>
              <a:rPr lang="tr-TR" sz="1100" err="1">
                <a:ea typeface="+mn-lt"/>
                <a:cs typeface="+mn-lt"/>
              </a:rPr>
              <a:t>woman</a:t>
            </a:r>
            <a:r>
              <a:rPr lang="tr-TR" sz="1100" dirty="0">
                <a:ea typeface="+mn-lt"/>
                <a:cs typeface="+mn-lt"/>
              </a:rPr>
              <a:t>. </a:t>
            </a:r>
            <a:r>
              <a:rPr lang="tr-TR" sz="1100" err="1">
                <a:ea typeface="+mn-lt"/>
                <a:cs typeface="+mn-lt"/>
              </a:rPr>
              <a:t>and</a:t>
            </a:r>
            <a:r>
              <a:rPr lang="tr-TR" sz="1100" dirty="0">
                <a:ea typeface="+mn-lt"/>
                <a:cs typeface="+mn-lt"/>
              </a:rPr>
              <a:t> </a:t>
            </a:r>
            <a:r>
              <a:rPr lang="tr-TR" sz="1100" err="1">
                <a:ea typeface="+mn-lt"/>
                <a:cs typeface="+mn-lt"/>
              </a:rPr>
              <a:t>she</a:t>
            </a:r>
            <a:r>
              <a:rPr lang="tr-TR" sz="1100" dirty="0">
                <a:ea typeface="+mn-lt"/>
                <a:cs typeface="+mn-lt"/>
              </a:rPr>
              <a:t> is not </a:t>
            </a:r>
            <a:r>
              <a:rPr lang="tr-TR" sz="1100" err="1">
                <a:ea typeface="+mn-lt"/>
                <a:cs typeface="+mn-lt"/>
              </a:rPr>
              <a:t>intimadated</a:t>
            </a:r>
            <a:r>
              <a:rPr lang="tr-TR" sz="1100" dirty="0">
                <a:ea typeface="+mn-lt"/>
                <a:cs typeface="+mn-lt"/>
              </a:rPr>
              <a:t> </a:t>
            </a:r>
            <a:r>
              <a:rPr lang="tr-TR" sz="1100" err="1">
                <a:ea typeface="+mn-lt"/>
                <a:cs typeface="+mn-lt"/>
              </a:rPr>
              <a:t>by</a:t>
            </a:r>
            <a:r>
              <a:rPr lang="tr-TR" sz="1100" dirty="0">
                <a:ea typeface="+mn-lt"/>
                <a:cs typeface="+mn-lt"/>
              </a:rPr>
              <a:t> </a:t>
            </a:r>
            <a:r>
              <a:rPr lang="tr-TR" sz="1100" err="1">
                <a:ea typeface="+mn-lt"/>
                <a:cs typeface="+mn-lt"/>
              </a:rPr>
              <a:t>the</a:t>
            </a:r>
            <a:r>
              <a:rPr lang="tr-TR" sz="1100" dirty="0">
                <a:ea typeface="+mn-lt"/>
                <a:cs typeface="+mn-lt"/>
              </a:rPr>
              <a:t> </a:t>
            </a:r>
            <a:r>
              <a:rPr lang="tr-TR" sz="1100" err="1">
                <a:ea typeface="+mn-lt"/>
                <a:cs typeface="+mn-lt"/>
              </a:rPr>
              <a:t>pardoner's</a:t>
            </a:r>
            <a:r>
              <a:rPr lang="tr-TR" sz="1100" dirty="0">
                <a:ea typeface="+mn-lt"/>
                <a:cs typeface="+mn-lt"/>
              </a:rPr>
              <a:t> </a:t>
            </a:r>
            <a:r>
              <a:rPr lang="tr-TR" sz="1100" err="1">
                <a:ea typeface="+mn-lt"/>
                <a:cs typeface="+mn-lt"/>
              </a:rPr>
              <a:t>mockery</a:t>
            </a:r>
            <a:r>
              <a:rPr lang="tr-TR" sz="1100" dirty="0">
                <a:ea typeface="+mn-lt"/>
                <a:cs typeface="+mn-lt"/>
              </a:rPr>
              <a:t>. </a:t>
            </a:r>
            <a:r>
              <a:rPr lang="tr-TR" sz="1100" err="1">
                <a:ea typeface="+mn-lt"/>
                <a:cs typeface="+mn-lt"/>
              </a:rPr>
              <a:t>When</a:t>
            </a:r>
            <a:r>
              <a:rPr lang="tr-TR" sz="1100" dirty="0">
                <a:ea typeface="+mn-lt"/>
                <a:cs typeface="+mn-lt"/>
              </a:rPr>
              <a:t> </a:t>
            </a:r>
            <a:r>
              <a:rPr lang="tr-TR" sz="1100" err="1">
                <a:ea typeface="+mn-lt"/>
                <a:cs typeface="+mn-lt"/>
              </a:rPr>
              <a:t>she</a:t>
            </a:r>
            <a:r>
              <a:rPr lang="tr-TR" sz="1100" dirty="0">
                <a:ea typeface="+mn-lt"/>
                <a:cs typeface="+mn-lt"/>
              </a:rPr>
              <a:t> </a:t>
            </a:r>
            <a:r>
              <a:rPr lang="tr-TR" sz="1100" err="1">
                <a:ea typeface="+mn-lt"/>
                <a:cs typeface="+mn-lt"/>
              </a:rPr>
              <a:t>says</a:t>
            </a:r>
            <a:r>
              <a:rPr lang="tr-TR" sz="1100" dirty="0">
                <a:ea typeface="+mn-lt"/>
                <a:cs typeface="+mn-lt"/>
              </a:rPr>
              <a:t> </a:t>
            </a:r>
            <a:r>
              <a:rPr lang="tr-TR" sz="1100" err="1">
                <a:ea typeface="+mn-lt"/>
                <a:cs typeface="+mn-lt"/>
              </a:rPr>
              <a:t>you'll</a:t>
            </a:r>
            <a:r>
              <a:rPr lang="tr-TR" sz="1100" dirty="0">
                <a:ea typeface="+mn-lt"/>
                <a:cs typeface="+mn-lt"/>
              </a:rPr>
              <a:t> </a:t>
            </a:r>
            <a:r>
              <a:rPr lang="tr-TR" sz="1100" err="1">
                <a:ea typeface="+mn-lt"/>
                <a:cs typeface="+mn-lt"/>
              </a:rPr>
              <a:t>taste</a:t>
            </a:r>
            <a:r>
              <a:rPr lang="tr-TR" sz="1100" dirty="0">
                <a:ea typeface="+mn-lt"/>
                <a:cs typeface="+mn-lt"/>
              </a:rPr>
              <a:t> </a:t>
            </a:r>
            <a:r>
              <a:rPr lang="tr-TR" sz="1100" err="1">
                <a:ea typeface="+mn-lt"/>
                <a:cs typeface="+mn-lt"/>
              </a:rPr>
              <a:t>another</a:t>
            </a:r>
            <a:r>
              <a:rPr lang="tr-TR" sz="1100" dirty="0">
                <a:ea typeface="+mn-lt"/>
                <a:cs typeface="+mn-lt"/>
              </a:rPr>
              <a:t> </a:t>
            </a:r>
            <a:r>
              <a:rPr lang="tr-TR" sz="1100" err="1">
                <a:ea typeface="+mn-lt"/>
                <a:cs typeface="+mn-lt"/>
              </a:rPr>
              <a:t>brew</a:t>
            </a:r>
            <a:r>
              <a:rPr lang="tr-TR" sz="1100" dirty="0">
                <a:ea typeface="+mn-lt"/>
                <a:cs typeface="+mn-lt"/>
              </a:rPr>
              <a:t> </a:t>
            </a:r>
            <a:r>
              <a:rPr lang="tr-TR" sz="1100" err="1">
                <a:ea typeface="+mn-lt"/>
                <a:cs typeface="+mn-lt"/>
              </a:rPr>
              <a:t>before</a:t>
            </a:r>
            <a:r>
              <a:rPr lang="tr-TR" sz="1100" dirty="0">
                <a:ea typeface="+mn-lt"/>
                <a:cs typeface="+mn-lt"/>
              </a:rPr>
              <a:t> </a:t>
            </a:r>
            <a:r>
              <a:rPr lang="tr-TR" sz="1100" err="1">
                <a:ea typeface="+mn-lt"/>
                <a:cs typeface="+mn-lt"/>
              </a:rPr>
              <a:t>I've</a:t>
            </a:r>
            <a:r>
              <a:rPr lang="tr-TR" sz="1100" dirty="0">
                <a:ea typeface="+mn-lt"/>
                <a:cs typeface="+mn-lt"/>
              </a:rPr>
              <a:t> done </a:t>
            </a:r>
            <a:r>
              <a:rPr lang="tr-TR" sz="1100" err="1">
                <a:ea typeface="+mn-lt"/>
                <a:cs typeface="+mn-lt"/>
              </a:rPr>
              <a:t>she</a:t>
            </a:r>
            <a:r>
              <a:rPr lang="tr-TR" sz="1100" dirty="0">
                <a:ea typeface="+mn-lt"/>
                <a:cs typeface="+mn-lt"/>
              </a:rPr>
              <a:t> is </a:t>
            </a:r>
            <a:r>
              <a:rPr lang="tr-TR" sz="1100" err="1">
                <a:ea typeface="+mn-lt"/>
                <a:cs typeface="+mn-lt"/>
              </a:rPr>
              <a:t>setting</a:t>
            </a:r>
            <a:r>
              <a:rPr lang="tr-TR" sz="1100" dirty="0">
                <a:ea typeface="+mn-lt"/>
                <a:cs typeface="+mn-lt"/>
              </a:rPr>
              <a:t> </a:t>
            </a:r>
            <a:r>
              <a:rPr lang="tr-TR" sz="1100" err="1">
                <a:ea typeface="+mn-lt"/>
                <a:cs typeface="+mn-lt"/>
              </a:rPr>
              <a:t>up</a:t>
            </a:r>
            <a:r>
              <a:rPr lang="tr-TR" sz="1100" dirty="0">
                <a:ea typeface="+mn-lt"/>
                <a:cs typeface="+mn-lt"/>
              </a:rPr>
              <a:t> her </a:t>
            </a:r>
            <a:r>
              <a:rPr lang="tr-TR" sz="1100" err="1">
                <a:ea typeface="+mn-lt"/>
                <a:cs typeface="+mn-lt"/>
              </a:rPr>
              <a:t>audience</a:t>
            </a:r>
            <a:r>
              <a:rPr lang="tr-TR" sz="1100" dirty="0">
                <a:ea typeface="+mn-lt"/>
                <a:cs typeface="+mn-lt"/>
              </a:rPr>
              <a:t> </a:t>
            </a:r>
            <a:r>
              <a:rPr lang="tr-TR" sz="1100" err="1">
                <a:ea typeface="+mn-lt"/>
                <a:cs typeface="+mn-lt"/>
              </a:rPr>
              <a:t>for</a:t>
            </a:r>
            <a:r>
              <a:rPr lang="tr-TR" sz="1100" dirty="0">
                <a:ea typeface="+mn-lt"/>
                <a:cs typeface="+mn-lt"/>
              </a:rPr>
              <a:t> a bitter </a:t>
            </a:r>
            <a:r>
              <a:rPr lang="tr-TR" sz="1100" err="1">
                <a:ea typeface="+mn-lt"/>
                <a:cs typeface="+mn-lt"/>
              </a:rPr>
              <a:t>and</a:t>
            </a:r>
            <a:r>
              <a:rPr lang="tr-TR" sz="1100" dirty="0">
                <a:ea typeface="+mn-lt"/>
                <a:cs typeface="+mn-lt"/>
              </a:rPr>
              <a:t> hars </a:t>
            </a:r>
            <a:r>
              <a:rPr lang="tr-TR" sz="1100" err="1">
                <a:ea typeface="+mn-lt"/>
                <a:cs typeface="+mn-lt"/>
              </a:rPr>
              <a:t>tale</a:t>
            </a:r>
            <a:r>
              <a:rPr lang="tr-TR" sz="1100" dirty="0">
                <a:ea typeface="+mn-lt"/>
                <a:cs typeface="+mn-lt"/>
              </a:rPr>
              <a:t>. </a:t>
            </a:r>
            <a:r>
              <a:rPr lang="tr-TR" sz="1100" err="1">
                <a:ea typeface="+mn-lt"/>
                <a:cs typeface="+mn-lt"/>
              </a:rPr>
              <a:t>There</a:t>
            </a:r>
            <a:r>
              <a:rPr lang="tr-TR" sz="1100" dirty="0">
                <a:ea typeface="+mn-lt"/>
                <a:cs typeface="+mn-lt"/>
              </a:rPr>
              <a:t> is a </a:t>
            </a:r>
            <a:r>
              <a:rPr lang="tr-TR" sz="1100" err="1">
                <a:ea typeface="+mn-lt"/>
                <a:cs typeface="+mn-lt"/>
              </a:rPr>
              <a:t>use</a:t>
            </a:r>
            <a:r>
              <a:rPr lang="tr-TR" sz="1100" dirty="0">
                <a:ea typeface="+mn-lt"/>
                <a:cs typeface="+mn-lt"/>
              </a:rPr>
              <a:t> of </a:t>
            </a:r>
            <a:r>
              <a:rPr lang="tr-TR" sz="1100" err="1">
                <a:ea typeface="+mn-lt"/>
                <a:cs typeface="+mn-lt"/>
              </a:rPr>
              <a:t>metaphor</a:t>
            </a:r>
            <a:r>
              <a:rPr lang="tr-TR" sz="1100" dirty="0">
                <a:ea typeface="+mn-lt"/>
                <a:cs typeface="+mn-lt"/>
              </a:rPr>
              <a:t>. </a:t>
            </a:r>
            <a:r>
              <a:rPr lang="tr-TR" sz="1100" err="1">
                <a:ea typeface="+mn-lt"/>
                <a:cs typeface="+mn-lt"/>
              </a:rPr>
              <a:t>The</a:t>
            </a:r>
            <a:r>
              <a:rPr lang="tr-TR" sz="1100" dirty="0">
                <a:ea typeface="+mn-lt"/>
                <a:cs typeface="+mn-lt"/>
              </a:rPr>
              <a:t> </a:t>
            </a:r>
            <a:r>
              <a:rPr lang="tr-TR" sz="1100" err="1">
                <a:ea typeface="+mn-lt"/>
                <a:cs typeface="+mn-lt"/>
              </a:rPr>
              <a:t>pardoner</a:t>
            </a:r>
            <a:r>
              <a:rPr lang="tr-TR" sz="1100" dirty="0">
                <a:ea typeface="+mn-lt"/>
                <a:cs typeface="+mn-lt"/>
              </a:rPr>
              <a:t> </a:t>
            </a:r>
            <a:r>
              <a:rPr lang="tr-TR" sz="1100" err="1">
                <a:ea typeface="+mn-lt"/>
                <a:cs typeface="+mn-lt"/>
              </a:rPr>
              <a:t>might</a:t>
            </a:r>
            <a:r>
              <a:rPr lang="tr-TR" sz="1100" dirty="0">
                <a:ea typeface="+mn-lt"/>
                <a:cs typeface="+mn-lt"/>
              </a:rPr>
              <a:t> </a:t>
            </a:r>
            <a:r>
              <a:rPr lang="tr-TR" sz="1100" err="1">
                <a:ea typeface="+mn-lt"/>
                <a:cs typeface="+mn-lt"/>
              </a:rPr>
              <a:t>have</a:t>
            </a:r>
            <a:r>
              <a:rPr lang="tr-TR" sz="1100" dirty="0">
                <a:ea typeface="+mn-lt"/>
                <a:cs typeface="+mn-lt"/>
              </a:rPr>
              <a:t> </a:t>
            </a:r>
            <a:r>
              <a:rPr lang="tr-TR" sz="1100" err="1">
                <a:ea typeface="+mn-lt"/>
                <a:cs typeface="+mn-lt"/>
              </a:rPr>
              <a:t>enjoyed</a:t>
            </a:r>
            <a:r>
              <a:rPr lang="tr-TR" sz="1100" dirty="0">
                <a:ea typeface="+mn-lt"/>
                <a:cs typeface="+mn-lt"/>
              </a:rPr>
              <a:t> an </a:t>
            </a:r>
            <a:r>
              <a:rPr lang="tr-TR" sz="1100" err="1">
                <a:ea typeface="+mn-lt"/>
                <a:cs typeface="+mn-lt"/>
              </a:rPr>
              <a:t>ale</a:t>
            </a:r>
            <a:r>
              <a:rPr lang="tr-TR" sz="1100" dirty="0">
                <a:ea typeface="+mn-lt"/>
                <a:cs typeface="+mn-lt"/>
              </a:rPr>
              <a:t> but </a:t>
            </a:r>
            <a:r>
              <a:rPr lang="tr-TR" sz="1100" err="1">
                <a:ea typeface="+mn-lt"/>
                <a:cs typeface="+mn-lt"/>
              </a:rPr>
              <a:t>the</a:t>
            </a:r>
            <a:r>
              <a:rPr lang="tr-TR" sz="1100" dirty="0">
                <a:ea typeface="+mn-lt"/>
                <a:cs typeface="+mn-lt"/>
              </a:rPr>
              <a:t> </a:t>
            </a:r>
            <a:r>
              <a:rPr lang="tr-TR" sz="1100" err="1">
                <a:ea typeface="+mn-lt"/>
                <a:cs typeface="+mn-lt"/>
              </a:rPr>
              <a:t>story</a:t>
            </a:r>
            <a:r>
              <a:rPr lang="tr-TR" sz="1100" dirty="0">
                <a:ea typeface="+mn-lt"/>
                <a:cs typeface="+mn-lt"/>
              </a:rPr>
              <a:t> </a:t>
            </a:r>
            <a:r>
              <a:rPr lang="tr-TR" sz="1100" err="1">
                <a:ea typeface="+mn-lt"/>
                <a:cs typeface="+mn-lt"/>
              </a:rPr>
              <a:t>which</a:t>
            </a:r>
            <a:r>
              <a:rPr lang="tr-TR" sz="1100" dirty="0">
                <a:ea typeface="+mn-lt"/>
                <a:cs typeface="+mn-lt"/>
              </a:rPr>
              <a:t> </a:t>
            </a:r>
            <a:r>
              <a:rPr lang="tr-TR" sz="1100" err="1">
                <a:ea typeface="+mn-lt"/>
                <a:cs typeface="+mn-lt"/>
              </a:rPr>
              <a:t>she</a:t>
            </a:r>
            <a:r>
              <a:rPr lang="tr-TR" sz="1100" dirty="0">
                <a:ea typeface="+mn-lt"/>
                <a:cs typeface="+mn-lt"/>
              </a:rPr>
              <a:t> </a:t>
            </a:r>
            <a:r>
              <a:rPr lang="tr-TR" sz="1100" err="1">
                <a:ea typeface="+mn-lt"/>
                <a:cs typeface="+mn-lt"/>
              </a:rPr>
              <a:t>will</a:t>
            </a:r>
            <a:r>
              <a:rPr lang="tr-TR" sz="1100" dirty="0">
                <a:ea typeface="+mn-lt"/>
                <a:cs typeface="+mn-lt"/>
              </a:rPr>
              <a:t> "</a:t>
            </a:r>
            <a:r>
              <a:rPr lang="tr-TR" sz="1100" err="1">
                <a:ea typeface="+mn-lt"/>
                <a:cs typeface="+mn-lt"/>
              </a:rPr>
              <a:t>brew</a:t>
            </a:r>
            <a:r>
              <a:rPr lang="tr-TR" sz="1100" dirty="0">
                <a:ea typeface="+mn-lt"/>
                <a:cs typeface="+mn-lt"/>
              </a:rPr>
              <a:t>" </a:t>
            </a:r>
            <a:r>
              <a:rPr lang="tr-TR" sz="1100" err="1">
                <a:ea typeface="+mn-lt"/>
                <a:cs typeface="+mn-lt"/>
              </a:rPr>
              <a:t>will</a:t>
            </a:r>
            <a:r>
              <a:rPr lang="tr-TR" sz="1100" dirty="0">
                <a:ea typeface="+mn-lt"/>
                <a:cs typeface="+mn-lt"/>
              </a:rPr>
              <a:t> be far </a:t>
            </a:r>
            <a:r>
              <a:rPr lang="tr-TR" sz="1100" err="1">
                <a:ea typeface="+mn-lt"/>
                <a:cs typeface="+mn-lt"/>
              </a:rPr>
              <a:t>less</a:t>
            </a:r>
            <a:r>
              <a:rPr lang="tr-TR" sz="1100" dirty="0">
                <a:ea typeface="+mn-lt"/>
                <a:cs typeface="+mn-lt"/>
              </a:rPr>
              <a:t> </a:t>
            </a:r>
            <a:r>
              <a:rPr lang="tr-TR" sz="1100" err="1">
                <a:ea typeface="+mn-lt"/>
                <a:cs typeface="+mn-lt"/>
              </a:rPr>
              <a:t>pleasant</a:t>
            </a:r>
            <a:r>
              <a:rPr lang="tr-TR" sz="1100" dirty="0">
                <a:ea typeface="+mn-lt"/>
                <a:cs typeface="+mn-lt"/>
              </a:rPr>
              <a:t>. </a:t>
            </a:r>
            <a:r>
              <a:rPr lang="tr-TR" sz="1100" err="1">
                <a:ea typeface="+mn-lt"/>
                <a:cs typeface="+mn-lt"/>
              </a:rPr>
              <a:t>Ale</a:t>
            </a:r>
            <a:r>
              <a:rPr lang="tr-TR" sz="1100" dirty="0">
                <a:ea typeface="+mn-lt"/>
                <a:cs typeface="+mn-lt"/>
              </a:rPr>
              <a:t> </a:t>
            </a:r>
            <a:r>
              <a:rPr lang="tr-TR" sz="1100" err="1">
                <a:ea typeface="+mn-lt"/>
                <a:cs typeface="+mn-lt"/>
              </a:rPr>
              <a:t>symbolizes</a:t>
            </a:r>
            <a:r>
              <a:rPr lang="tr-TR" sz="1100" dirty="0">
                <a:ea typeface="+mn-lt"/>
                <a:cs typeface="+mn-lt"/>
              </a:rPr>
              <a:t> </a:t>
            </a:r>
            <a:r>
              <a:rPr lang="tr-TR" sz="1100" err="1">
                <a:ea typeface="+mn-lt"/>
                <a:cs typeface="+mn-lt"/>
              </a:rPr>
              <a:t>something</a:t>
            </a:r>
            <a:r>
              <a:rPr lang="tr-TR" sz="1100" dirty="0">
                <a:ea typeface="+mn-lt"/>
                <a:cs typeface="+mn-lt"/>
              </a:rPr>
              <a:t> </a:t>
            </a:r>
            <a:r>
              <a:rPr lang="tr-TR" sz="1100" err="1">
                <a:ea typeface="+mn-lt"/>
                <a:cs typeface="+mn-lt"/>
              </a:rPr>
              <a:t>enjoyable</a:t>
            </a:r>
            <a:r>
              <a:rPr lang="tr-TR" sz="1100" dirty="0">
                <a:ea typeface="+mn-lt"/>
                <a:cs typeface="+mn-lt"/>
              </a:rPr>
              <a:t> </a:t>
            </a:r>
            <a:r>
              <a:rPr lang="tr-TR" sz="1100" err="1">
                <a:ea typeface="+mn-lt"/>
                <a:cs typeface="+mn-lt"/>
              </a:rPr>
              <a:t>tasteful</a:t>
            </a:r>
            <a:r>
              <a:rPr lang="tr-TR" sz="1100" dirty="0">
                <a:ea typeface="+mn-lt"/>
                <a:cs typeface="+mn-lt"/>
              </a:rPr>
              <a:t> </a:t>
            </a:r>
            <a:r>
              <a:rPr lang="tr-TR" sz="1100" err="1">
                <a:ea typeface="+mn-lt"/>
                <a:cs typeface="+mn-lt"/>
              </a:rPr>
              <a:t>and</a:t>
            </a:r>
            <a:r>
              <a:rPr lang="tr-TR" sz="1100" dirty="0">
                <a:ea typeface="+mn-lt"/>
                <a:cs typeface="+mn-lt"/>
              </a:rPr>
              <a:t> </a:t>
            </a:r>
            <a:r>
              <a:rPr lang="tr-TR" sz="1100" err="1">
                <a:ea typeface="+mn-lt"/>
                <a:cs typeface="+mn-lt"/>
              </a:rPr>
              <a:t>easygoing</a:t>
            </a:r>
            <a:r>
              <a:rPr lang="tr-TR" sz="1100" dirty="0">
                <a:ea typeface="+mn-lt"/>
                <a:cs typeface="+mn-lt"/>
              </a:rPr>
              <a:t> </a:t>
            </a:r>
            <a:r>
              <a:rPr lang="tr-TR" sz="1100" err="1">
                <a:ea typeface="+mn-lt"/>
                <a:cs typeface="+mn-lt"/>
              </a:rPr>
              <a:t>while</a:t>
            </a:r>
            <a:r>
              <a:rPr lang="tr-TR" sz="1100" dirty="0">
                <a:ea typeface="+mn-lt"/>
                <a:cs typeface="+mn-lt"/>
              </a:rPr>
              <a:t> her </a:t>
            </a:r>
            <a:r>
              <a:rPr lang="tr-TR" sz="1100" err="1">
                <a:ea typeface="+mn-lt"/>
                <a:cs typeface="+mn-lt"/>
              </a:rPr>
              <a:t>story</a:t>
            </a:r>
            <a:r>
              <a:rPr lang="tr-TR" sz="1100" dirty="0">
                <a:ea typeface="+mn-lt"/>
                <a:cs typeface="+mn-lt"/>
              </a:rPr>
              <a:t> </a:t>
            </a:r>
            <a:r>
              <a:rPr lang="tr-TR" sz="1100" err="1">
                <a:ea typeface="+mn-lt"/>
                <a:cs typeface="+mn-lt"/>
              </a:rPr>
              <a:t>will</a:t>
            </a:r>
            <a:r>
              <a:rPr lang="tr-TR" sz="1100" dirty="0">
                <a:ea typeface="+mn-lt"/>
                <a:cs typeface="+mn-lt"/>
              </a:rPr>
              <a:t> be a </a:t>
            </a:r>
            <a:r>
              <a:rPr lang="tr-TR" sz="1100" err="1">
                <a:ea typeface="+mn-lt"/>
                <a:cs typeface="+mn-lt"/>
              </a:rPr>
              <a:t>difficult</a:t>
            </a:r>
            <a:r>
              <a:rPr lang="tr-TR" sz="1100" dirty="0">
                <a:ea typeface="+mn-lt"/>
                <a:cs typeface="+mn-lt"/>
              </a:rPr>
              <a:t> </a:t>
            </a:r>
            <a:r>
              <a:rPr lang="tr-TR" sz="1100" err="1">
                <a:ea typeface="+mn-lt"/>
                <a:cs typeface="+mn-lt"/>
              </a:rPr>
              <a:t>one</a:t>
            </a:r>
            <a:r>
              <a:rPr lang="tr-TR" sz="1100" dirty="0">
                <a:ea typeface="+mn-lt"/>
                <a:cs typeface="+mn-lt"/>
              </a:rPr>
              <a:t> </a:t>
            </a:r>
            <a:r>
              <a:rPr lang="tr-TR" sz="1100" err="1">
                <a:ea typeface="+mn-lt"/>
                <a:cs typeface="+mn-lt"/>
              </a:rPr>
              <a:t>to</a:t>
            </a:r>
            <a:r>
              <a:rPr lang="tr-TR" sz="1100" dirty="0">
                <a:ea typeface="+mn-lt"/>
                <a:cs typeface="+mn-lt"/>
              </a:rPr>
              <a:t> </a:t>
            </a:r>
            <a:r>
              <a:rPr lang="tr-TR" sz="1100" err="1">
                <a:ea typeface="+mn-lt"/>
                <a:cs typeface="+mn-lt"/>
              </a:rPr>
              <a:t>absorb</a:t>
            </a:r>
            <a:r>
              <a:rPr lang="tr-TR" sz="1100" dirty="0">
                <a:ea typeface="+mn-lt"/>
                <a:cs typeface="+mn-lt"/>
              </a:rPr>
              <a:t>. </a:t>
            </a:r>
            <a:r>
              <a:rPr lang="tr-TR" sz="1100" err="1">
                <a:ea typeface="+mn-lt"/>
                <a:cs typeface="+mn-lt"/>
              </a:rPr>
              <a:t>She</a:t>
            </a:r>
            <a:r>
              <a:rPr lang="tr-TR" sz="1100" dirty="0">
                <a:ea typeface="+mn-lt"/>
                <a:cs typeface="+mn-lt"/>
              </a:rPr>
              <a:t> </a:t>
            </a:r>
            <a:r>
              <a:rPr lang="tr-TR" sz="1100" err="1">
                <a:ea typeface="+mn-lt"/>
                <a:cs typeface="+mn-lt"/>
              </a:rPr>
              <a:t>calls</a:t>
            </a:r>
            <a:r>
              <a:rPr lang="tr-TR" sz="1100" dirty="0">
                <a:ea typeface="+mn-lt"/>
                <a:cs typeface="+mn-lt"/>
              </a:rPr>
              <a:t> her self an </a:t>
            </a:r>
            <a:r>
              <a:rPr lang="tr-TR" sz="1100" err="1">
                <a:ea typeface="+mn-lt"/>
                <a:cs typeface="+mn-lt"/>
              </a:rPr>
              <a:t>expert</a:t>
            </a:r>
            <a:r>
              <a:rPr lang="tr-TR" sz="1100" dirty="0">
                <a:ea typeface="+mn-lt"/>
                <a:cs typeface="+mn-lt"/>
              </a:rPr>
              <a:t> as a </a:t>
            </a:r>
            <a:r>
              <a:rPr lang="tr-TR" sz="1100" err="1">
                <a:ea typeface="+mn-lt"/>
                <a:cs typeface="+mn-lt"/>
              </a:rPr>
              <a:t>wife</a:t>
            </a:r>
            <a:r>
              <a:rPr lang="tr-TR" sz="1100" dirty="0">
                <a:ea typeface="+mn-lt"/>
                <a:cs typeface="+mn-lt"/>
              </a:rPr>
              <a:t>. </a:t>
            </a:r>
            <a:r>
              <a:rPr lang="tr-TR" sz="1100" err="1">
                <a:ea typeface="+mn-lt"/>
                <a:cs typeface="+mn-lt"/>
              </a:rPr>
              <a:t>she</a:t>
            </a:r>
            <a:r>
              <a:rPr lang="tr-TR" sz="1100" dirty="0">
                <a:ea typeface="+mn-lt"/>
                <a:cs typeface="+mn-lt"/>
              </a:rPr>
              <a:t> is </a:t>
            </a:r>
            <a:r>
              <a:rPr lang="tr-TR" sz="1100" err="1">
                <a:ea typeface="+mn-lt"/>
                <a:cs typeface="+mn-lt"/>
              </a:rPr>
              <a:t>saying</a:t>
            </a:r>
            <a:r>
              <a:rPr lang="tr-TR" sz="1100" dirty="0">
                <a:ea typeface="+mn-lt"/>
                <a:cs typeface="+mn-lt"/>
              </a:rPr>
              <a:t> </a:t>
            </a:r>
            <a:r>
              <a:rPr lang="tr-TR" sz="1100" err="1">
                <a:ea typeface="+mn-lt"/>
                <a:cs typeface="+mn-lt"/>
              </a:rPr>
              <a:t>that</a:t>
            </a:r>
            <a:r>
              <a:rPr lang="tr-TR" sz="1100" dirty="0">
                <a:ea typeface="+mn-lt"/>
                <a:cs typeface="+mn-lt"/>
              </a:rPr>
              <a:t> </a:t>
            </a:r>
            <a:r>
              <a:rPr lang="tr-TR" sz="1100" err="1">
                <a:ea typeface="+mn-lt"/>
                <a:cs typeface="+mn-lt"/>
              </a:rPr>
              <a:t>proudly</a:t>
            </a:r>
            <a:r>
              <a:rPr lang="tr-TR" sz="1100" dirty="0">
                <a:ea typeface="+mn-lt"/>
                <a:cs typeface="+mn-lt"/>
              </a:rPr>
              <a:t> </a:t>
            </a:r>
            <a:r>
              <a:rPr lang="tr-TR" sz="1100" err="1">
                <a:ea typeface="+mn-lt"/>
                <a:cs typeface="+mn-lt"/>
              </a:rPr>
              <a:t>because</a:t>
            </a:r>
            <a:r>
              <a:rPr lang="tr-TR" sz="1100" dirty="0">
                <a:ea typeface="+mn-lt"/>
                <a:cs typeface="+mn-lt"/>
              </a:rPr>
              <a:t> her </a:t>
            </a:r>
            <a:r>
              <a:rPr lang="tr-TR" sz="1100" err="1">
                <a:ea typeface="+mn-lt"/>
                <a:cs typeface="+mn-lt"/>
              </a:rPr>
              <a:t>five</a:t>
            </a:r>
            <a:r>
              <a:rPr lang="tr-TR" sz="1100" dirty="0">
                <a:ea typeface="+mn-lt"/>
                <a:cs typeface="+mn-lt"/>
              </a:rPr>
              <a:t> </a:t>
            </a:r>
            <a:r>
              <a:rPr lang="tr-TR" sz="1100" err="1">
                <a:ea typeface="+mn-lt"/>
                <a:cs typeface="+mn-lt"/>
              </a:rPr>
              <a:t>marriages</a:t>
            </a:r>
            <a:r>
              <a:rPr lang="tr-TR" sz="1100" dirty="0">
                <a:ea typeface="+mn-lt"/>
                <a:cs typeface="+mn-lt"/>
              </a:rPr>
              <a:t> </a:t>
            </a:r>
            <a:r>
              <a:rPr lang="tr-TR" sz="1100" err="1">
                <a:ea typeface="+mn-lt"/>
                <a:cs typeface="+mn-lt"/>
              </a:rPr>
              <a:t>makes</a:t>
            </a:r>
            <a:r>
              <a:rPr lang="tr-TR" sz="1100" dirty="0">
                <a:ea typeface="+mn-lt"/>
                <a:cs typeface="+mn-lt"/>
              </a:rPr>
              <a:t> her an </a:t>
            </a:r>
            <a:r>
              <a:rPr lang="tr-TR" sz="1100" err="1">
                <a:ea typeface="+mn-lt"/>
                <a:cs typeface="+mn-lt"/>
              </a:rPr>
              <a:t>authority</a:t>
            </a:r>
            <a:r>
              <a:rPr lang="tr-TR" sz="1100" dirty="0">
                <a:ea typeface="+mn-lt"/>
                <a:cs typeface="+mn-lt"/>
              </a:rPr>
              <a:t> on </a:t>
            </a:r>
            <a:r>
              <a:rPr lang="tr-TR" sz="1100" err="1">
                <a:ea typeface="+mn-lt"/>
                <a:cs typeface="+mn-lt"/>
              </a:rPr>
              <a:t>the</a:t>
            </a:r>
            <a:r>
              <a:rPr lang="tr-TR" sz="1100" dirty="0">
                <a:ea typeface="+mn-lt"/>
                <a:cs typeface="+mn-lt"/>
              </a:rPr>
              <a:t> </a:t>
            </a:r>
            <a:r>
              <a:rPr lang="tr-TR" sz="1100" err="1">
                <a:ea typeface="+mn-lt"/>
                <a:cs typeface="+mn-lt"/>
              </a:rPr>
              <a:t>subject</a:t>
            </a:r>
            <a:r>
              <a:rPr lang="tr-TR" sz="1100" dirty="0">
                <a:ea typeface="+mn-lt"/>
                <a:cs typeface="+mn-lt"/>
              </a:rPr>
              <a:t>. </a:t>
            </a:r>
            <a:r>
              <a:rPr lang="tr-TR" sz="1100" err="1">
                <a:ea typeface="+mn-lt"/>
                <a:cs typeface="+mn-lt"/>
              </a:rPr>
              <a:t>She</a:t>
            </a:r>
            <a:r>
              <a:rPr lang="tr-TR" sz="1100" dirty="0">
                <a:ea typeface="+mn-lt"/>
                <a:cs typeface="+mn-lt"/>
              </a:rPr>
              <a:t> </a:t>
            </a:r>
            <a:r>
              <a:rPr lang="tr-TR" sz="1100" err="1">
                <a:ea typeface="+mn-lt"/>
                <a:cs typeface="+mn-lt"/>
              </a:rPr>
              <a:t>maybe</a:t>
            </a:r>
            <a:r>
              <a:rPr lang="tr-TR" sz="1100" dirty="0">
                <a:ea typeface="+mn-lt"/>
                <a:cs typeface="+mn-lt"/>
              </a:rPr>
              <a:t> </a:t>
            </a:r>
            <a:r>
              <a:rPr lang="tr-TR" sz="1100" err="1">
                <a:ea typeface="+mn-lt"/>
                <a:cs typeface="+mn-lt"/>
              </a:rPr>
              <a:t>seem</a:t>
            </a:r>
            <a:r>
              <a:rPr lang="tr-TR" sz="1100" dirty="0">
                <a:ea typeface="+mn-lt"/>
                <a:cs typeface="+mn-lt"/>
              </a:rPr>
              <a:t> </a:t>
            </a:r>
            <a:r>
              <a:rPr lang="tr-TR" sz="1100" err="1">
                <a:ea typeface="+mn-lt"/>
                <a:cs typeface="+mn-lt"/>
              </a:rPr>
              <a:t>himself</a:t>
            </a:r>
            <a:r>
              <a:rPr lang="tr-TR" sz="1100" dirty="0">
                <a:ea typeface="+mn-lt"/>
                <a:cs typeface="+mn-lt"/>
              </a:rPr>
              <a:t> as a </a:t>
            </a:r>
            <a:r>
              <a:rPr lang="tr-TR" sz="1100" err="1">
                <a:ea typeface="+mn-lt"/>
                <a:cs typeface="+mn-lt"/>
              </a:rPr>
              <a:t>person</a:t>
            </a:r>
            <a:r>
              <a:rPr lang="tr-TR" sz="1100" dirty="0">
                <a:ea typeface="+mn-lt"/>
                <a:cs typeface="+mn-lt"/>
              </a:rPr>
              <a:t> </a:t>
            </a:r>
            <a:r>
              <a:rPr lang="tr-TR" sz="1100" err="1">
                <a:ea typeface="+mn-lt"/>
                <a:cs typeface="+mn-lt"/>
              </a:rPr>
              <a:t>who</a:t>
            </a:r>
            <a:r>
              <a:rPr lang="tr-TR" sz="1100" dirty="0">
                <a:ea typeface="+mn-lt"/>
                <a:cs typeface="+mn-lt"/>
              </a:rPr>
              <a:t> is on par </a:t>
            </a:r>
            <a:r>
              <a:rPr lang="tr-TR" sz="1100" err="1">
                <a:ea typeface="+mn-lt"/>
                <a:cs typeface="+mn-lt"/>
              </a:rPr>
              <a:t>with</a:t>
            </a:r>
            <a:r>
              <a:rPr lang="tr-TR" sz="1100" dirty="0">
                <a:ea typeface="+mn-lt"/>
                <a:cs typeface="+mn-lt"/>
              </a:rPr>
              <a:t> </a:t>
            </a:r>
            <a:r>
              <a:rPr lang="tr-TR" sz="1100" err="1">
                <a:ea typeface="+mn-lt"/>
                <a:cs typeface="+mn-lt"/>
              </a:rPr>
              <a:t>scholars</a:t>
            </a:r>
            <a:r>
              <a:rPr lang="tr-TR" sz="1100" dirty="0">
                <a:ea typeface="+mn-lt"/>
                <a:cs typeface="+mn-lt"/>
              </a:rPr>
              <a:t> </a:t>
            </a:r>
            <a:r>
              <a:rPr lang="tr-TR" sz="1100" err="1">
                <a:ea typeface="+mn-lt"/>
                <a:cs typeface="+mn-lt"/>
              </a:rPr>
              <a:t>who</a:t>
            </a:r>
            <a:r>
              <a:rPr lang="tr-TR" sz="1100" dirty="0">
                <a:ea typeface="+mn-lt"/>
                <a:cs typeface="+mn-lt"/>
              </a:rPr>
              <a:t> </a:t>
            </a:r>
            <a:r>
              <a:rPr lang="tr-TR" sz="1100" err="1">
                <a:ea typeface="+mn-lt"/>
                <a:cs typeface="+mn-lt"/>
              </a:rPr>
              <a:t>learn</a:t>
            </a:r>
            <a:r>
              <a:rPr lang="tr-TR" sz="1100" dirty="0">
                <a:ea typeface="+mn-lt"/>
                <a:cs typeface="+mn-lt"/>
              </a:rPr>
              <a:t> </a:t>
            </a:r>
            <a:r>
              <a:rPr lang="tr-TR" sz="1100" err="1">
                <a:ea typeface="+mn-lt"/>
                <a:cs typeface="+mn-lt"/>
              </a:rPr>
              <a:t>by</a:t>
            </a:r>
            <a:r>
              <a:rPr lang="tr-TR" sz="1100" dirty="0">
                <a:ea typeface="+mn-lt"/>
                <a:cs typeface="+mn-lt"/>
              </a:rPr>
              <a:t> </a:t>
            </a:r>
            <a:r>
              <a:rPr lang="tr-TR" sz="1100" err="1">
                <a:ea typeface="+mn-lt"/>
                <a:cs typeface="+mn-lt"/>
              </a:rPr>
              <a:t>reading</a:t>
            </a:r>
            <a:r>
              <a:rPr lang="tr-TR" sz="1100" dirty="0">
                <a:ea typeface="+mn-lt"/>
                <a:cs typeface="+mn-lt"/>
              </a:rPr>
              <a:t>, </a:t>
            </a:r>
            <a:r>
              <a:rPr lang="tr-TR" sz="1100" err="1">
                <a:ea typeface="+mn-lt"/>
                <a:cs typeface="+mn-lt"/>
              </a:rPr>
              <a:t>because</a:t>
            </a:r>
            <a:r>
              <a:rPr lang="tr-TR" sz="1100" dirty="0">
                <a:ea typeface="+mn-lt"/>
                <a:cs typeface="+mn-lt"/>
              </a:rPr>
              <a:t> </a:t>
            </a:r>
            <a:r>
              <a:rPr lang="tr-TR" sz="1100" err="1">
                <a:ea typeface="+mn-lt"/>
                <a:cs typeface="+mn-lt"/>
              </a:rPr>
              <a:t>she</a:t>
            </a:r>
            <a:r>
              <a:rPr lang="tr-TR" sz="1100" dirty="0">
                <a:ea typeface="+mn-lt"/>
                <a:cs typeface="+mn-lt"/>
              </a:rPr>
              <a:t> has </a:t>
            </a:r>
            <a:r>
              <a:rPr lang="tr-TR" sz="1100" err="1">
                <a:ea typeface="+mn-lt"/>
                <a:cs typeface="+mn-lt"/>
              </a:rPr>
              <a:t>learned</a:t>
            </a:r>
            <a:r>
              <a:rPr lang="tr-TR" sz="1100" dirty="0">
                <a:ea typeface="+mn-lt"/>
                <a:cs typeface="+mn-lt"/>
              </a:rPr>
              <a:t> </a:t>
            </a:r>
            <a:r>
              <a:rPr lang="tr-TR" sz="1100" err="1">
                <a:ea typeface="+mn-lt"/>
                <a:cs typeface="+mn-lt"/>
              </a:rPr>
              <a:t>important</a:t>
            </a:r>
            <a:r>
              <a:rPr lang="tr-TR" sz="1100" dirty="0">
                <a:ea typeface="+mn-lt"/>
                <a:cs typeface="+mn-lt"/>
              </a:rPr>
              <a:t> </a:t>
            </a:r>
            <a:r>
              <a:rPr lang="tr-TR" sz="1100" err="1">
                <a:ea typeface="+mn-lt"/>
                <a:cs typeface="+mn-lt"/>
              </a:rPr>
              <a:t>things</a:t>
            </a:r>
            <a:r>
              <a:rPr lang="tr-TR" sz="1100" dirty="0">
                <a:ea typeface="+mn-lt"/>
                <a:cs typeface="+mn-lt"/>
              </a:rPr>
              <a:t> in her life </a:t>
            </a:r>
            <a:r>
              <a:rPr lang="tr-TR" sz="1100" err="1">
                <a:ea typeface="+mn-lt"/>
                <a:cs typeface="+mn-lt"/>
              </a:rPr>
              <a:t>by</a:t>
            </a:r>
            <a:r>
              <a:rPr lang="tr-TR" sz="1100" dirty="0">
                <a:ea typeface="+mn-lt"/>
                <a:cs typeface="+mn-lt"/>
              </a:rPr>
              <a:t> </a:t>
            </a:r>
            <a:r>
              <a:rPr lang="tr-TR" sz="1100" err="1">
                <a:ea typeface="+mn-lt"/>
                <a:cs typeface="+mn-lt"/>
              </a:rPr>
              <a:t>marrying</a:t>
            </a:r>
            <a:r>
              <a:rPr lang="tr-TR" sz="1100" dirty="0">
                <a:ea typeface="+mn-lt"/>
                <a:cs typeface="+mn-lt"/>
              </a:rPr>
              <a:t> </a:t>
            </a:r>
            <a:r>
              <a:rPr lang="tr-TR" sz="1100" err="1">
                <a:ea typeface="+mn-lt"/>
                <a:cs typeface="+mn-lt"/>
              </a:rPr>
              <a:t>five</a:t>
            </a:r>
            <a:r>
              <a:rPr lang="tr-TR" sz="1100" dirty="0">
                <a:ea typeface="+mn-lt"/>
                <a:cs typeface="+mn-lt"/>
              </a:rPr>
              <a:t> </a:t>
            </a:r>
            <a:r>
              <a:rPr lang="tr-TR" sz="1100" err="1">
                <a:ea typeface="+mn-lt"/>
                <a:cs typeface="+mn-lt"/>
              </a:rPr>
              <a:t>times</a:t>
            </a:r>
            <a:r>
              <a:rPr lang="tr-TR" sz="1100" dirty="0">
                <a:ea typeface="+mn-lt"/>
                <a:cs typeface="+mn-lt"/>
              </a:rPr>
              <a:t>. </a:t>
            </a:r>
          </a:p>
          <a:p>
            <a:endParaRPr lang="tr-TR" sz="1100" dirty="0"/>
          </a:p>
          <a:p>
            <a:pPr>
              <a:lnSpc>
                <a:spcPct val="80000"/>
              </a:lnSpc>
            </a:pPr>
            <a:endParaRPr lang="tr-TR" sz="1100" dirty="0"/>
          </a:p>
        </p:txBody>
      </p:sp>
    </p:spTree>
    <p:extLst>
      <p:ext uri="{BB962C8B-B14F-4D97-AF65-F5344CB8AC3E}">
        <p14:creationId xmlns:p14="http://schemas.microsoft.com/office/powerpoint/2010/main" val="1370889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784866" y="816268"/>
            <a:ext cx="5797296" cy="891540"/>
          </a:xfrm>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446094"/>
          </a:xfrm>
        </p:spPr>
        <p:txBody>
          <a:bodyPr vert="horz" lIns="68580" tIns="34290" rIns="68580" bIns="34290" rtlCol="0" anchor="t">
            <a:noAutofit/>
          </a:bodyPr>
          <a:lstStyle/>
          <a:p>
            <a:pPr marL="0" indent="0"/>
            <a:r>
              <a:rPr lang="tr-TR" sz="1100" dirty="0">
                <a:ea typeface="+mn-lt"/>
                <a:cs typeface="+mn-lt"/>
              </a:rPr>
              <a:t>“Be </a:t>
            </a:r>
            <a:r>
              <a:rPr lang="tr-TR" sz="1100" dirty="0" err="1">
                <a:ea typeface="+mn-lt"/>
                <a:cs typeface="+mn-lt"/>
              </a:rPr>
              <a:t>cautious</a:t>
            </a:r>
            <a:r>
              <a:rPr lang="tr-TR" sz="1100" dirty="0">
                <a:ea typeface="+mn-lt"/>
                <a:cs typeface="+mn-lt"/>
              </a:rPr>
              <a:t> </a:t>
            </a:r>
            <a:r>
              <a:rPr lang="tr-TR" sz="1100" dirty="0" err="1">
                <a:ea typeface="+mn-lt"/>
                <a:cs typeface="+mn-lt"/>
              </a:rPr>
              <a:t>before</a:t>
            </a:r>
            <a:r>
              <a:rPr lang="tr-TR" sz="1100" dirty="0">
                <a:ea typeface="+mn-lt"/>
                <a:cs typeface="+mn-lt"/>
              </a:rPr>
              <a:t> </a:t>
            </a:r>
            <a:r>
              <a:rPr lang="tr-TR" sz="1100" dirty="0" err="1">
                <a:ea typeface="+mn-lt"/>
                <a:cs typeface="+mn-lt"/>
              </a:rPr>
              <a:t>making</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approach</a:t>
            </a:r>
            <a:r>
              <a:rPr lang="tr-TR" sz="1100" dirty="0">
                <a:ea typeface="+mn-lt"/>
                <a:cs typeface="+mn-lt"/>
              </a:rPr>
              <a:t>,</a:t>
            </a:r>
            <a:endParaRPr lang="tr-TR" sz="1100" dirty="0"/>
          </a:p>
          <a:p>
            <a:r>
              <a:rPr lang="tr-TR" sz="1100" dirty="0" err="1">
                <a:ea typeface="+mn-lt"/>
                <a:cs typeface="+mn-lt"/>
              </a:rPr>
              <a:t>For</a:t>
            </a:r>
            <a:r>
              <a:rPr lang="tr-TR" sz="1100" dirty="0">
                <a:ea typeface="+mn-lt"/>
                <a:cs typeface="+mn-lt"/>
              </a:rPr>
              <a:t> </a:t>
            </a:r>
            <a:r>
              <a:rPr lang="tr-TR" sz="1100" dirty="0" err="1">
                <a:ea typeface="+mn-lt"/>
                <a:cs typeface="+mn-lt"/>
              </a:rPr>
              <a:t>I’ll</a:t>
            </a:r>
            <a:r>
              <a:rPr lang="tr-TR" sz="1100" dirty="0">
                <a:ea typeface="+mn-lt"/>
                <a:cs typeface="+mn-lt"/>
              </a:rPr>
              <a:t> </a:t>
            </a:r>
            <a:r>
              <a:rPr lang="tr-TR" sz="1100" dirty="0" err="1">
                <a:ea typeface="+mn-lt"/>
                <a:cs typeface="+mn-lt"/>
              </a:rPr>
              <a:t>give</a:t>
            </a:r>
            <a:r>
              <a:rPr lang="tr-TR" sz="1100" dirty="0">
                <a:ea typeface="+mn-lt"/>
                <a:cs typeface="+mn-lt"/>
              </a:rPr>
              <a:t> </a:t>
            </a:r>
            <a:r>
              <a:rPr lang="tr-TR" sz="1100" dirty="0" err="1">
                <a:ea typeface="+mn-lt"/>
                <a:cs typeface="+mn-lt"/>
              </a:rPr>
              <a:t>instances</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more</a:t>
            </a:r>
            <a:r>
              <a:rPr lang="tr-TR" sz="1100" dirty="0">
                <a:ea typeface="+mn-lt"/>
                <a:cs typeface="+mn-lt"/>
              </a:rPr>
              <a:t> </a:t>
            </a:r>
            <a:r>
              <a:rPr lang="tr-TR" sz="1100" dirty="0" err="1">
                <a:ea typeface="+mn-lt"/>
                <a:cs typeface="+mn-lt"/>
              </a:rPr>
              <a:t>than</a:t>
            </a:r>
            <a:r>
              <a:rPr lang="tr-TR" sz="1100" dirty="0">
                <a:ea typeface="+mn-lt"/>
                <a:cs typeface="+mn-lt"/>
              </a:rPr>
              <a:t> ten.</a:t>
            </a:r>
            <a:endParaRPr lang="tr-TR" sz="1100" dirty="0"/>
          </a:p>
          <a:p>
            <a:r>
              <a:rPr lang="tr-TR" sz="1100" dirty="0" err="1">
                <a:ea typeface="+mn-lt"/>
                <a:cs typeface="+mn-lt"/>
              </a:rPr>
              <a:t>And</a:t>
            </a:r>
            <a:r>
              <a:rPr lang="tr-TR" sz="1100" dirty="0">
                <a:ea typeface="+mn-lt"/>
                <a:cs typeface="+mn-lt"/>
              </a:rPr>
              <a:t> </a:t>
            </a:r>
            <a:r>
              <a:rPr lang="tr-TR" sz="1100" dirty="0" err="1">
                <a:ea typeface="+mn-lt"/>
                <a:cs typeface="+mn-lt"/>
              </a:rPr>
              <a:t>those</a:t>
            </a:r>
            <a:r>
              <a:rPr lang="tr-TR" sz="1100" dirty="0">
                <a:ea typeface="+mn-lt"/>
                <a:cs typeface="+mn-lt"/>
              </a:rPr>
              <a:t> </a:t>
            </a:r>
            <a:r>
              <a:rPr lang="tr-TR" sz="1100" dirty="0" err="1">
                <a:ea typeface="+mn-lt"/>
                <a:cs typeface="+mn-lt"/>
              </a:rPr>
              <a:t>who</a:t>
            </a:r>
            <a:r>
              <a:rPr lang="tr-TR" sz="1100" dirty="0">
                <a:ea typeface="+mn-lt"/>
                <a:cs typeface="+mn-lt"/>
              </a:rPr>
              <a:t> </a:t>
            </a:r>
            <a:r>
              <a:rPr lang="tr-TR" sz="1100" dirty="0" err="1">
                <a:ea typeface="+mn-lt"/>
                <a:cs typeface="+mn-lt"/>
              </a:rPr>
              <a:t>won’t</a:t>
            </a:r>
            <a:r>
              <a:rPr lang="tr-TR" sz="1100" dirty="0">
                <a:ea typeface="+mn-lt"/>
                <a:cs typeface="+mn-lt"/>
              </a:rPr>
              <a:t> be </a:t>
            </a:r>
            <a:r>
              <a:rPr lang="tr-TR" sz="1100" dirty="0" err="1">
                <a:ea typeface="+mn-lt"/>
                <a:cs typeface="+mn-lt"/>
              </a:rPr>
              <a:t>warned</a:t>
            </a:r>
            <a:r>
              <a:rPr lang="tr-TR" sz="1100" dirty="0">
                <a:ea typeface="+mn-lt"/>
                <a:cs typeface="+mn-lt"/>
              </a:rPr>
              <a:t> </a:t>
            </a:r>
            <a:r>
              <a:rPr lang="tr-TR" sz="1100" dirty="0" err="1">
                <a:ea typeface="+mn-lt"/>
                <a:cs typeface="+mn-lt"/>
              </a:rPr>
              <a:t>by</a:t>
            </a:r>
            <a:r>
              <a:rPr lang="tr-TR" sz="1100" dirty="0">
                <a:ea typeface="+mn-lt"/>
                <a:cs typeface="+mn-lt"/>
              </a:rPr>
              <a:t> </a:t>
            </a:r>
            <a:r>
              <a:rPr lang="tr-TR" sz="1100" dirty="0" err="1">
                <a:ea typeface="+mn-lt"/>
                <a:cs typeface="+mn-lt"/>
              </a:rPr>
              <a:t>other</a:t>
            </a:r>
            <a:r>
              <a:rPr lang="tr-TR" sz="1100" dirty="0">
                <a:ea typeface="+mn-lt"/>
                <a:cs typeface="+mn-lt"/>
              </a:rPr>
              <a:t> men,</a:t>
            </a:r>
            <a:endParaRPr lang="tr-TR" sz="1100" dirty="0"/>
          </a:p>
          <a:p>
            <a:r>
              <a:rPr lang="tr-TR" sz="1100" dirty="0" err="1">
                <a:ea typeface="+mn-lt"/>
                <a:cs typeface="+mn-lt"/>
              </a:rPr>
              <a:t>By</a:t>
            </a:r>
            <a:r>
              <a:rPr lang="tr-TR" sz="1100" dirty="0">
                <a:ea typeface="+mn-lt"/>
                <a:cs typeface="+mn-lt"/>
              </a:rPr>
              <a:t> </a:t>
            </a:r>
            <a:r>
              <a:rPr lang="tr-TR" sz="1100" dirty="0" err="1">
                <a:ea typeface="+mn-lt"/>
                <a:cs typeface="+mn-lt"/>
              </a:rPr>
              <a:t>other</a:t>
            </a:r>
            <a:r>
              <a:rPr lang="tr-TR" sz="1100" dirty="0">
                <a:ea typeface="+mn-lt"/>
                <a:cs typeface="+mn-lt"/>
              </a:rPr>
              <a:t> men </a:t>
            </a:r>
            <a:r>
              <a:rPr lang="tr-TR" sz="1100" dirty="0" err="1">
                <a:ea typeface="+mn-lt"/>
                <a:cs typeface="+mn-lt"/>
              </a:rPr>
              <a:t>shall</a:t>
            </a:r>
            <a:r>
              <a:rPr lang="tr-TR" sz="1100" dirty="0">
                <a:ea typeface="+mn-lt"/>
                <a:cs typeface="+mn-lt"/>
              </a:rPr>
              <a:t> </a:t>
            </a:r>
            <a:r>
              <a:rPr lang="tr-TR" sz="1100" dirty="0" err="1">
                <a:ea typeface="+mn-lt"/>
                <a:cs typeface="+mn-lt"/>
              </a:rPr>
              <a:t>suffer</a:t>
            </a:r>
            <a:r>
              <a:rPr lang="tr-TR" sz="1100" dirty="0">
                <a:ea typeface="+mn-lt"/>
                <a:cs typeface="+mn-lt"/>
              </a:rPr>
              <a:t> </a:t>
            </a:r>
            <a:r>
              <a:rPr lang="tr-TR" sz="1100" dirty="0" err="1">
                <a:ea typeface="+mn-lt"/>
                <a:cs typeface="+mn-lt"/>
              </a:rPr>
              <a:t>their</a:t>
            </a:r>
            <a:r>
              <a:rPr lang="tr-TR" sz="1100" dirty="0">
                <a:ea typeface="+mn-lt"/>
                <a:cs typeface="+mn-lt"/>
              </a:rPr>
              <a:t> </a:t>
            </a:r>
            <a:r>
              <a:rPr lang="tr-TR" sz="1100" dirty="0" err="1">
                <a:ea typeface="+mn-lt"/>
                <a:cs typeface="+mn-lt"/>
              </a:rPr>
              <a:t>correction</a:t>
            </a:r>
            <a:r>
              <a:rPr lang="tr-TR" sz="1100" dirty="0">
                <a:ea typeface="+mn-lt"/>
                <a:cs typeface="+mn-lt"/>
              </a:rPr>
              <a:t>…”</a:t>
            </a:r>
            <a:endParaRPr lang="tr-TR" sz="1100" dirty="0"/>
          </a:p>
          <a:p>
            <a:endParaRPr lang="tr-TR" sz="1100" dirty="0"/>
          </a:p>
          <a:p>
            <a:r>
              <a:rPr lang="tr-TR" sz="1100" dirty="0" err="1">
                <a:ea typeface="+mn-lt"/>
                <a:cs typeface="+mn-lt"/>
              </a:rPr>
              <a:t>She</a:t>
            </a:r>
            <a:r>
              <a:rPr lang="tr-TR" sz="1100" dirty="0">
                <a:ea typeface="+mn-lt"/>
                <a:cs typeface="+mn-lt"/>
              </a:rPr>
              <a:t> </a:t>
            </a:r>
            <a:r>
              <a:rPr lang="tr-TR" sz="1100" dirty="0" err="1">
                <a:ea typeface="+mn-lt"/>
                <a:cs typeface="+mn-lt"/>
              </a:rPr>
              <a:t>tells</a:t>
            </a:r>
            <a:r>
              <a:rPr lang="tr-TR" sz="1100" dirty="0">
                <a:ea typeface="+mn-lt"/>
                <a:cs typeface="+mn-lt"/>
              </a:rPr>
              <a:t> </a:t>
            </a:r>
            <a:r>
              <a:rPr lang="tr-TR" sz="1100" dirty="0" err="1">
                <a:ea typeface="+mn-lt"/>
                <a:cs typeface="+mn-lt"/>
              </a:rPr>
              <a:t>the</a:t>
            </a:r>
            <a:r>
              <a:rPr lang="tr-TR" sz="1100" dirty="0">
                <a:ea typeface="+mn-lt"/>
                <a:cs typeface="+mn-lt"/>
              </a:rPr>
              <a:t> men in </a:t>
            </a:r>
            <a:r>
              <a:rPr lang="tr-TR" sz="1100" dirty="0" err="1">
                <a:ea typeface="+mn-lt"/>
                <a:cs typeface="+mn-lt"/>
              </a:rPr>
              <a:t>the</a:t>
            </a:r>
            <a:r>
              <a:rPr lang="tr-TR" sz="1100" dirty="0">
                <a:ea typeface="+mn-lt"/>
                <a:cs typeface="+mn-lt"/>
              </a:rPr>
              <a:t> </a:t>
            </a:r>
            <a:r>
              <a:rPr lang="tr-TR" sz="1100" dirty="0" err="1">
                <a:ea typeface="+mn-lt"/>
                <a:cs typeface="+mn-lt"/>
              </a:rPr>
              <a:t>audience</a:t>
            </a:r>
            <a:r>
              <a:rPr lang="tr-TR" sz="1100" dirty="0">
                <a:ea typeface="+mn-lt"/>
                <a:cs typeface="+mn-lt"/>
              </a:rPr>
              <a:t> </a:t>
            </a:r>
            <a:r>
              <a:rPr lang="tr-TR" sz="1100" dirty="0" err="1">
                <a:ea typeface="+mn-lt"/>
                <a:cs typeface="+mn-lt"/>
              </a:rPr>
              <a:t>to</a:t>
            </a:r>
            <a:r>
              <a:rPr lang="tr-TR" sz="1100" dirty="0">
                <a:ea typeface="+mn-lt"/>
                <a:cs typeface="+mn-lt"/>
              </a:rPr>
              <a:t> be </a:t>
            </a:r>
            <a:r>
              <a:rPr lang="tr-TR" sz="1100" dirty="0" err="1">
                <a:ea typeface="+mn-lt"/>
                <a:cs typeface="+mn-lt"/>
              </a:rPr>
              <a:t>careful</a:t>
            </a:r>
            <a:r>
              <a:rPr lang="tr-TR" sz="1100" dirty="0">
                <a:ea typeface="+mn-lt"/>
                <a:cs typeface="+mn-lt"/>
              </a:rPr>
              <a:t> </a:t>
            </a:r>
            <a:r>
              <a:rPr lang="tr-TR" sz="1100" dirty="0" err="1">
                <a:ea typeface="+mn-lt"/>
                <a:cs typeface="+mn-lt"/>
              </a:rPr>
              <a:t>about</a:t>
            </a:r>
            <a:r>
              <a:rPr lang="tr-TR" sz="1100" dirty="0">
                <a:ea typeface="+mn-lt"/>
                <a:cs typeface="+mn-lt"/>
              </a:rPr>
              <a:t> </a:t>
            </a:r>
            <a:r>
              <a:rPr lang="tr-TR" sz="1100" dirty="0" err="1">
                <a:ea typeface="+mn-lt"/>
                <a:cs typeface="+mn-lt"/>
              </a:rPr>
              <a:t>marriage</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suggests</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marriage</a:t>
            </a:r>
            <a:r>
              <a:rPr lang="tr-TR" sz="1100" dirty="0">
                <a:ea typeface="+mn-lt"/>
                <a:cs typeface="+mn-lt"/>
              </a:rPr>
              <a:t> is </a:t>
            </a:r>
            <a:r>
              <a:rPr lang="tr-TR" sz="1100" dirty="0" err="1">
                <a:ea typeface="+mn-lt"/>
                <a:cs typeface="+mn-lt"/>
              </a:rPr>
              <a:t>filled</a:t>
            </a:r>
            <a:r>
              <a:rPr lang="tr-TR" sz="1100" dirty="0">
                <a:ea typeface="+mn-lt"/>
                <a:cs typeface="+mn-lt"/>
              </a:rPr>
              <a:t> </a:t>
            </a:r>
            <a:r>
              <a:rPr lang="tr-TR" sz="1100" dirty="0" err="1">
                <a:ea typeface="+mn-lt"/>
                <a:cs typeface="+mn-lt"/>
              </a:rPr>
              <a:t>with</a:t>
            </a:r>
            <a:r>
              <a:rPr lang="tr-TR" sz="1100" dirty="0">
                <a:ea typeface="+mn-lt"/>
                <a:cs typeface="+mn-lt"/>
              </a:rPr>
              <a:t> </a:t>
            </a:r>
            <a:r>
              <a:rPr lang="tr-TR" sz="1100" dirty="0" err="1">
                <a:ea typeface="+mn-lt"/>
                <a:cs typeface="+mn-lt"/>
              </a:rPr>
              <a:t>challenges</a:t>
            </a:r>
            <a:r>
              <a:rPr lang="tr-TR" sz="1100" dirty="0">
                <a:ea typeface="+mn-lt"/>
                <a:cs typeface="+mn-lt"/>
              </a:rPr>
              <a:t>, </a:t>
            </a:r>
            <a:r>
              <a:rPr lang="tr-TR" sz="1100" dirty="0" err="1">
                <a:ea typeface="+mn-lt"/>
                <a:cs typeface="+mn-lt"/>
              </a:rPr>
              <a:t>if</a:t>
            </a:r>
            <a:r>
              <a:rPr lang="tr-TR" sz="1100" dirty="0">
                <a:ea typeface="+mn-lt"/>
                <a:cs typeface="+mn-lt"/>
              </a:rPr>
              <a:t> </a:t>
            </a:r>
            <a:r>
              <a:rPr lang="tr-TR" sz="1100" dirty="0" err="1">
                <a:ea typeface="+mn-lt"/>
                <a:cs typeface="+mn-lt"/>
              </a:rPr>
              <a:t>you</a:t>
            </a:r>
            <a:r>
              <a:rPr lang="tr-TR" sz="1100" dirty="0">
                <a:ea typeface="+mn-lt"/>
                <a:cs typeface="+mn-lt"/>
              </a:rPr>
              <a:t> </a:t>
            </a:r>
            <a:r>
              <a:rPr lang="tr-TR" sz="1100" dirty="0" err="1">
                <a:ea typeface="+mn-lt"/>
                <a:cs typeface="+mn-lt"/>
              </a:rPr>
              <a:t>are</a:t>
            </a:r>
            <a:r>
              <a:rPr lang="tr-TR" sz="1100" dirty="0">
                <a:ea typeface="+mn-lt"/>
                <a:cs typeface="+mn-lt"/>
              </a:rPr>
              <a:t> not </a:t>
            </a:r>
            <a:r>
              <a:rPr lang="tr-TR" sz="1100" dirty="0" err="1">
                <a:ea typeface="+mn-lt"/>
                <a:cs typeface="+mn-lt"/>
              </a:rPr>
              <a:t>cautious</a:t>
            </a:r>
            <a:r>
              <a:rPr lang="tr-TR" sz="1100" dirty="0">
                <a:ea typeface="+mn-lt"/>
                <a:cs typeface="+mn-lt"/>
              </a:rPr>
              <a:t> </a:t>
            </a:r>
            <a:r>
              <a:rPr lang="tr-TR" sz="1100" dirty="0" err="1">
                <a:ea typeface="+mn-lt"/>
                <a:cs typeface="+mn-lt"/>
              </a:rPr>
              <a:t>enough</a:t>
            </a:r>
            <a:r>
              <a:rPr lang="tr-TR" sz="1100" dirty="0">
                <a:ea typeface="+mn-lt"/>
                <a:cs typeface="+mn-lt"/>
              </a:rPr>
              <a:t> </a:t>
            </a:r>
            <a:r>
              <a:rPr lang="tr-TR" sz="1100" dirty="0" err="1">
                <a:ea typeface="+mn-lt"/>
                <a:cs typeface="+mn-lt"/>
              </a:rPr>
              <a:t>you</a:t>
            </a:r>
            <a:r>
              <a:rPr lang="tr-TR" sz="1100" dirty="0">
                <a:ea typeface="+mn-lt"/>
                <a:cs typeface="+mn-lt"/>
              </a:rPr>
              <a:t> </a:t>
            </a:r>
            <a:r>
              <a:rPr lang="tr-TR" sz="1100" dirty="0" err="1">
                <a:ea typeface="+mn-lt"/>
                <a:cs typeface="+mn-lt"/>
              </a:rPr>
              <a:t>may</a:t>
            </a:r>
            <a:r>
              <a:rPr lang="tr-TR" sz="1100" dirty="0">
                <a:ea typeface="+mn-lt"/>
                <a:cs typeface="+mn-lt"/>
              </a:rPr>
              <a:t> </a:t>
            </a:r>
            <a:r>
              <a:rPr lang="tr-TR" sz="1100" dirty="0" err="1">
                <a:ea typeface="+mn-lt"/>
                <a:cs typeface="+mn-lt"/>
              </a:rPr>
              <a:t>find</a:t>
            </a:r>
            <a:r>
              <a:rPr lang="tr-TR" sz="1100" dirty="0">
                <a:ea typeface="+mn-lt"/>
                <a:cs typeface="+mn-lt"/>
              </a:rPr>
              <a:t> </a:t>
            </a:r>
            <a:r>
              <a:rPr lang="tr-TR" sz="1100" dirty="0" err="1">
                <a:ea typeface="+mn-lt"/>
                <a:cs typeface="+mn-lt"/>
              </a:rPr>
              <a:t>yourself</a:t>
            </a:r>
            <a:r>
              <a:rPr lang="tr-TR" sz="1100" dirty="0">
                <a:ea typeface="+mn-lt"/>
                <a:cs typeface="+mn-lt"/>
              </a:rPr>
              <a:t> in </a:t>
            </a:r>
            <a:r>
              <a:rPr lang="tr-TR" sz="1100" dirty="0" err="1">
                <a:ea typeface="+mn-lt"/>
                <a:cs typeface="+mn-lt"/>
              </a:rPr>
              <a:t>difficult</a:t>
            </a:r>
            <a:r>
              <a:rPr lang="tr-TR" sz="1100" dirty="0">
                <a:ea typeface="+mn-lt"/>
                <a:cs typeface="+mn-lt"/>
              </a:rPr>
              <a:t> </a:t>
            </a:r>
            <a:r>
              <a:rPr lang="tr-TR" sz="1100" dirty="0" err="1">
                <a:ea typeface="+mn-lt"/>
                <a:cs typeface="+mn-lt"/>
              </a:rPr>
              <a:t>situations</a:t>
            </a:r>
            <a:r>
              <a:rPr lang="tr-TR" sz="1100" dirty="0">
                <a:ea typeface="+mn-lt"/>
                <a:cs typeface="+mn-lt"/>
              </a:rPr>
              <a:t> </a:t>
            </a:r>
            <a:r>
              <a:rPr lang="tr-TR" sz="1100" dirty="0" err="1">
                <a:ea typeface="+mn-lt"/>
                <a:cs typeface="+mn-lt"/>
              </a:rPr>
              <a:t>which</a:t>
            </a:r>
            <a:r>
              <a:rPr lang="tr-TR" sz="1100" dirty="0">
                <a:ea typeface="+mn-lt"/>
                <a:cs typeface="+mn-lt"/>
              </a:rPr>
              <a:t> </a:t>
            </a:r>
            <a:r>
              <a:rPr lang="tr-TR" sz="1100" dirty="0" err="1">
                <a:ea typeface="+mn-lt"/>
                <a:cs typeface="+mn-lt"/>
              </a:rPr>
              <a:t>gives</a:t>
            </a:r>
            <a:r>
              <a:rPr lang="tr-TR" sz="1100" dirty="0">
                <a:ea typeface="+mn-lt"/>
                <a:cs typeface="+mn-lt"/>
              </a:rPr>
              <a:t> a </a:t>
            </a:r>
            <a:r>
              <a:rPr lang="tr-TR" sz="1100" dirty="0" err="1">
                <a:ea typeface="+mn-lt"/>
                <a:cs typeface="+mn-lt"/>
              </a:rPr>
              <a:t>little</a:t>
            </a:r>
            <a:r>
              <a:rPr lang="tr-TR" sz="1100" dirty="0">
                <a:ea typeface="+mn-lt"/>
                <a:cs typeface="+mn-lt"/>
              </a:rPr>
              <a:t> </a:t>
            </a:r>
            <a:r>
              <a:rPr lang="tr-TR" sz="1100" dirty="0" err="1">
                <a:ea typeface="+mn-lt"/>
                <a:cs typeface="+mn-lt"/>
              </a:rPr>
              <a:t>insight</a:t>
            </a:r>
            <a:r>
              <a:rPr lang="tr-TR" sz="1100" dirty="0">
                <a:ea typeface="+mn-lt"/>
                <a:cs typeface="+mn-lt"/>
              </a:rPr>
              <a:t> </a:t>
            </a:r>
            <a:r>
              <a:rPr lang="tr-TR" sz="1100" dirty="0" err="1">
                <a:ea typeface="+mn-lt"/>
                <a:cs typeface="+mn-lt"/>
              </a:rPr>
              <a:t>about</a:t>
            </a:r>
            <a:r>
              <a:rPr lang="tr-TR" sz="1100" dirty="0">
                <a:ea typeface="+mn-lt"/>
                <a:cs typeface="+mn-lt"/>
              </a:rPr>
              <a:t> her </a:t>
            </a:r>
            <a:r>
              <a:rPr lang="tr-TR" sz="1100" dirty="0" err="1">
                <a:ea typeface="+mn-lt"/>
                <a:cs typeface="+mn-lt"/>
              </a:rPr>
              <a:t>tale</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then</a:t>
            </a:r>
            <a:r>
              <a:rPr lang="tr-TR" sz="1100" dirty="0">
                <a:ea typeface="+mn-lt"/>
                <a:cs typeface="+mn-lt"/>
              </a:rPr>
              <a:t> </a:t>
            </a:r>
            <a:r>
              <a:rPr lang="tr-TR" sz="1100" dirty="0" err="1">
                <a:ea typeface="+mn-lt"/>
                <a:cs typeface="+mn-lt"/>
              </a:rPr>
              <a:t>promises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give</a:t>
            </a:r>
            <a:r>
              <a:rPr lang="tr-TR" sz="1100" dirty="0">
                <a:ea typeface="+mn-lt"/>
                <a:cs typeface="+mn-lt"/>
              </a:rPr>
              <a:t> </a:t>
            </a:r>
            <a:r>
              <a:rPr lang="tr-TR" sz="1100" dirty="0" err="1">
                <a:ea typeface="+mn-lt"/>
                <a:cs typeface="+mn-lt"/>
              </a:rPr>
              <a:t>more</a:t>
            </a:r>
            <a:r>
              <a:rPr lang="tr-TR" sz="1100" dirty="0">
                <a:ea typeface="+mn-lt"/>
                <a:cs typeface="+mn-lt"/>
              </a:rPr>
              <a:t> </a:t>
            </a:r>
            <a:r>
              <a:rPr lang="tr-TR" sz="1100" dirty="0" err="1">
                <a:ea typeface="+mn-lt"/>
                <a:cs typeface="+mn-lt"/>
              </a:rPr>
              <a:t>than</a:t>
            </a:r>
            <a:r>
              <a:rPr lang="tr-TR" sz="1100" dirty="0">
                <a:ea typeface="+mn-lt"/>
                <a:cs typeface="+mn-lt"/>
              </a:rPr>
              <a:t> ten </a:t>
            </a:r>
            <a:r>
              <a:rPr lang="tr-TR" sz="1100" dirty="0" err="1">
                <a:ea typeface="+mn-lt"/>
                <a:cs typeface="+mn-lt"/>
              </a:rPr>
              <a:t>examples</a:t>
            </a:r>
            <a:r>
              <a:rPr lang="tr-TR" sz="1100" dirty="0">
                <a:ea typeface="+mn-lt"/>
                <a:cs typeface="+mn-lt"/>
              </a:rPr>
              <a:t> of how </a:t>
            </a:r>
            <a:r>
              <a:rPr lang="tr-TR" sz="1100" dirty="0" err="1">
                <a:ea typeface="+mn-lt"/>
                <a:cs typeface="+mn-lt"/>
              </a:rPr>
              <a:t>marriage</a:t>
            </a:r>
            <a:r>
              <a:rPr lang="tr-TR" sz="1100" dirty="0">
                <a:ea typeface="+mn-lt"/>
                <a:cs typeface="+mn-lt"/>
              </a:rPr>
              <a:t> led </a:t>
            </a:r>
            <a:r>
              <a:rPr lang="tr-TR" sz="1100" dirty="0" err="1">
                <a:ea typeface="+mn-lt"/>
                <a:cs typeface="+mn-lt"/>
              </a:rPr>
              <a:t>to</a:t>
            </a:r>
            <a:r>
              <a:rPr lang="tr-TR" sz="1100" dirty="0">
                <a:ea typeface="+mn-lt"/>
                <a:cs typeface="+mn-lt"/>
              </a:rPr>
              <a:t> </a:t>
            </a:r>
            <a:r>
              <a:rPr lang="tr-TR" sz="1100" dirty="0" err="1">
                <a:ea typeface="+mn-lt"/>
                <a:cs typeface="+mn-lt"/>
              </a:rPr>
              <a:t>tribulations</a:t>
            </a:r>
            <a:r>
              <a:rPr lang="tr-TR" sz="1100" dirty="0">
                <a:ea typeface="+mn-lt"/>
                <a:cs typeface="+mn-lt"/>
              </a:rPr>
              <a:t>, </a:t>
            </a:r>
            <a:r>
              <a:rPr lang="tr-TR" sz="1100" dirty="0" err="1">
                <a:ea typeface="+mn-lt"/>
                <a:cs typeface="+mn-lt"/>
              </a:rPr>
              <a:t>emphasizing</a:t>
            </a:r>
            <a:r>
              <a:rPr lang="tr-TR" sz="1100" dirty="0">
                <a:ea typeface="+mn-lt"/>
                <a:cs typeface="+mn-lt"/>
              </a:rPr>
              <a:t> </a:t>
            </a:r>
            <a:r>
              <a:rPr lang="tr-TR" sz="1100" dirty="0" err="1">
                <a:ea typeface="+mn-lt"/>
                <a:cs typeface="+mn-lt"/>
              </a:rPr>
              <a:t>that</a:t>
            </a:r>
            <a:r>
              <a:rPr lang="tr-TR" sz="1100" dirty="0">
                <a:ea typeface="+mn-lt"/>
                <a:cs typeface="+mn-lt"/>
              </a:rPr>
              <a:t> her </a:t>
            </a:r>
            <a:r>
              <a:rPr lang="tr-TR" sz="1100" dirty="0" err="1">
                <a:ea typeface="+mn-lt"/>
                <a:cs typeface="+mn-lt"/>
              </a:rPr>
              <a:t>experience</a:t>
            </a:r>
            <a:r>
              <a:rPr lang="tr-TR" sz="1100" dirty="0">
                <a:ea typeface="+mn-lt"/>
                <a:cs typeface="+mn-lt"/>
              </a:rPr>
              <a:t> is </a:t>
            </a:r>
            <a:r>
              <a:rPr lang="tr-TR" sz="1100" dirty="0" err="1">
                <a:ea typeface="+mn-lt"/>
                <a:cs typeface="+mn-lt"/>
              </a:rPr>
              <a:t>very</a:t>
            </a:r>
            <a:r>
              <a:rPr lang="tr-TR" sz="1100" dirty="0">
                <a:ea typeface="+mn-lt"/>
                <a:cs typeface="+mn-lt"/>
              </a:rPr>
              <a:t> </a:t>
            </a:r>
            <a:r>
              <a:rPr lang="tr-TR" sz="1100" dirty="0" err="1">
                <a:ea typeface="+mn-lt"/>
                <a:cs typeface="+mn-lt"/>
              </a:rPr>
              <a:t>extensive</a:t>
            </a:r>
            <a:r>
              <a:rPr lang="tr-TR" sz="1100" dirty="0">
                <a:ea typeface="+mn-lt"/>
                <a:cs typeface="+mn-lt"/>
              </a:rPr>
              <a:t> </a:t>
            </a:r>
            <a:r>
              <a:rPr lang="tr-TR" sz="1100" dirty="0" err="1">
                <a:ea typeface="+mn-lt"/>
                <a:cs typeface="+mn-lt"/>
              </a:rPr>
              <a:t>and</a:t>
            </a:r>
            <a:r>
              <a:rPr lang="tr-TR" sz="1100" dirty="0">
                <a:ea typeface="+mn-lt"/>
                <a:cs typeface="+mn-lt"/>
              </a:rPr>
              <a:t> her </a:t>
            </a:r>
            <a:r>
              <a:rPr lang="tr-TR" sz="1100" dirty="0" err="1">
                <a:ea typeface="+mn-lt"/>
                <a:cs typeface="+mn-lt"/>
              </a:rPr>
              <a:t>advice</a:t>
            </a:r>
            <a:r>
              <a:rPr lang="tr-TR" sz="1100" dirty="0">
                <a:ea typeface="+mn-lt"/>
                <a:cs typeface="+mn-lt"/>
              </a:rPr>
              <a:t> is </a:t>
            </a:r>
            <a:r>
              <a:rPr lang="tr-TR" sz="1100" dirty="0" err="1">
                <a:ea typeface="+mn-lt"/>
                <a:cs typeface="+mn-lt"/>
              </a:rPr>
              <a:t>grounded</a:t>
            </a:r>
            <a:r>
              <a:rPr lang="tr-TR" sz="1100" dirty="0">
                <a:ea typeface="+mn-lt"/>
                <a:cs typeface="+mn-lt"/>
              </a:rPr>
              <a:t> in </a:t>
            </a:r>
            <a:r>
              <a:rPr lang="tr-TR" sz="1100" dirty="0" err="1">
                <a:ea typeface="+mn-lt"/>
                <a:cs typeface="+mn-lt"/>
              </a:rPr>
              <a:t>real</a:t>
            </a:r>
            <a:r>
              <a:rPr lang="tr-TR" sz="1100" dirty="0">
                <a:ea typeface="+mn-lt"/>
                <a:cs typeface="+mn-lt"/>
              </a:rPr>
              <a:t> life. </a:t>
            </a:r>
            <a:r>
              <a:rPr lang="tr-TR" sz="1100" dirty="0" err="1">
                <a:ea typeface="+mn-lt"/>
                <a:cs typeface="+mn-lt"/>
              </a:rPr>
              <a:t>The</a:t>
            </a:r>
            <a:r>
              <a:rPr lang="tr-TR" sz="1100" dirty="0">
                <a:ea typeface="+mn-lt"/>
                <a:cs typeface="+mn-lt"/>
              </a:rPr>
              <a:t> </a:t>
            </a:r>
            <a:r>
              <a:rPr lang="tr-TR" sz="1100" dirty="0" err="1">
                <a:ea typeface="+mn-lt"/>
                <a:cs typeface="+mn-lt"/>
              </a:rPr>
              <a:t>line</a:t>
            </a:r>
            <a:r>
              <a:rPr lang="tr-TR" sz="1100" dirty="0">
                <a:ea typeface="+mn-lt"/>
                <a:cs typeface="+mn-lt"/>
              </a:rPr>
              <a:t> "</a:t>
            </a:r>
            <a:r>
              <a:rPr lang="tr-TR" sz="1100" dirty="0" err="1">
                <a:ea typeface="+mn-lt"/>
                <a:cs typeface="+mn-lt"/>
              </a:rPr>
              <a:t>By</a:t>
            </a:r>
            <a:r>
              <a:rPr lang="tr-TR" sz="1100" dirty="0">
                <a:ea typeface="+mn-lt"/>
                <a:cs typeface="+mn-lt"/>
              </a:rPr>
              <a:t> </a:t>
            </a:r>
            <a:r>
              <a:rPr lang="tr-TR" sz="1100" dirty="0" err="1">
                <a:ea typeface="+mn-lt"/>
                <a:cs typeface="+mn-lt"/>
              </a:rPr>
              <a:t>other</a:t>
            </a:r>
            <a:r>
              <a:rPr lang="tr-TR" sz="1100" dirty="0">
                <a:ea typeface="+mn-lt"/>
                <a:cs typeface="+mn-lt"/>
              </a:rPr>
              <a:t> men </a:t>
            </a:r>
            <a:r>
              <a:rPr lang="tr-TR" sz="1100" dirty="0" err="1">
                <a:ea typeface="+mn-lt"/>
                <a:cs typeface="+mn-lt"/>
              </a:rPr>
              <a:t>shall</a:t>
            </a:r>
            <a:r>
              <a:rPr lang="tr-TR" sz="1100" dirty="0">
                <a:ea typeface="+mn-lt"/>
                <a:cs typeface="+mn-lt"/>
              </a:rPr>
              <a:t> </a:t>
            </a:r>
            <a:r>
              <a:rPr lang="tr-TR" sz="1100" dirty="0" err="1">
                <a:ea typeface="+mn-lt"/>
                <a:cs typeface="+mn-lt"/>
              </a:rPr>
              <a:t>suffer</a:t>
            </a:r>
            <a:r>
              <a:rPr lang="tr-TR" sz="1100" dirty="0">
                <a:ea typeface="+mn-lt"/>
                <a:cs typeface="+mn-lt"/>
              </a:rPr>
              <a:t> </a:t>
            </a:r>
            <a:r>
              <a:rPr lang="tr-TR" sz="1100" dirty="0" err="1">
                <a:ea typeface="+mn-lt"/>
                <a:cs typeface="+mn-lt"/>
              </a:rPr>
              <a:t>their</a:t>
            </a:r>
            <a:r>
              <a:rPr lang="tr-TR" sz="1100" dirty="0">
                <a:ea typeface="+mn-lt"/>
                <a:cs typeface="+mn-lt"/>
              </a:rPr>
              <a:t> </a:t>
            </a:r>
            <a:r>
              <a:rPr lang="tr-TR" sz="1100" dirty="0" err="1">
                <a:ea typeface="+mn-lt"/>
                <a:cs typeface="+mn-lt"/>
              </a:rPr>
              <a:t>correction</a:t>
            </a:r>
            <a:r>
              <a:rPr lang="tr-TR" sz="1100" dirty="0">
                <a:ea typeface="+mn-lt"/>
                <a:cs typeface="+mn-lt"/>
              </a:rPr>
              <a:t>" </a:t>
            </a:r>
            <a:r>
              <a:rPr lang="tr-TR" sz="1100" dirty="0" err="1">
                <a:ea typeface="+mn-lt"/>
                <a:cs typeface="+mn-lt"/>
              </a:rPr>
              <a:t>suggests</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those</a:t>
            </a:r>
            <a:r>
              <a:rPr lang="tr-TR" sz="1100" dirty="0">
                <a:ea typeface="+mn-lt"/>
                <a:cs typeface="+mn-lt"/>
              </a:rPr>
              <a:t> </a:t>
            </a:r>
            <a:r>
              <a:rPr lang="tr-TR" sz="1100" dirty="0" err="1">
                <a:ea typeface="+mn-lt"/>
                <a:cs typeface="+mn-lt"/>
              </a:rPr>
              <a:t>who</a:t>
            </a:r>
            <a:r>
              <a:rPr lang="tr-TR" sz="1100" dirty="0">
                <a:ea typeface="+mn-lt"/>
                <a:cs typeface="+mn-lt"/>
              </a:rPr>
              <a:t> </a:t>
            </a:r>
            <a:r>
              <a:rPr lang="tr-TR" sz="1100" dirty="0" err="1">
                <a:ea typeface="+mn-lt"/>
                <a:cs typeface="+mn-lt"/>
              </a:rPr>
              <a:t>dont</a:t>
            </a:r>
            <a:r>
              <a:rPr lang="tr-TR" sz="1100" dirty="0">
                <a:ea typeface="+mn-lt"/>
                <a:cs typeface="+mn-lt"/>
              </a:rPr>
              <a:t> </a:t>
            </a:r>
            <a:r>
              <a:rPr lang="tr-TR" sz="1100" dirty="0" err="1">
                <a:ea typeface="+mn-lt"/>
                <a:cs typeface="+mn-lt"/>
              </a:rPr>
              <a:t>heed</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warnings</a:t>
            </a:r>
            <a:r>
              <a:rPr lang="tr-TR" sz="1100" dirty="0">
                <a:ea typeface="+mn-lt"/>
                <a:cs typeface="+mn-lt"/>
              </a:rPr>
              <a:t> of </a:t>
            </a:r>
            <a:r>
              <a:rPr lang="tr-TR" sz="1100" dirty="0" err="1">
                <a:ea typeface="+mn-lt"/>
                <a:cs typeface="+mn-lt"/>
              </a:rPr>
              <a:t>the</a:t>
            </a:r>
            <a:r>
              <a:rPr lang="tr-TR" sz="1100" dirty="0">
                <a:ea typeface="+mn-lt"/>
                <a:cs typeface="+mn-lt"/>
              </a:rPr>
              <a:t> </a:t>
            </a:r>
            <a:r>
              <a:rPr lang="tr-TR" sz="1100" dirty="0" err="1">
                <a:ea typeface="+mn-lt"/>
                <a:cs typeface="+mn-lt"/>
              </a:rPr>
              <a:t>wise</a:t>
            </a:r>
            <a:r>
              <a:rPr lang="tr-TR" sz="1100" dirty="0">
                <a:ea typeface="+mn-lt"/>
                <a:cs typeface="+mn-lt"/>
              </a:rPr>
              <a:t> </a:t>
            </a:r>
            <a:r>
              <a:rPr lang="tr-TR" sz="1100" dirty="0" err="1">
                <a:ea typeface="+mn-lt"/>
                <a:cs typeface="+mn-lt"/>
              </a:rPr>
              <a:t>people</a:t>
            </a:r>
            <a:r>
              <a:rPr lang="tr-TR" sz="1100" dirty="0">
                <a:ea typeface="+mn-lt"/>
                <a:cs typeface="+mn-lt"/>
              </a:rPr>
              <a:t> </a:t>
            </a:r>
            <a:r>
              <a:rPr lang="tr-TR" sz="1100" dirty="0" err="1">
                <a:ea typeface="+mn-lt"/>
                <a:cs typeface="+mn-lt"/>
              </a:rPr>
              <a:t>like</a:t>
            </a:r>
            <a:r>
              <a:rPr lang="tr-TR" sz="1100" dirty="0">
                <a:ea typeface="+mn-lt"/>
                <a:cs typeface="+mn-lt"/>
              </a:rPr>
              <a:t> her </a:t>
            </a:r>
            <a:r>
              <a:rPr lang="tr-TR" sz="1100" dirty="0" err="1">
                <a:ea typeface="+mn-lt"/>
                <a:cs typeface="+mn-lt"/>
              </a:rPr>
              <a:t>will</a:t>
            </a:r>
            <a:r>
              <a:rPr lang="tr-TR" sz="1100" dirty="0">
                <a:ea typeface="+mn-lt"/>
                <a:cs typeface="+mn-lt"/>
              </a:rPr>
              <a:t> </a:t>
            </a:r>
            <a:r>
              <a:rPr lang="tr-TR" sz="1100" dirty="0" err="1">
                <a:ea typeface="+mn-lt"/>
                <a:cs typeface="+mn-lt"/>
              </a:rPr>
              <a:t>suffer</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consequences</a:t>
            </a:r>
            <a:r>
              <a:rPr lang="tr-TR" sz="1100" dirty="0">
                <a:ea typeface="+mn-lt"/>
                <a:cs typeface="+mn-lt"/>
              </a:rPr>
              <a:t> of </a:t>
            </a:r>
            <a:r>
              <a:rPr lang="tr-TR" sz="1100" dirty="0" err="1">
                <a:ea typeface="+mn-lt"/>
                <a:cs typeface="+mn-lt"/>
              </a:rPr>
              <a:t>their</a:t>
            </a:r>
            <a:r>
              <a:rPr lang="tr-TR" sz="1100" dirty="0">
                <a:ea typeface="+mn-lt"/>
                <a:cs typeface="+mn-lt"/>
              </a:rPr>
              <a:t> </a:t>
            </a:r>
            <a:r>
              <a:rPr lang="tr-TR" sz="1100" dirty="0" err="1">
                <a:ea typeface="+mn-lt"/>
                <a:cs typeface="+mn-lt"/>
              </a:rPr>
              <a:t>ignorance</a:t>
            </a:r>
            <a:r>
              <a:rPr lang="tr-TR" sz="1100" dirty="0">
                <a:ea typeface="+mn-lt"/>
                <a:cs typeface="+mn-lt"/>
              </a:rPr>
              <a:t>. </a:t>
            </a:r>
            <a:r>
              <a:rPr lang="tr-TR" sz="1100" dirty="0" err="1">
                <a:ea typeface="+mn-lt"/>
                <a:cs typeface="+mn-lt"/>
              </a:rPr>
              <a:t>Which</a:t>
            </a:r>
            <a:r>
              <a:rPr lang="tr-TR" sz="1100" dirty="0">
                <a:ea typeface="+mn-lt"/>
                <a:cs typeface="+mn-lt"/>
              </a:rPr>
              <a:t> is a </a:t>
            </a:r>
            <a:r>
              <a:rPr lang="tr-TR" sz="1100" dirty="0" err="1">
                <a:ea typeface="+mn-lt"/>
                <a:cs typeface="+mn-lt"/>
              </a:rPr>
              <a:t>repetition</a:t>
            </a:r>
            <a:r>
              <a:rPr lang="tr-TR" sz="1100" dirty="0">
                <a:ea typeface="+mn-lt"/>
                <a:cs typeface="+mn-lt"/>
              </a:rPr>
              <a:t> on her </a:t>
            </a:r>
            <a:r>
              <a:rPr lang="tr-TR" sz="1100" dirty="0" err="1">
                <a:ea typeface="+mn-lt"/>
                <a:cs typeface="+mn-lt"/>
              </a:rPr>
              <a:t>perspective</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marriage</a:t>
            </a:r>
            <a:r>
              <a:rPr lang="tr-TR" sz="1100" dirty="0">
                <a:ea typeface="+mn-lt"/>
                <a:cs typeface="+mn-lt"/>
              </a:rPr>
              <a:t> is </a:t>
            </a:r>
            <a:r>
              <a:rPr lang="tr-TR" sz="1100" dirty="0" err="1">
                <a:ea typeface="+mn-lt"/>
                <a:cs typeface="+mn-lt"/>
              </a:rPr>
              <a:t>something</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should</a:t>
            </a:r>
            <a:r>
              <a:rPr lang="tr-TR" sz="1100" dirty="0">
                <a:ea typeface="+mn-lt"/>
                <a:cs typeface="+mn-lt"/>
              </a:rPr>
              <a:t> be </a:t>
            </a:r>
            <a:r>
              <a:rPr lang="tr-TR" sz="1100" dirty="0" err="1">
                <a:ea typeface="+mn-lt"/>
                <a:cs typeface="+mn-lt"/>
              </a:rPr>
              <a:t>approached</a:t>
            </a:r>
            <a:r>
              <a:rPr lang="tr-TR" sz="1100" dirty="0">
                <a:ea typeface="+mn-lt"/>
                <a:cs typeface="+mn-lt"/>
              </a:rPr>
              <a:t> </a:t>
            </a:r>
            <a:r>
              <a:rPr lang="tr-TR" sz="1100" dirty="0" err="1">
                <a:ea typeface="+mn-lt"/>
                <a:cs typeface="+mn-lt"/>
              </a:rPr>
              <a:t>with</a:t>
            </a:r>
            <a:r>
              <a:rPr lang="tr-TR" sz="1100" dirty="0">
                <a:ea typeface="+mn-lt"/>
                <a:cs typeface="+mn-lt"/>
              </a:rPr>
              <a:t> </a:t>
            </a:r>
            <a:r>
              <a:rPr lang="tr-TR" sz="1100" dirty="0" err="1">
                <a:ea typeface="+mn-lt"/>
                <a:cs typeface="+mn-lt"/>
              </a:rPr>
              <a:t>caution</a:t>
            </a:r>
            <a:r>
              <a:rPr lang="tr-TR" sz="1100" dirty="0">
                <a:ea typeface="+mn-lt"/>
                <a:cs typeface="+mn-lt"/>
              </a:rPr>
              <a:t>. </a:t>
            </a:r>
            <a:r>
              <a:rPr lang="tr-TR" sz="1100" dirty="0" err="1">
                <a:ea typeface="+mn-lt"/>
                <a:cs typeface="+mn-lt"/>
              </a:rPr>
              <a:t>Also</a:t>
            </a:r>
            <a:r>
              <a:rPr lang="tr-TR" sz="1100" dirty="0">
                <a:ea typeface="+mn-lt"/>
                <a:cs typeface="+mn-lt"/>
              </a:rPr>
              <a:t> a </a:t>
            </a:r>
            <a:r>
              <a:rPr lang="tr-TR" sz="1100" dirty="0" err="1">
                <a:ea typeface="+mn-lt"/>
                <a:cs typeface="+mn-lt"/>
              </a:rPr>
              <a:t>criticism</a:t>
            </a:r>
            <a:r>
              <a:rPr lang="tr-TR" sz="1100" dirty="0">
                <a:ea typeface="+mn-lt"/>
                <a:cs typeface="+mn-lt"/>
              </a:rPr>
              <a:t> </a:t>
            </a:r>
            <a:r>
              <a:rPr lang="tr-TR" sz="1100" dirty="0" err="1">
                <a:ea typeface="+mn-lt"/>
                <a:cs typeface="+mn-lt"/>
              </a:rPr>
              <a:t>towards</a:t>
            </a:r>
            <a:r>
              <a:rPr lang="tr-TR" sz="1100" dirty="0">
                <a:ea typeface="+mn-lt"/>
                <a:cs typeface="+mn-lt"/>
              </a:rPr>
              <a:t> men </a:t>
            </a:r>
            <a:r>
              <a:rPr lang="tr-TR" sz="1100" dirty="0" err="1">
                <a:ea typeface="+mn-lt"/>
                <a:cs typeface="+mn-lt"/>
              </a:rPr>
              <a:t>who</a:t>
            </a:r>
            <a:r>
              <a:rPr lang="tr-TR" sz="1100" dirty="0">
                <a:ea typeface="+mn-lt"/>
                <a:cs typeface="+mn-lt"/>
              </a:rPr>
              <a:t> </a:t>
            </a:r>
            <a:r>
              <a:rPr lang="tr-TR" sz="1100" dirty="0" err="1">
                <a:ea typeface="+mn-lt"/>
                <a:cs typeface="+mn-lt"/>
              </a:rPr>
              <a:t>won't</a:t>
            </a:r>
            <a:r>
              <a:rPr lang="tr-TR" sz="1100" dirty="0">
                <a:ea typeface="+mn-lt"/>
                <a:cs typeface="+mn-lt"/>
              </a:rPr>
              <a:t> listen </a:t>
            </a:r>
            <a:r>
              <a:rPr lang="tr-TR" sz="1100" dirty="0" err="1">
                <a:ea typeface="+mn-lt"/>
                <a:cs typeface="+mn-lt"/>
              </a:rPr>
              <a:t>the</a:t>
            </a:r>
            <a:r>
              <a:rPr lang="tr-TR" sz="1100" dirty="0">
                <a:ea typeface="+mn-lt"/>
                <a:cs typeface="+mn-lt"/>
              </a:rPr>
              <a:t> </a:t>
            </a:r>
            <a:r>
              <a:rPr lang="tr-TR" sz="1100" dirty="0" err="1">
                <a:ea typeface="+mn-lt"/>
                <a:cs typeface="+mn-lt"/>
              </a:rPr>
              <a:t>warnings</a:t>
            </a:r>
            <a:r>
              <a:rPr lang="tr-TR" sz="1100" dirty="0">
                <a:ea typeface="+mn-lt"/>
                <a:cs typeface="+mn-lt"/>
              </a:rPr>
              <a:t> </a:t>
            </a:r>
            <a:r>
              <a:rPr lang="tr-TR" sz="1100" dirty="0" err="1">
                <a:ea typeface="+mn-lt"/>
                <a:cs typeface="+mn-lt"/>
              </a:rPr>
              <a:t>just</a:t>
            </a:r>
            <a:r>
              <a:rPr lang="tr-TR" sz="1100" dirty="0">
                <a:ea typeface="+mn-lt"/>
                <a:cs typeface="+mn-lt"/>
              </a:rPr>
              <a:t> </a:t>
            </a:r>
            <a:r>
              <a:rPr lang="tr-TR" sz="1100" dirty="0" err="1">
                <a:ea typeface="+mn-lt"/>
                <a:cs typeface="+mn-lt"/>
              </a:rPr>
              <a:t>because</a:t>
            </a:r>
            <a:r>
              <a:rPr lang="tr-TR" sz="1100" dirty="0">
                <a:ea typeface="+mn-lt"/>
                <a:cs typeface="+mn-lt"/>
              </a:rPr>
              <a:t> it </a:t>
            </a:r>
            <a:r>
              <a:rPr lang="tr-TR" sz="1100" dirty="0" err="1">
                <a:ea typeface="+mn-lt"/>
                <a:cs typeface="+mn-lt"/>
              </a:rPr>
              <a:t>comes</a:t>
            </a:r>
            <a:r>
              <a:rPr lang="tr-TR" sz="1100" dirty="0">
                <a:ea typeface="+mn-lt"/>
                <a:cs typeface="+mn-lt"/>
              </a:rPr>
              <a:t> </a:t>
            </a:r>
            <a:r>
              <a:rPr lang="tr-TR" sz="1100" dirty="0" err="1">
                <a:ea typeface="+mn-lt"/>
                <a:cs typeface="+mn-lt"/>
              </a:rPr>
              <a:t>from</a:t>
            </a:r>
            <a:r>
              <a:rPr lang="tr-TR" sz="1100" dirty="0">
                <a:ea typeface="+mn-lt"/>
                <a:cs typeface="+mn-lt"/>
              </a:rPr>
              <a:t> a </a:t>
            </a:r>
            <a:r>
              <a:rPr lang="tr-TR" sz="1100" dirty="0" err="1">
                <a:ea typeface="+mn-lt"/>
                <a:cs typeface="+mn-lt"/>
              </a:rPr>
              <a:t>woman</a:t>
            </a:r>
            <a:r>
              <a:rPr lang="tr-TR" sz="1100" dirty="0">
                <a:ea typeface="+mn-lt"/>
                <a:cs typeface="+mn-lt"/>
              </a:rPr>
              <a:t>. </a:t>
            </a:r>
            <a:endParaRPr lang="tr-TR" sz="1100" dirty="0"/>
          </a:p>
          <a:p>
            <a:pPr marL="0" indent="0"/>
            <a:endParaRPr lang="tr-TR" sz="1100" dirty="0"/>
          </a:p>
        </p:txBody>
      </p:sp>
    </p:spTree>
    <p:extLst>
      <p:ext uri="{BB962C8B-B14F-4D97-AF65-F5344CB8AC3E}">
        <p14:creationId xmlns:p14="http://schemas.microsoft.com/office/powerpoint/2010/main" val="344810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646040" y="816268"/>
            <a:ext cx="5797296" cy="891540"/>
          </a:xfrm>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2835260"/>
          </a:xfrm>
        </p:spPr>
        <p:txBody>
          <a:bodyPr vert="horz" lIns="68580" tIns="34290" rIns="68580" bIns="34290" rtlCol="0" anchor="t">
            <a:noAutofit/>
          </a:bodyPr>
          <a:lstStyle/>
          <a:p>
            <a:pPr marL="0" indent="0"/>
            <a:r>
              <a:rPr lang="tr-TR" sz="1200" dirty="0">
                <a:ea typeface="+mn-lt"/>
                <a:cs typeface="+mn-lt"/>
              </a:rPr>
              <a:t>“</a:t>
            </a:r>
            <a:r>
              <a:rPr lang="tr-TR" sz="1200" err="1">
                <a:ea typeface="+mn-lt"/>
                <a:cs typeface="+mn-lt"/>
              </a:rPr>
              <a:t>So</a:t>
            </a:r>
            <a:r>
              <a:rPr lang="tr-TR" sz="1200" dirty="0">
                <a:ea typeface="+mn-lt"/>
                <a:cs typeface="+mn-lt"/>
              </a:rPr>
              <a:t> </a:t>
            </a:r>
            <a:r>
              <a:rPr lang="tr-TR" sz="1200" err="1">
                <a:ea typeface="+mn-lt"/>
                <a:cs typeface="+mn-lt"/>
              </a:rPr>
              <a:t>Ptolemy</a:t>
            </a:r>
            <a:r>
              <a:rPr lang="tr-TR" sz="1200" dirty="0">
                <a:ea typeface="+mn-lt"/>
                <a:cs typeface="+mn-lt"/>
              </a:rPr>
              <a:t> has </a:t>
            </a:r>
            <a:r>
              <a:rPr lang="tr-TR" sz="1200" err="1">
                <a:ea typeface="+mn-lt"/>
                <a:cs typeface="+mn-lt"/>
              </a:rPr>
              <a:t>said</a:t>
            </a:r>
            <a:r>
              <a:rPr lang="tr-TR" sz="1200" dirty="0">
                <a:ea typeface="+mn-lt"/>
                <a:cs typeface="+mn-lt"/>
              </a:rPr>
              <a:t>, in </a:t>
            </a:r>
            <a:r>
              <a:rPr lang="tr-TR" sz="1200" err="1">
                <a:ea typeface="+mn-lt"/>
                <a:cs typeface="+mn-lt"/>
              </a:rPr>
              <a:t>this</a:t>
            </a:r>
            <a:r>
              <a:rPr lang="tr-TR" sz="1200" dirty="0">
                <a:ea typeface="+mn-lt"/>
                <a:cs typeface="+mn-lt"/>
              </a:rPr>
              <a:t> </a:t>
            </a:r>
            <a:r>
              <a:rPr lang="tr-TR" sz="1200" err="1">
                <a:ea typeface="+mn-lt"/>
                <a:cs typeface="+mn-lt"/>
              </a:rPr>
              <a:t>connection</a:t>
            </a:r>
            <a:r>
              <a:rPr lang="tr-TR" sz="1200" dirty="0">
                <a:ea typeface="+mn-lt"/>
                <a:cs typeface="+mn-lt"/>
              </a:rPr>
              <a:t>.</a:t>
            </a:r>
          </a:p>
          <a:p>
            <a:r>
              <a:rPr lang="tr-TR" sz="1200" dirty="0" err="1">
                <a:ea typeface="+mn-lt"/>
                <a:cs typeface="+mn-lt"/>
              </a:rPr>
              <a:t>You</a:t>
            </a:r>
            <a:r>
              <a:rPr lang="tr-TR" sz="1200" dirty="0">
                <a:ea typeface="+mn-lt"/>
                <a:cs typeface="+mn-lt"/>
              </a:rPr>
              <a:t> </a:t>
            </a:r>
            <a:r>
              <a:rPr lang="tr-TR" sz="1200" dirty="0" err="1">
                <a:ea typeface="+mn-lt"/>
                <a:cs typeface="+mn-lt"/>
              </a:rPr>
              <a:t>read</a:t>
            </a:r>
            <a:r>
              <a:rPr lang="tr-TR" sz="1200" dirty="0">
                <a:ea typeface="+mn-lt"/>
                <a:cs typeface="+mn-lt"/>
              </a:rPr>
              <a:t> his </a:t>
            </a:r>
            <a:r>
              <a:rPr lang="tr-TR" sz="1200" dirty="0" err="1">
                <a:ea typeface="+mn-lt"/>
                <a:cs typeface="+mn-lt"/>
              </a:rPr>
              <a:t>Almagest</a:t>
            </a:r>
            <a:r>
              <a:rPr lang="tr-TR" sz="1200" dirty="0">
                <a:ea typeface="+mn-lt"/>
                <a:cs typeface="+mn-lt"/>
              </a:rPr>
              <a:t>; </a:t>
            </a:r>
            <a:r>
              <a:rPr lang="tr-TR" sz="1200" dirty="0" err="1">
                <a:ea typeface="+mn-lt"/>
                <a:cs typeface="+mn-lt"/>
              </a:rPr>
              <a:t>you’ll</a:t>
            </a:r>
            <a:r>
              <a:rPr lang="tr-TR" sz="1200" dirty="0">
                <a:ea typeface="+mn-lt"/>
                <a:cs typeface="+mn-lt"/>
              </a:rPr>
              <a:t> </a:t>
            </a:r>
            <a:r>
              <a:rPr lang="tr-TR" sz="1200" dirty="0" err="1">
                <a:ea typeface="+mn-lt"/>
                <a:cs typeface="+mn-lt"/>
              </a:rPr>
              <a:t>find</a:t>
            </a:r>
            <a:r>
              <a:rPr lang="tr-TR" sz="1200" dirty="0">
                <a:ea typeface="+mn-lt"/>
                <a:cs typeface="+mn-lt"/>
              </a:rPr>
              <a:t> it </a:t>
            </a:r>
            <a:r>
              <a:rPr lang="tr-TR" sz="1200" dirty="0" err="1">
                <a:ea typeface="+mn-lt"/>
                <a:cs typeface="+mn-lt"/>
              </a:rPr>
              <a:t>there</a:t>
            </a:r>
            <a:r>
              <a:rPr lang="tr-TR" sz="1200" dirty="0">
                <a:ea typeface="+mn-lt"/>
                <a:cs typeface="+mn-lt"/>
              </a:rPr>
              <a:t>.”</a:t>
            </a:r>
            <a:endParaRPr lang="tr-TR" sz="1200" dirty="0"/>
          </a:p>
          <a:p>
            <a:endParaRPr lang="tr-TR" sz="1200" dirty="0"/>
          </a:p>
          <a:p>
            <a:r>
              <a:rPr lang="tr-TR" sz="1200" err="1">
                <a:ea typeface="+mn-lt"/>
                <a:cs typeface="+mn-lt"/>
              </a:rPr>
              <a:t>Ptolemy</a:t>
            </a:r>
            <a:r>
              <a:rPr lang="tr-TR" sz="1200" dirty="0">
                <a:ea typeface="+mn-lt"/>
                <a:cs typeface="+mn-lt"/>
              </a:rPr>
              <a:t> </a:t>
            </a:r>
            <a:r>
              <a:rPr lang="tr-TR" sz="1200" err="1">
                <a:ea typeface="+mn-lt"/>
                <a:cs typeface="+mn-lt"/>
              </a:rPr>
              <a:t>was</a:t>
            </a:r>
            <a:r>
              <a:rPr lang="tr-TR" sz="1200" dirty="0">
                <a:ea typeface="+mn-lt"/>
                <a:cs typeface="+mn-lt"/>
              </a:rPr>
              <a:t> a </a:t>
            </a:r>
            <a:r>
              <a:rPr lang="tr-TR" sz="1200" err="1">
                <a:ea typeface="+mn-lt"/>
                <a:cs typeface="+mn-lt"/>
              </a:rPr>
              <a:t>famous</a:t>
            </a:r>
            <a:r>
              <a:rPr lang="tr-TR" sz="1200" dirty="0">
                <a:ea typeface="+mn-lt"/>
                <a:cs typeface="+mn-lt"/>
              </a:rPr>
              <a:t> </a:t>
            </a:r>
            <a:r>
              <a:rPr lang="tr-TR" sz="1200" err="1">
                <a:ea typeface="+mn-lt"/>
                <a:cs typeface="+mn-lt"/>
              </a:rPr>
              <a:t>astronomer</a:t>
            </a:r>
            <a:r>
              <a:rPr lang="tr-TR" sz="1200" dirty="0">
                <a:ea typeface="+mn-lt"/>
                <a:cs typeface="+mn-lt"/>
              </a:rPr>
              <a:t> </a:t>
            </a:r>
            <a:r>
              <a:rPr lang="tr-TR" sz="1200" err="1">
                <a:ea typeface="+mn-lt"/>
                <a:cs typeface="+mn-lt"/>
              </a:rPr>
              <a:t>and</a:t>
            </a:r>
            <a:r>
              <a:rPr lang="tr-TR" sz="1200" dirty="0">
                <a:ea typeface="+mn-lt"/>
                <a:cs typeface="+mn-lt"/>
              </a:rPr>
              <a:t> his </a:t>
            </a:r>
            <a:r>
              <a:rPr lang="tr-TR" sz="1200" err="1">
                <a:ea typeface="+mn-lt"/>
                <a:cs typeface="+mn-lt"/>
              </a:rPr>
              <a:t>Almagest</a:t>
            </a:r>
            <a:r>
              <a:rPr lang="tr-TR" sz="1200" dirty="0">
                <a:ea typeface="+mn-lt"/>
                <a:cs typeface="+mn-lt"/>
              </a:rPr>
              <a:t> </a:t>
            </a:r>
            <a:r>
              <a:rPr lang="tr-TR" sz="1200" err="1">
                <a:ea typeface="+mn-lt"/>
                <a:cs typeface="+mn-lt"/>
              </a:rPr>
              <a:t>was</a:t>
            </a:r>
            <a:r>
              <a:rPr lang="tr-TR" sz="1200" dirty="0">
                <a:ea typeface="+mn-lt"/>
                <a:cs typeface="+mn-lt"/>
              </a:rPr>
              <a:t> a </a:t>
            </a:r>
            <a:r>
              <a:rPr lang="tr-TR" sz="1200" err="1">
                <a:ea typeface="+mn-lt"/>
                <a:cs typeface="+mn-lt"/>
              </a:rPr>
              <a:t>scholarly</a:t>
            </a:r>
            <a:r>
              <a:rPr lang="tr-TR" sz="1200" dirty="0">
                <a:ea typeface="+mn-lt"/>
                <a:cs typeface="+mn-lt"/>
              </a:rPr>
              <a:t> </a:t>
            </a:r>
            <a:r>
              <a:rPr lang="tr-TR" sz="1200" err="1">
                <a:ea typeface="+mn-lt"/>
                <a:cs typeface="+mn-lt"/>
              </a:rPr>
              <a:t>text</a:t>
            </a:r>
            <a:r>
              <a:rPr lang="tr-TR" sz="1200" dirty="0">
                <a:ea typeface="+mn-lt"/>
                <a:cs typeface="+mn-lt"/>
              </a:rPr>
              <a:t> on </a:t>
            </a:r>
            <a:r>
              <a:rPr lang="tr-TR" sz="1200" err="1">
                <a:ea typeface="+mn-lt"/>
                <a:cs typeface="+mn-lt"/>
              </a:rPr>
              <a:t>astronomy</a:t>
            </a:r>
            <a:r>
              <a:rPr lang="tr-TR" sz="1200" dirty="0">
                <a:ea typeface="+mn-lt"/>
                <a:cs typeface="+mn-lt"/>
              </a:rPr>
              <a:t>. </a:t>
            </a:r>
            <a:r>
              <a:rPr lang="tr-TR" sz="1200" err="1">
                <a:ea typeface="+mn-lt"/>
                <a:cs typeface="+mn-lt"/>
              </a:rPr>
              <a:t>Wife</a:t>
            </a:r>
            <a:r>
              <a:rPr lang="tr-TR" sz="1200" dirty="0">
                <a:ea typeface="+mn-lt"/>
                <a:cs typeface="+mn-lt"/>
              </a:rPr>
              <a:t> here </a:t>
            </a:r>
            <a:r>
              <a:rPr lang="tr-TR" sz="1200" err="1">
                <a:ea typeface="+mn-lt"/>
                <a:cs typeface="+mn-lt"/>
              </a:rPr>
              <a:t>brings</a:t>
            </a:r>
            <a:r>
              <a:rPr lang="tr-TR" sz="1200" dirty="0">
                <a:ea typeface="+mn-lt"/>
                <a:cs typeface="+mn-lt"/>
              </a:rPr>
              <a:t> </a:t>
            </a:r>
            <a:r>
              <a:rPr lang="tr-TR" sz="1200" err="1">
                <a:ea typeface="+mn-lt"/>
                <a:cs typeface="+mn-lt"/>
              </a:rPr>
              <a:t>up</a:t>
            </a:r>
            <a:r>
              <a:rPr lang="tr-TR" sz="1200" dirty="0">
                <a:ea typeface="+mn-lt"/>
                <a:cs typeface="+mn-lt"/>
              </a:rPr>
              <a:t> a </a:t>
            </a:r>
            <a:r>
              <a:rPr lang="tr-TR" sz="1200" err="1">
                <a:ea typeface="+mn-lt"/>
                <a:cs typeface="+mn-lt"/>
              </a:rPr>
              <a:t>scholar</a:t>
            </a:r>
            <a:r>
              <a:rPr lang="tr-TR" sz="1200" dirty="0">
                <a:ea typeface="+mn-lt"/>
                <a:cs typeface="+mn-lt"/>
              </a:rPr>
              <a:t> </a:t>
            </a:r>
            <a:r>
              <a:rPr lang="tr-TR" sz="1200" err="1">
                <a:ea typeface="+mn-lt"/>
                <a:cs typeface="+mn-lt"/>
              </a:rPr>
              <a:t>to</a:t>
            </a:r>
            <a:r>
              <a:rPr lang="tr-TR" sz="1200" dirty="0">
                <a:ea typeface="+mn-lt"/>
                <a:cs typeface="+mn-lt"/>
              </a:rPr>
              <a:t> </a:t>
            </a:r>
            <a:r>
              <a:rPr lang="tr-TR" sz="1200" err="1">
                <a:ea typeface="+mn-lt"/>
                <a:cs typeface="+mn-lt"/>
              </a:rPr>
              <a:t>back</a:t>
            </a:r>
            <a:r>
              <a:rPr lang="tr-TR" sz="1200" dirty="0">
                <a:ea typeface="+mn-lt"/>
                <a:cs typeface="+mn-lt"/>
              </a:rPr>
              <a:t> </a:t>
            </a:r>
            <a:r>
              <a:rPr lang="tr-TR" sz="1200" err="1">
                <a:ea typeface="+mn-lt"/>
                <a:cs typeface="+mn-lt"/>
              </a:rPr>
              <a:t>up</a:t>
            </a:r>
            <a:r>
              <a:rPr lang="tr-TR" sz="1200" dirty="0">
                <a:ea typeface="+mn-lt"/>
                <a:cs typeface="+mn-lt"/>
              </a:rPr>
              <a:t> her </a:t>
            </a:r>
            <a:r>
              <a:rPr lang="tr-TR" sz="1200" err="1">
                <a:ea typeface="+mn-lt"/>
                <a:cs typeface="+mn-lt"/>
              </a:rPr>
              <a:t>point</a:t>
            </a:r>
            <a:r>
              <a:rPr lang="tr-TR" sz="1200" dirty="0">
                <a:ea typeface="+mn-lt"/>
                <a:cs typeface="+mn-lt"/>
              </a:rPr>
              <a:t> </a:t>
            </a:r>
            <a:r>
              <a:rPr lang="tr-TR" sz="1200" err="1">
                <a:ea typeface="+mn-lt"/>
                <a:cs typeface="+mn-lt"/>
              </a:rPr>
              <a:t>about</a:t>
            </a:r>
            <a:r>
              <a:rPr lang="tr-TR" sz="1200" dirty="0">
                <a:ea typeface="+mn-lt"/>
                <a:cs typeface="+mn-lt"/>
              </a:rPr>
              <a:t> </a:t>
            </a:r>
            <a:r>
              <a:rPr lang="tr-TR" sz="1200" err="1">
                <a:ea typeface="+mn-lt"/>
                <a:cs typeface="+mn-lt"/>
              </a:rPr>
              <a:t>marriage</a:t>
            </a:r>
            <a:r>
              <a:rPr lang="tr-TR" sz="1200" dirty="0">
                <a:ea typeface="+mn-lt"/>
                <a:cs typeface="+mn-lt"/>
              </a:rPr>
              <a:t>, </a:t>
            </a:r>
            <a:r>
              <a:rPr lang="tr-TR" sz="1200" err="1">
                <a:ea typeface="+mn-lt"/>
                <a:cs typeface="+mn-lt"/>
              </a:rPr>
              <a:t>even</a:t>
            </a:r>
            <a:r>
              <a:rPr lang="tr-TR" sz="1200" dirty="0">
                <a:ea typeface="+mn-lt"/>
                <a:cs typeface="+mn-lt"/>
              </a:rPr>
              <a:t> </a:t>
            </a:r>
            <a:r>
              <a:rPr lang="tr-TR" sz="1200" err="1">
                <a:ea typeface="+mn-lt"/>
                <a:cs typeface="+mn-lt"/>
              </a:rPr>
              <a:t>though</a:t>
            </a:r>
            <a:r>
              <a:rPr lang="tr-TR" sz="1200" dirty="0">
                <a:ea typeface="+mn-lt"/>
                <a:cs typeface="+mn-lt"/>
              </a:rPr>
              <a:t> </a:t>
            </a:r>
            <a:r>
              <a:rPr lang="tr-TR" sz="1200" err="1">
                <a:ea typeface="+mn-lt"/>
                <a:cs typeface="+mn-lt"/>
              </a:rPr>
              <a:t>the</a:t>
            </a:r>
            <a:r>
              <a:rPr lang="tr-TR" sz="1200" dirty="0">
                <a:ea typeface="+mn-lt"/>
                <a:cs typeface="+mn-lt"/>
              </a:rPr>
              <a:t> </a:t>
            </a:r>
            <a:r>
              <a:rPr lang="tr-TR" sz="1200" err="1">
                <a:ea typeface="+mn-lt"/>
                <a:cs typeface="+mn-lt"/>
              </a:rPr>
              <a:t>almagest</a:t>
            </a:r>
            <a:r>
              <a:rPr lang="tr-TR" sz="1200" dirty="0">
                <a:ea typeface="+mn-lt"/>
                <a:cs typeface="+mn-lt"/>
              </a:rPr>
              <a:t> has </a:t>
            </a:r>
            <a:r>
              <a:rPr lang="tr-TR" sz="1200" err="1">
                <a:ea typeface="+mn-lt"/>
                <a:cs typeface="+mn-lt"/>
              </a:rPr>
              <a:t>nothing</a:t>
            </a:r>
            <a:r>
              <a:rPr lang="tr-TR" sz="1200" dirty="0">
                <a:ea typeface="+mn-lt"/>
                <a:cs typeface="+mn-lt"/>
              </a:rPr>
              <a:t> </a:t>
            </a:r>
            <a:r>
              <a:rPr lang="tr-TR" sz="1200" err="1">
                <a:ea typeface="+mn-lt"/>
                <a:cs typeface="+mn-lt"/>
              </a:rPr>
              <a:t>to</a:t>
            </a:r>
            <a:r>
              <a:rPr lang="tr-TR" sz="1200" dirty="0">
                <a:ea typeface="+mn-lt"/>
                <a:cs typeface="+mn-lt"/>
              </a:rPr>
              <a:t> do </a:t>
            </a:r>
            <a:r>
              <a:rPr lang="tr-TR" sz="1200" err="1">
                <a:ea typeface="+mn-lt"/>
                <a:cs typeface="+mn-lt"/>
              </a:rPr>
              <a:t>with</a:t>
            </a:r>
            <a:r>
              <a:rPr lang="tr-TR" sz="1200" dirty="0">
                <a:ea typeface="+mn-lt"/>
                <a:cs typeface="+mn-lt"/>
              </a:rPr>
              <a:t> </a:t>
            </a:r>
            <a:r>
              <a:rPr lang="tr-TR" sz="1200" err="1">
                <a:ea typeface="+mn-lt"/>
                <a:cs typeface="+mn-lt"/>
              </a:rPr>
              <a:t>relationship</a:t>
            </a:r>
            <a:r>
              <a:rPr lang="tr-TR" sz="1200" dirty="0">
                <a:ea typeface="+mn-lt"/>
                <a:cs typeface="+mn-lt"/>
              </a:rPr>
              <a:t> </a:t>
            </a:r>
            <a:r>
              <a:rPr lang="tr-TR" sz="1200" err="1">
                <a:ea typeface="+mn-lt"/>
                <a:cs typeface="+mn-lt"/>
              </a:rPr>
              <a:t>or</a:t>
            </a:r>
            <a:r>
              <a:rPr lang="tr-TR" sz="1200" dirty="0">
                <a:ea typeface="+mn-lt"/>
                <a:cs typeface="+mn-lt"/>
              </a:rPr>
              <a:t> </a:t>
            </a:r>
            <a:r>
              <a:rPr lang="tr-TR" sz="1200" err="1">
                <a:ea typeface="+mn-lt"/>
                <a:cs typeface="+mn-lt"/>
              </a:rPr>
              <a:t>marital</a:t>
            </a:r>
            <a:r>
              <a:rPr lang="tr-TR" sz="1200" dirty="0">
                <a:ea typeface="+mn-lt"/>
                <a:cs typeface="+mn-lt"/>
              </a:rPr>
              <a:t> </a:t>
            </a:r>
            <a:r>
              <a:rPr lang="tr-TR" sz="1200" err="1">
                <a:ea typeface="+mn-lt"/>
                <a:cs typeface="+mn-lt"/>
              </a:rPr>
              <a:t>advice</a:t>
            </a:r>
            <a:r>
              <a:rPr lang="tr-TR" sz="1200" dirty="0">
                <a:ea typeface="+mn-lt"/>
                <a:cs typeface="+mn-lt"/>
              </a:rPr>
              <a:t>. </a:t>
            </a:r>
            <a:r>
              <a:rPr lang="tr-TR" sz="1200" err="1">
                <a:ea typeface="+mn-lt"/>
                <a:cs typeface="+mn-lt"/>
              </a:rPr>
              <a:t>Which</a:t>
            </a:r>
            <a:r>
              <a:rPr lang="tr-TR" sz="1200" dirty="0">
                <a:ea typeface="+mn-lt"/>
                <a:cs typeface="+mn-lt"/>
              </a:rPr>
              <a:t> </a:t>
            </a:r>
            <a:r>
              <a:rPr lang="tr-TR" sz="1200" err="1">
                <a:ea typeface="+mn-lt"/>
                <a:cs typeface="+mn-lt"/>
              </a:rPr>
              <a:t>again</a:t>
            </a:r>
            <a:r>
              <a:rPr lang="tr-TR" sz="1200" dirty="0">
                <a:ea typeface="+mn-lt"/>
                <a:cs typeface="+mn-lt"/>
              </a:rPr>
              <a:t> a satire </a:t>
            </a:r>
            <a:r>
              <a:rPr lang="tr-TR" sz="1200" err="1">
                <a:ea typeface="+mn-lt"/>
                <a:cs typeface="+mn-lt"/>
              </a:rPr>
              <a:t>and</a:t>
            </a:r>
            <a:r>
              <a:rPr lang="tr-TR" sz="1200" dirty="0">
                <a:ea typeface="+mn-lt"/>
                <a:cs typeface="+mn-lt"/>
              </a:rPr>
              <a:t> a </a:t>
            </a:r>
            <a:r>
              <a:rPr lang="tr-TR" sz="1200" err="1">
                <a:ea typeface="+mn-lt"/>
                <a:cs typeface="+mn-lt"/>
              </a:rPr>
              <a:t>criticism</a:t>
            </a:r>
            <a:r>
              <a:rPr lang="tr-TR" sz="1200" dirty="0">
                <a:ea typeface="+mn-lt"/>
                <a:cs typeface="+mn-lt"/>
              </a:rPr>
              <a:t> </a:t>
            </a:r>
            <a:r>
              <a:rPr lang="tr-TR" sz="1200" err="1">
                <a:ea typeface="+mn-lt"/>
                <a:cs typeface="+mn-lt"/>
              </a:rPr>
              <a:t>towards</a:t>
            </a:r>
            <a:r>
              <a:rPr lang="tr-TR" sz="1200" dirty="0">
                <a:ea typeface="+mn-lt"/>
                <a:cs typeface="+mn-lt"/>
              </a:rPr>
              <a:t> </a:t>
            </a:r>
            <a:r>
              <a:rPr lang="tr-TR" sz="1200" err="1">
                <a:ea typeface="+mn-lt"/>
                <a:cs typeface="+mn-lt"/>
              </a:rPr>
              <a:t>society</a:t>
            </a:r>
            <a:r>
              <a:rPr lang="tr-TR" sz="1200" dirty="0">
                <a:ea typeface="+mn-lt"/>
                <a:cs typeface="+mn-lt"/>
              </a:rPr>
              <a:t>, </a:t>
            </a:r>
            <a:r>
              <a:rPr lang="tr-TR" sz="1200" err="1">
                <a:ea typeface="+mn-lt"/>
                <a:cs typeface="+mn-lt"/>
              </a:rPr>
              <a:t>altough</a:t>
            </a:r>
            <a:r>
              <a:rPr lang="tr-TR" sz="1200" dirty="0">
                <a:ea typeface="+mn-lt"/>
                <a:cs typeface="+mn-lt"/>
              </a:rPr>
              <a:t> </a:t>
            </a:r>
            <a:r>
              <a:rPr lang="tr-TR" sz="1200" err="1">
                <a:ea typeface="+mn-lt"/>
                <a:cs typeface="+mn-lt"/>
              </a:rPr>
              <a:t>she</a:t>
            </a:r>
            <a:r>
              <a:rPr lang="tr-TR" sz="1200" dirty="0">
                <a:ea typeface="+mn-lt"/>
                <a:cs typeface="+mn-lt"/>
              </a:rPr>
              <a:t> </a:t>
            </a:r>
            <a:r>
              <a:rPr lang="tr-TR" sz="1200" err="1">
                <a:ea typeface="+mn-lt"/>
                <a:cs typeface="+mn-lt"/>
              </a:rPr>
              <a:t>doesnt</a:t>
            </a:r>
            <a:r>
              <a:rPr lang="tr-TR" sz="1200" dirty="0">
                <a:ea typeface="+mn-lt"/>
                <a:cs typeface="+mn-lt"/>
              </a:rPr>
              <a:t> </a:t>
            </a:r>
            <a:r>
              <a:rPr lang="tr-TR" sz="1200" err="1">
                <a:ea typeface="+mn-lt"/>
                <a:cs typeface="+mn-lt"/>
              </a:rPr>
              <a:t>have</a:t>
            </a:r>
            <a:r>
              <a:rPr lang="tr-TR" sz="1200" dirty="0">
                <a:ea typeface="+mn-lt"/>
                <a:cs typeface="+mn-lt"/>
              </a:rPr>
              <a:t> formal </a:t>
            </a:r>
            <a:r>
              <a:rPr lang="tr-TR" sz="1200" err="1">
                <a:ea typeface="+mn-lt"/>
                <a:cs typeface="+mn-lt"/>
              </a:rPr>
              <a:t>scholarly</a:t>
            </a:r>
            <a:r>
              <a:rPr lang="tr-TR" sz="1200" dirty="0">
                <a:ea typeface="+mn-lt"/>
                <a:cs typeface="+mn-lt"/>
              </a:rPr>
              <a:t> </a:t>
            </a:r>
            <a:r>
              <a:rPr lang="tr-TR" sz="1200" err="1">
                <a:ea typeface="+mn-lt"/>
                <a:cs typeface="+mn-lt"/>
              </a:rPr>
              <a:t>knowledge</a:t>
            </a:r>
            <a:r>
              <a:rPr lang="tr-TR" sz="1200" dirty="0">
                <a:ea typeface="+mn-lt"/>
                <a:cs typeface="+mn-lt"/>
              </a:rPr>
              <a:t> </a:t>
            </a:r>
            <a:r>
              <a:rPr lang="tr-TR" sz="1200" err="1">
                <a:ea typeface="+mn-lt"/>
                <a:cs typeface="+mn-lt"/>
              </a:rPr>
              <a:t>she</a:t>
            </a:r>
            <a:r>
              <a:rPr lang="tr-TR" sz="1200" dirty="0">
                <a:ea typeface="+mn-lt"/>
                <a:cs typeface="+mn-lt"/>
              </a:rPr>
              <a:t> </a:t>
            </a:r>
            <a:r>
              <a:rPr lang="tr-TR" sz="1200" err="1">
                <a:ea typeface="+mn-lt"/>
                <a:cs typeface="+mn-lt"/>
              </a:rPr>
              <a:t>uses</a:t>
            </a:r>
            <a:r>
              <a:rPr lang="tr-TR" sz="1200" dirty="0">
                <a:ea typeface="+mn-lt"/>
                <a:cs typeface="+mn-lt"/>
              </a:rPr>
              <a:t> </a:t>
            </a:r>
            <a:r>
              <a:rPr lang="tr-TR" sz="1200" err="1">
                <a:ea typeface="+mn-lt"/>
                <a:cs typeface="+mn-lt"/>
              </a:rPr>
              <a:t>scholarly</a:t>
            </a:r>
            <a:r>
              <a:rPr lang="tr-TR" sz="1200" dirty="0">
                <a:ea typeface="+mn-lt"/>
                <a:cs typeface="+mn-lt"/>
              </a:rPr>
              <a:t> </a:t>
            </a:r>
            <a:r>
              <a:rPr lang="tr-TR" sz="1200" err="1">
                <a:ea typeface="+mn-lt"/>
                <a:cs typeface="+mn-lt"/>
              </a:rPr>
              <a:t>references</a:t>
            </a:r>
            <a:r>
              <a:rPr lang="tr-TR" sz="1200" dirty="0">
                <a:ea typeface="+mn-lt"/>
                <a:cs typeface="+mn-lt"/>
              </a:rPr>
              <a:t> </a:t>
            </a:r>
            <a:r>
              <a:rPr lang="tr-TR" sz="1200" err="1">
                <a:ea typeface="+mn-lt"/>
                <a:cs typeface="+mn-lt"/>
              </a:rPr>
              <a:t>to</a:t>
            </a:r>
            <a:r>
              <a:rPr lang="tr-TR" sz="1200" dirty="0">
                <a:ea typeface="+mn-lt"/>
                <a:cs typeface="+mn-lt"/>
              </a:rPr>
              <a:t> put </a:t>
            </a:r>
            <a:r>
              <a:rPr lang="tr-TR" sz="1200" err="1">
                <a:ea typeface="+mn-lt"/>
                <a:cs typeface="+mn-lt"/>
              </a:rPr>
              <a:t>more</a:t>
            </a:r>
            <a:r>
              <a:rPr lang="tr-TR" sz="1200" dirty="0">
                <a:ea typeface="+mn-lt"/>
                <a:cs typeface="+mn-lt"/>
              </a:rPr>
              <a:t> </a:t>
            </a:r>
            <a:r>
              <a:rPr lang="tr-TR" sz="1200" err="1">
                <a:ea typeface="+mn-lt"/>
                <a:cs typeface="+mn-lt"/>
              </a:rPr>
              <a:t>weight</a:t>
            </a:r>
            <a:r>
              <a:rPr lang="tr-TR" sz="1200" dirty="0">
                <a:ea typeface="+mn-lt"/>
                <a:cs typeface="+mn-lt"/>
              </a:rPr>
              <a:t> </a:t>
            </a:r>
            <a:r>
              <a:rPr lang="tr-TR" sz="1200" err="1">
                <a:ea typeface="+mn-lt"/>
                <a:cs typeface="+mn-lt"/>
              </a:rPr>
              <a:t>into</a:t>
            </a:r>
            <a:r>
              <a:rPr lang="tr-TR" sz="1200" dirty="0">
                <a:ea typeface="+mn-lt"/>
                <a:cs typeface="+mn-lt"/>
              </a:rPr>
              <a:t> her </a:t>
            </a:r>
            <a:r>
              <a:rPr lang="tr-TR" sz="1200" err="1">
                <a:ea typeface="+mn-lt"/>
                <a:cs typeface="+mn-lt"/>
              </a:rPr>
              <a:t>views</a:t>
            </a:r>
            <a:r>
              <a:rPr lang="tr-TR" sz="1200" dirty="0">
                <a:ea typeface="+mn-lt"/>
                <a:cs typeface="+mn-lt"/>
              </a:rPr>
              <a:t>. </a:t>
            </a:r>
            <a:r>
              <a:rPr lang="tr-TR" sz="1200" err="1">
                <a:ea typeface="+mn-lt"/>
                <a:cs typeface="+mn-lt"/>
              </a:rPr>
              <a:t>she</a:t>
            </a:r>
            <a:r>
              <a:rPr lang="tr-TR" sz="1200" dirty="0">
                <a:ea typeface="+mn-lt"/>
                <a:cs typeface="+mn-lt"/>
              </a:rPr>
              <a:t> is </a:t>
            </a:r>
            <a:r>
              <a:rPr lang="tr-TR" sz="1200" err="1">
                <a:ea typeface="+mn-lt"/>
                <a:cs typeface="+mn-lt"/>
              </a:rPr>
              <a:t>trying</a:t>
            </a:r>
            <a:r>
              <a:rPr lang="tr-TR" sz="1200" dirty="0">
                <a:ea typeface="+mn-lt"/>
                <a:cs typeface="+mn-lt"/>
              </a:rPr>
              <a:t> </a:t>
            </a:r>
            <a:r>
              <a:rPr lang="tr-TR" sz="1200" err="1">
                <a:ea typeface="+mn-lt"/>
                <a:cs typeface="+mn-lt"/>
              </a:rPr>
              <a:t>to</a:t>
            </a:r>
            <a:r>
              <a:rPr lang="tr-TR" sz="1200" dirty="0">
                <a:ea typeface="+mn-lt"/>
                <a:cs typeface="+mn-lt"/>
              </a:rPr>
              <a:t> say </a:t>
            </a:r>
            <a:r>
              <a:rPr lang="tr-TR" sz="1200" err="1">
                <a:ea typeface="+mn-lt"/>
                <a:cs typeface="+mn-lt"/>
              </a:rPr>
              <a:t>something</a:t>
            </a:r>
            <a:r>
              <a:rPr lang="tr-TR" sz="1200" dirty="0">
                <a:ea typeface="+mn-lt"/>
                <a:cs typeface="+mn-lt"/>
              </a:rPr>
              <a:t> </a:t>
            </a:r>
            <a:r>
              <a:rPr lang="tr-TR" sz="1200" err="1">
                <a:ea typeface="+mn-lt"/>
                <a:cs typeface="+mn-lt"/>
              </a:rPr>
              <a:t>like</a:t>
            </a:r>
            <a:r>
              <a:rPr lang="tr-TR" sz="1200" dirty="0">
                <a:ea typeface="+mn-lt"/>
                <a:cs typeface="+mn-lt"/>
              </a:rPr>
              <a:t> </a:t>
            </a:r>
            <a:r>
              <a:rPr lang="tr-TR" sz="1200" err="1">
                <a:ea typeface="+mn-lt"/>
                <a:cs typeface="+mn-lt"/>
              </a:rPr>
              <a:t>look</a:t>
            </a:r>
            <a:r>
              <a:rPr lang="tr-TR" sz="1200" dirty="0">
                <a:ea typeface="+mn-lt"/>
                <a:cs typeface="+mn-lt"/>
              </a:rPr>
              <a:t> a </a:t>
            </a:r>
            <a:r>
              <a:rPr lang="tr-TR" sz="1200" err="1">
                <a:ea typeface="+mn-lt"/>
                <a:cs typeface="+mn-lt"/>
              </a:rPr>
              <a:t>male</a:t>
            </a:r>
            <a:r>
              <a:rPr lang="tr-TR" sz="1200" dirty="0">
                <a:ea typeface="+mn-lt"/>
                <a:cs typeface="+mn-lt"/>
              </a:rPr>
              <a:t> </a:t>
            </a:r>
            <a:r>
              <a:rPr lang="tr-TR" sz="1200" err="1">
                <a:ea typeface="+mn-lt"/>
                <a:cs typeface="+mn-lt"/>
              </a:rPr>
              <a:t>scholar</a:t>
            </a:r>
            <a:r>
              <a:rPr lang="tr-TR" sz="1200" dirty="0">
                <a:ea typeface="+mn-lt"/>
                <a:cs typeface="+mn-lt"/>
              </a:rPr>
              <a:t> </a:t>
            </a:r>
            <a:r>
              <a:rPr lang="tr-TR" sz="1200" err="1">
                <a:ea typeface="+mn-lt"/>
                <a:cs typeface="+mn-lt"/>
              </a:rPr>
              <a:t>agrees</a:t>
            </a:r>
            <a:r>
              <a:rPr lang="tr-TR" sz="1200" dirty="0">
                <a:ea typeface="+mn-lt"/>
                <a:cs typeface="+mn-lt"/>
              </a:rPr>
              <a:t> </a:t>
            </a:r>
            <a:r>
              <a:rPr lang="tr-TR" sz="1200" err="1">
                <a:ea typeface="+mn-lt"/>
                <a:cs typeface="+mn-lt"/>
              </a:rPr>
              <a:t>with</a:t>
            </a:r>
            <a:r>
              <a:rPr lang="tr-TR" sz="1200" dirty="0">
                <a:ea typeface="+mn-lt"/>
                <a:cs typeface="+mn-lt"/>
              </a:rPr>
              <a:t> me. </a:t>
            </a:r>
            <a:r>
              <a:rPr lang="tr-TR" sz="1200" err="1">
                <a:ea typeface="+mn-lt"/>
                <a:cs typeface="+mn-lt"/>
              </a:rPr>
              <a:t>These</a:t>
            </a:r>
            <a:r>
              <a:rPr lang="tr-TR" sz="1200" dirty="0">
                <a:ea typeface="+mn-lt"/>
                <a:cs typeface="+mn-lt"/>
              </a:rPr>
              <a:t> </a:t>
            </a:r>
            <a:r>
              <a:rPr lang="tr-TR" sz="1200" err="1">
                <a:ea typeface="+mn-lt"/>
                <a:cs typeface="+mn-lt"/>
              </a:rPr>
              <a:t>lines</a:t>
            </a:r>
            <a:r>
              <a:rPr lang="tr-TR" sz="1200" dirty="0">
                <a:ea typeface="+mn-lt"/>
                <a:cs typeface="+mn-lt"/>
              </a:rPr>
              <a:t> </a:t>
            </a:r>
            <a:r>
              <a:rPr lang="tr-TR" sz="1200" err="1">
                <a:ea typeface="+mn-lt"/>
                <a:cs typeface="+mn-lt"/>
              </a:rPr>
              <a:t>also</a:t>
            </a:r>
            <a:r>
              <a:rPr lang="tr-TR" sz="1200" dirty="0">
                <a:ea typeface="+mn-lt"/>
                <a:cs typeface="+mn-lt"/>
              </a:rPr>
              <a:t> Show her </a:t>
            </a:r>
            <a:r>
              <a:rPr lang="tr-TR" sz="1200" err="1">
                <a:ea typeface="+mn-lt"/>
                <a:cs typeface="+mn-lt"/>
              </a:rPr>
              <a:t>rhetorical</a:t>
            </a:r>
            <a:r>
              <a:rPr lang="tr-TR" sz="1200" dirty="0">
                <a:ea typeface="+mn-lt"/>
                <a:cs typeface="+mn-lt"/>
              </a:rPr>
              <a:t> </a:t>
            </a:r>
            <a:r>
              <a:rPr lang="tr-TR" sz="1200" err="1">
                <a:ea typeface="+mn-lt"/>
                <a:cs typeface="+mn-lt"/>
              </a:rPr>
              <a:t>skills</a:t>
            </a:r>
            <a:r>
              <a:rPr lang="tr-TR" sz="1200" dirty="0">
                <a:ea typeface="+mn-lt"/>
                <a:cs typeface="+mn-lt"/>
              </a:rPr>
              <a:t> </a:t>
            </a:r>
            <a:r>
              <a:rPr lang="tr-TR" sz="1200" err="1">
                <a:ea typeface="+mn-lt"/>
                <a:cs typeface="+mn-lt"/>
              </a:rPr>
              <a:t>to</a:t>
            </a:r>
            <a:r>
              <a:rPr lang="tr-TR" sz="1200" dirty="0">
                <a:ea typeface="+mn-lt"/>
                <a:cs typeface="+mn-lt"/>
              </a:rPr>
              <a:t> </a:t>
            </a:r>
            <a:r>
              <a:rPr lang="tr-TR" sz="1200" err="1">
                <a:ea typeface="+mn-lt"/>
                <a:cs typeface="+mn-lt"/>
              </a:rPr>
              <a:t>frame</a:t>
            </a:r>
            <a:r>
              <a:rPr lang="tr-TR" sz="1200" dirty="0">
                <a:ea typeface="+mn-lt"/>
                <a:cs typeface="+mn-lt"/>
              </a:rPr>
              <a:t> her </a:t>
            </a:r>
            <a:r>
              <a:rPr lang="tr-TR" sz="1200" err="1">
                <a:ea typeface="+mn-lt"/>
                <a:cs typeface="+mn-lt"/>
              </a:rPr>
              <a:t>experiences</a:t>
            </a:r>
            <a:r>
              <a:rPr lang="tr-TR" sz="1200" dirty="0">
                <a:ea typeface="+mn-lt"/>
                <a:cs typeface="+mn-lt"/>
              </a:rPr>
              <a:t> as </a:t>
            </a:r>
            <a:r>
              <a:rPr lang="tr-TR" sz="1200" err="1">
                <a:ea typeface="+mn-lt"/>
                <a:cs typeface="+mn-lt"/>
              </a:rPr>
              <a:t>authoritative</a:t>
            </a:r>
            <a:r>
              <a:rPr lang="tr-TR" sz="1200" dirty="0">
                <a:ea typeface="+mn-lt"/>
                <a:cs typeface="+mn-lt"/>
              </a:rPr>
              <a:t> </a:t>
            </a:r>
            <a:r>
              <a:rPr lang="tr-TR" sz="1200" err="1">
                <a:ea typeface="+mn-lt"/>
                <a:cs typeface="+mn-lt"/>
              </a:rPr>
              <a:t>even</a:t>
            </a:r>
            <a:r>
              <a:rPr lang="tr-TR" sz="1200" dirty="0">
                <a:ea typeface="+mn-lt"/>
                <a:cs typeface="+mn-lt"/>
              </a:rPr>
              <a:t> </a:t>
            </a:r>
            <a:r>
              <a:rPr lang="tr-TR" sz="1200" err="1">
                <a:ea typeface="+mn-lt"/>
                <a:cs typeface="+mn-lt"/>
              </a:rPr>
              <a:t>though</a:t>
            </a:r>
            <a:r>
              <a:rPr lang="tr-TR" sz="1200" dirty="0">
                <a:ea typeface="+mn-lt"/>
                <a:cs typeface="+mn-lt"/>
              </a:rPr>
              <a:t> they </a:t>
            </a:r>
            <a:r>
              <a:rPr lang="tr-TR" sz="1200" err="1">
                <a:ea typeface="+mn-lt"/>
                <a:cs typeface="+mn-lt"/>
              </a:rPr>
              <a:t>might</a:t>
            </a:r>
            <a:r>
              <a:rPr lang="tr-TR" sz="1200" dirty="0">
                <a:ea typeface="+mn-lt"/>
                <a:cs typeface="+mn-lt"/>
              </a:rPr>
              <a:t> not </a:t>
            </a:r>
            <a:r>
              <a:rPr lang="tr-TR" sz="1200" err="1">
                <a:ea typeface="+mn-lt"/>
                <a:cs typeface="+mn-lt"/>
              </a:rPr>
              <a:t>align</a:t>
            </a:r>
            <a:r>
              <a:rPr lang="tr-TR" sz="1200" dirty="0">
                <a:ea typeface="+mn-lt"/>
                <a:cs typeface="+mn-lt"/>
              </a:rPr>
              <a:t> </a:t>
            </a:r>
            <a:r>
              <a:rPr lang="tr-TR" sz="1200" err="1">
                <a:ea typeface="+mn-lt"/>
                <a:cs typeface="+mn-lt"/>
              </a:rPr>
              <a:t>with</a:t>
            </a:r>
            <a:r>
              <a:rPr lang="tr-TR" sz="1200" dirty="0">
                <a:ea typeface="+mn-lt"/>
                <a:cs typeface="+mn-lt"/>
              </a:rPr>
              <a:t> </a:t>
            </a:r>
            <a:r>
              <a:rPr lang="tr-TR" sz="1200" err="1">
                <a:ea typeface="+mn-lt"/>
                <a:cs typeface="+mn-lt"/>
              </a:rPr>
              <a:t>traditional</a:t>
            </a:r>
            <a:r>
              <a:rPr lang="tr-TR" sz="1200" dirty="0">
                <a:ea typeface="+mn-lt"/>
                <a:cs typeface="+mn-lt"/>
              </a:rPr>
              <a:t> </a:t>
            </a:r>
            <a:r>
              <a:rPr lang="tr-TR" sz="1200" err="1">
                <a:ea typeface="+mn-lt"/>
                <a:cs typeface="+mn-lt"/>
              </a:rPr>
              <a:t>views</a:t>
            </a:r>
            <a:r>
              <a:rPr lang="tr-TR" sz="1200" dirty="0">
                <a:ea typeface="+mn-lt"/>
                <a:cs typeface="+mn-lt"/>
              </a:rPr>
              <a:t>. </a:t>
            </a:r>
            <a:r>
              <a:rPr lang="tr-TR" sz="1200" err="1">
                <a:ea typeface="+mn-lt"/>
                <a:cs typeface="+mn-lt"/>
              </a:rPr>
              <a:t>which</a:t>
            </a:r>
            <a:r>
              <a:rPr lang="tr-TR" sz="1200" dirty="0">
                <a:ea typeface="+mn-lt"/>
                <a:cs typeface="+mn-lt"/>
              </a:rPr>
              <a:t> </a:t>
            </a:r>
            <a:r>
              <a:rPr lang="tr-TR" sz="1200" err="1">
                <a:ea typeface="+mn-lt"/>
                <a:cs typeface="+mn-lt"/>
              </a:rPr>
              <a:t>again</a:t>
            </a:r>
            <a:r>
              <a:rPr lang="tr-TR" sz="1200" dirty="0">
                <a:ea typeface="+mn-lt"/>
                <a:cs typeface="+mn-lt"/>
              </a:rPr>
              <a:t> is a </a:t>
            </a:r>
            <a:r>
              <a:rPr lang="tr-TR" sz="1200" err="1">
                <a:ea typeface="+mn-lt"/>
                <a:cs typeface="+mn-lt"/>
              </a:rPr>
              <a:t>portrayal</a:t>
            </a:r>
            <a:r>
              <a:rPr lang="tr-TR" sz="1200" dirty="0">
                <a:ea typeface="+mn-lt"/>
                <a:cs typeface="+mn-lt"/>
              </a:rPr>
              <a:t> of a </a:t>
            </a:r>
            <a:r>
              <a:rPr lang="tr-TR" sz="1200" err="1">
                <a:ea typeface="+mn-lt"/>
                <a:cs typeface="+mn-lt"/>
              </a:rPr>
              <a:t>strong</a:t>
            </a:r>
            <a:r>
              <a:rPr lang="tr-TR" sz="1200" dirty="0">
                <a:ea typeface="+mn-lt"/>
                <a:cs typeface="+mn-lt"/>
              </a:rPr>
              <a:t> dominant </a:t>
            </a:r>
            <a:r>
              <a:rPr lang="tr-TR" sz="1200" err="1">
                <a:ea typeface="+mn-lt"/>
                <a:cs typeface="+mn-lt"/>
              </a:rPr>
              <a:t>woman</a:t>
            </a:r>
            <a:r>
              <a:rPr lang="tr-TR" sz="1200" dirty="0">
                <a:ea typeface="+mn-lt"/>
                <a:cs typeface="+mn-lt"/>
              </a:rPr>
              <a:t>. </a:t>
            </a:r>
          </a:p>
          <a:p>
            <a:endParaRPr lang="tr-TR" sz="1200" dirty="0"/>
          </a:p>
          <a:p>
            <a:pPr marL="0" indent="0"/>
            <a:endParaRPr lang="tr-TR" sz="1200" dirty="0"/>
          </a:p>
          <a:p>
            <a:pPr marL="0" indent="0"/>
            <a:endParaRPr lang="tr-TR" sz="1200" dirty="0"/>
          </a:p>
        </p:txBody>
      </p:sp>
    </p:spTree>
    <p:extLst>
      <p:ext uri="{BB962C8B-B14F-4D97-AF65-F5344CB8AC3E}">
        <p14:creationId xmlns:p14="http://schemas.microsoft.com/office/powerpoint/2010/main" val="151220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90510" y="816268"/>
            <a:ext cx="5797296" cy="891540"/>
          </a:xfrm>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2835260"/>
          </a:xfrm>
        </p:spPr>
        <p:txBody>
          <a:bodyPr vert="horz" lIns="68580" tIns="34290" rIns="68580" bIns="34290" rtlCol="0" anchor="t">
            <a:noAutofit/>
          </a:bodyPr>
          <a:lstStyle/>
          <a:p>
            <a:pPr marL="0" indent="0"/>
            <a:r>
              <a:rPr lang="tr-TR" sz="1200" dirty="0">
                <a:ea typeface="+mn-lt"/>
                <a:cs typeface="+mn-lt"/>
              </a:rPr>
              <a:t>     “Madam, I put it </a:t>
            </a:r>
            <a:r>
              <a:rPr lang="tr-TR" sz="1200" dirty="0" err="1">
                <a:ea typeface="+mn-lt"/>
                <a:cs typeface="+mn-lt"/>
              </a:rPr>
              <a:t>to</a:t>
            </a:r>
            <a:r>
              <a:rPr lang="tr-TR" sz="1200" dirty="0">
                <a:ea typeface="+mn-lt"/>
                <a:cs typeface="+mn-lt"/>
              </a:rPr>
              <a:t> </a:t>
            </a:r>
            <a:r>
              <a:rPr lang="tr-TR" sz="1200" dirty="0" err="1">
                <a:ea typeface="+mn-lt"/>
                <a:cs typeface="+mn-lt"/>
              </a:rPr>
              <a:t>you</a:t>
            </a:r>
            <a:r>
              <a:rPr lang="tr-TR" sz="1200" dirty="0">
                <a:ea typeface="+mn-lt"/>
                <a:cs typeface="+mn-lt"/>
              </a:rPr>
              <a:t> as a </a:t>
            </a:r>
            <a:r>
              <a:rPr lang="tr-TR" sz="1200" dirty="0" err="1">
                <a:ea typeface="+mn-lt"/>
                <a:cs typeface="+mn-lt"/>
              </a:rPr>
              <a:t>prayer</a:t>
            </a:r>
            <a:r>
              <a:rPr lang="tr-TR" sz="1200" dirty="0">
                <a:ea typeface="+mn-lt"/>
                <a:cs typeface="+mn-lt"/>
              </a:rPr>
              <a:t>,”</a:t>
            </a:r>
            <a:endParaRPr lang="tr-TR" sz="1200" dirty="0"/>
          </a:p>
          <a:p>
            <a:r>
              <a:rPr lang="tr-TR" sz="1200" dirty="0" err="1">
                <a:ea typeface="+mn-lt"/>
                <a:cs typeface="+mn-lt"/>
              </a:rPr>
              <a:t>The</a:t>
            </a:r>
            <a:r>
              <a:rPr lang="tr-TR" sz="1200" dirty="0">
                <a:ea typeface="+mn-lt"/>
                <a:cs typeface="+mn-lt"/>
              </a:rPr>
              <a:t> </a:t>
            </a:r>
            <a:r>
              <a:rPr lang="tr-TR" sz="1200" dirty="0" err="1">
                <a:ea typeface="+mn-lt"/>
                <a:cs typeface="+mn-lt"/>
              </a:rPr>
              <a:t>Pardoner</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go</a:t>
            </a:r>
            <a:r>
              <a:rPr lang="tr-TR" sz="1200" dirty="0">
                <a:ea typeface="+mn-lt"/>
                <a:cs typeface="+mn-lt"/>
              </a:rPr>
              <a:t> on as </a:t>
            </a:r>
            <a:r>
              <a:rPr lang="tr-TR" sz="1200" dirty="0" err="1">
                <a:ea typeface="+mn-lt"/>
                <a:cs typeface="+mn-lt"/>
              </a:rPr>
              <a:t>you</a:t>
            </a:r>
            <a:r>
              <a:rPr lang="tr-TR" sz="1200" dirty="0">
                <a:ea typeface="+mn-lt"/>
                <a:cs typeface="+mn-lt"/>
              </a:rPr>
              <a:t> </a:t>
            </a:r>
            <a:r>
              <a:rPr lang="tr-TR" sz="1200" dirty="0" err="1">
                <a:ea typeface="+mn-lt"/>
                <a:cs typeface="+mn-lt"/>
              </a:rPr>
              <a:t>began</a:t>
            </a:r>
            <a:r>
              <a:rPr lang="tr-TR" sz="1200" dirty="0">
                <a:ea typeface="+mn-lt"/>
                <a:cs typeface="+mn-lt"/>
              </a:rPr>
              <a:t>!</a:t>
            </a:r>
            <a:endParaRPr lang="tr-TR" sz="1200" dirty="0"/>
          </a:p>
          <a:p>
            <a:r>
              <a:rPr lang="tr-TR" sz="1200" dirty="0" err="1">
                <a:ea typeface="+mn-lt"/>
                <a:cs typeface="+mn-lt"/>
              </a:rPr>
              <a:t>Tell</a:t>
            </a:r>
            <a:r>
              <a:rPr lang="tr-TR" sz="1200" dirty="0">
                <a:ea typeface="+mn-lt"/>
                <a:cs typeface="+mn-lt"/>
              </a:rPr>
              <a:t> us </a:t>
            </a:r>
            <a:r>
              <a:rPr lang="tr-TR" sz="1200" dirty="0" err="1">
                <a:ea typeface="+mn-lt"/>
                <a:cs typeface="+mn-lt"/>
              </a:rPr>
              <a:t>your</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spare</a:t>
            </a:r>
            <a:r>
              <a:rPr lang="tr-TR" sz="1200" dirty="0">
                <a:ea typeface="+mn-lt"/>
                <a:cs typeface="+mn-lt"/>
              </a:rPr>
              <a:t> not </a:t>
            </a:r>
            <a:r>
              <a:rPr lang="tr-TR" sz="1200" dirty="0" err="1">
                <a:ea typeface="+mn-lt"/>
                <a:cs typeface="+mn-lt"/>
              </a:rPr>
              <a:t>for</a:t>
            </a:r>
            <a:r>
              <a:rPr lang="tr-TR" sz="1200" dirty="0">
                <a:ea typeface="+mn-lt"/>
                <a:cs typeface="+mn-lt"/>
              </a:rPr>
              <a:t> </a:t>
            </a:r>
            <a:r>
              <a:rPr lang="tr-TR" sz="1200" dirty="0" err="1">
                <a:ea typeface="+mn-lt"/>
                <a:cs typeface="+mn-lt"/>
              </a:rPr>
              <a:t>any</a:t>
            </a:r>
            <a:r>
              <a:rPr lang="tr-TR" sz="1200" dirty="0">
                <a:ea typeface="+mn-lt"/>
                <a:cs typeface="+mn-lt"/>
              </a:rPr>
              <a:t> man.</a:t>
            </a:r>
            <a:endParaRPr lang="tr-TR" sz="1200" dirty="0"/>
          </a:p>
          <a:p>
            <a:r>
              <a:rPr lang="tr-TR" sz="1200" dirty="0" err="1">
                <a:ea typeface="+mn-lt"/>
                <a:cs typeface="+mn-lt"/>
              </a:rPr>
              <a:t>Instruct</a:t>
            </a:r>
            <a:r>
              <a:rPr lang="tr-TR" sz="1200" dirty="0">
                <a:ea typeface="+mn-lt"/>
                <a:cs typeface="+mn-lt"/>
              </a:rPr>
              <a:t> us </a:t>
            </a:r>
            <a:r>
              <a:rPr lang="tr-TR" sz="1200" dirty="0" err="1">
                <a:ea typeface="+mn-lt"/>
                <a:cs typeface="+mn-lt"/>
              </a:rPr>
              <a:t>younger</a:t>
            </a:r>
            <a:r>
              <a:rPr lang="tr-TR" sz="1200" dirty="0">
                <a:ea typeface="+mn-lt"/>
                <a:cs typeface="+mn-lt"/>
              </a:rPr>
              <a:t> men in </a:t>
            </a:r>
            <a:r>
              <a:rPr lang="tr-TR" sz="1200" dirty="0" err="1">
                <a:ea typeface="+mn-lt"/>
                <a:cs typeface="+mn-lt"/>
              </a:rPr>
              <a:t>your</a:t>
            </a:r>
            <a:r>
              <a:rPr lang="tr-TR" sz="1200" dirty="0">
                <a:ea typeface="+mn-lt"/>
                <a:cs typeface="+mn-lt"/>
              </a:rPr>
              <a:t> </a:t>
            </a:r>
            <a:r>
              <a:rPr lang="tr-TR" sz="1200" dirty="0" err="1">
                <a:ea typeface="+mn-lt"/>
                <a:cs typeface="+mn-lt"/>
              </a:rPr>
              <a:t>technique</a:t>
            </a:r>
            <a:r>
              <a:rPr lang="tr-TR" sz="1200" dirty="0">
                <a:ea typeface="+mn-lt"/>
                <a:cs typeface="+mn-lt"/>
              </a:rPr>
              <a:t>.”</a:t>
            </a:r>
            <a:endParaRPr lang="tr-TR" sz="1200" dirty="0"/>
          </a:p>
          <a:p>
            <a:endParaRPr lang="tr-TR" sz="1200" dirty="0"/>
          </a:p>
          <a:p>
            <a:r>
              <a:rPr lang="tr-TR" sz="1200" dirty="0" err="1">
                <a:ea typeface="+mn-lt"/>
                <a:cs typeface="+mn-lt"/>
              </a:rPr>
              <a:t>Despite</a:t>
            </a:r>
            <a:r>
              <a:rPr lang="tr-TR" sz="1200" dirty="0">
                <a:ea typeface="+mn-lt"/>
                <a:cs typeface="+mn-lt"/>
              </a:rPr>
              <a:t> his </a:t>
            </a:r>
            <a:r>
              <a:rPr lang="tr-TR" sz="1200" dirty="0" err="1">
                <a:ea typeface="+mn-lt"/>
                <a:cs typeface="+mn-lt"/>
              </a:rPr>
              <a:t>earlier</a:t>
            </a:r>
            <a:r>
              <a:rPr lang="tr-TR" sz="1200" dirty="0">
                <a:ea typeface="+mn-lt"/>
                <a:cs typeface="+mn-lt"/>
              </a:rPr>
              <a:t> </a:t>
            </a:r>
            <a:r>
              <a:rPr lang="tr-TR" sz="1200" dirty="0" err="1">
                <a:ea typeface="+mn-lt"/>
                <a:cs typeface="+mn-lt"/>
              </a:rPr>
              <a:t>mocking</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pardoner</a:t>
            </a:r>
            <a:r>
              <a:rPr lang="tr-TR" sz="1200" dirty="0">
                <a:ea typeface="+mn-lt"/>
                <a:cs typeface="+mn-lt"/>
              </a:rPr>
              <a:t> is </a:t>
            </a:r>
            <a:r>
              <a:rPr lang="tr-TR" sz="1200" dirty="0" err="1">
                <a:ea typeface="+mn-lt"/>
                <a:cs typeface="+mn-lt"/>
              </a:rPr>
              <a:t>now</a:t>
            </a:r>
            <a:r>
              <a:rPr lang="tr-TR" sz="1200" dirty="0">
                <a:ea typeface="+mn-lt"/>
                <a:cs typeface="+mn-lt"/>
              </a:rPr>
              <a:t> </a:t>
            </a:r>
            <a:r>
              <a:rPr lang="tr-TR" sz="1200" dirty="0" err="1">
                <a:ea typeface="+mn-lt"/>
                <a:cs typeface="+mn-lt"/>
              </a:rPr>
              <a:t>curious</a:t>
            </a:r>
            <a:r>
              <a:rPr lang="tr-TR" sz="1200" dirty="0">
                <a:ea typeface="+mn-lt"/>
                <a:cs typeface="+mn-lt"/>
              </a:rPr>
              <a:t> </a:t>
            </a:r>
            <a:r>
              <a:rPr lang="tr-TR" sz="1200" dirty="0" err="1">
                <a:ea typeface="+mn-lt"/>
                <a:cs typeface="+mn-lt"/>
              </a:rPr>
              <a:t>about</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wife's</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wants</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hear</a:t>
            </a:r>
            <a:r>
              <a:rPr lang="tr-TR" sz="1200" dirty="0">
                <a:ea typeface="+mn-lt"/>
                <a:cs typeface="+mn-lt"/>
              </a:rPr>
              <a:t> </a:t>
            </a:r>
            <a:r>
              <a:rPr lang="tr-TR" sz="1200" dirty="0" err="1">
                <a:ea typeface="+mn-lt"/>
                <a:cs typeface="+mn-lt"/>
              </a:rPr>
              <a:t>more</a:t>
            </a:r>
            <a:r>
              <a:rPr lang="tr-TR" sz="1200" dirty="0">
                <a:ea typeface="+mn-lt"/>
                <a:cs typeface="+mn-lt"/>
              </a:rPr>
              <a:t>. He </a:t>
            </a:r>
            <a:r>
              <a:rPr lang="tr-TR" sz="1200" dirty="0" err="1">
                <a:ea typeface="+mn-lt"/>
                <a:cs typeface="+mn-lt"/>
              </a:rPr>
              <a:t>seems</a:t>
            </a:r>
            <a:r>
              <a:rPr lang="tr-TR" sz="1200" dirty="0">
                <a:ea typeface="+mn-lt"/>
                <a:cs typeface="+mn-lt"/>
              </a:rPr>
              <a:t> </a:t>
            </a:r>
            <a:r>
              <a:rPr lang="tr-TR" sz="1200" dirty="0" err="1">
                <a:ea typeface="+mn-lt"/>
                <a:cs typeface="+mn-lt"/>
              </a:rPr>
              <a:t>more</a:t>
            </a:r>
            <a:r>
              <a:rPr lang="tr-TR" sz="1200" dirty="0">
                <a:ea typeface="+mn-lt"/>
                <a:cs typeface="+mn-lt"/>
              </a:rPr>
              <a:t> </a:t>
            </a:r>
            <a:r>
              <a:rPr lang="tr-TR" sz="1200" dirty="0" err="1">
                <a:ea typeface="+mn-lt"/>
                <a:cs typeface="+mn-lt"/>
              </a:rPr>
              <a:t>humble</a:t>
            </a:r>
            <a:r>
              <a:rPr lang="tr-TR" sz="1200" dirty="0">
                <a:ea typeface="+mn-lt"/>
                <a:cs typeface="+mn-lt"/>
              </a:rPr>
              <a:t> </a:t>
            </a:r>
            <a:r>
              <a:rPr lang="tr-TR" sz="1200" dirty="0" err="1">
                <a:ea typeface="+mn-lt"/>
                <a:cs typeface="+mn-lt"/>
              </a:rPr>
              <a:t>person</a:t>
            </a:r>
            <a:r>
              <a:rPr lang="tr-TR" sz="1200" dirty="0">
                <a:ea typeface="+mn-lt"/>
                <a:cs typeface="+mn-lt"/>
              </a:rPr>
              <a:t> in his </a:t>
            </a:r>
            <a:r>
              <a:rPr lang="tr-TR" sz="1200" dirty="0" err="1">
                <a:ea typeface="+mn-lt"/>
                <a:cs typeface="+mn-lt"/>
              </a:rPr>
              <a:t>flattery</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saying</a:t>
            </a:r>
            <a:r>
              <a:rPr lang="tr-TR" sz="1200" dirty="0">
                <a:ea typeface="+mn-lt"/>
                <a:cs typeface="+mn-lt"/>
              </a:rPr>
              <a:t> I put it </a:t>
            </a:r>
            <a:r>
              <a:rPr lang="tr-TR" sz="1200" dirty="0" err="1">
                <a:ea typeface="+mn-lt"/>
                <a:cs typeface="+mn-lt"/>
              </a:rPr>
              <a:t>to</a:t>
            </a:r>
            <a:r>
              <a:rPr lang="tr-TR" sz="1200" dirty="0">
                <a:ea typeface="+mn-lt"/>
                <a:cs typeface="+mn-lt"/>
              </a:rPr>
              <a:t> </a:t>
            </a:r>
            <a:r>
              <a:rPr lang="tr-TR" sz="1200" dirty="0" err="1">
                <a:ea typeface="+mn-lt"/>
                <a:cs typeface="+mn-lt"/>
              </a:rPr>
              <a:t>you</a:t>
            </a:r>
            <a:r>
              <a:rPr lang="tr-TR" sz="1200" dirty="0">
                <a:ea typeface="+mn-lt"/>
                <a:cs typeface="+mn-lt"/>
              </a:rPr>
              <a:t> as a </a:t>
            </a:r>
            <a:r>
              <a:rPr lang="tr-TR" sz="1200" dirty="0" err="1">
                <a:ea typeface="+mn-lt"/>
                <a:cs typeface="+mn-lt"/>
              </a:rPr>
              <a:t>prayer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pardoner</a:t>
            </a:r>
            <a:r>
              <a:rPr lang="tr-TR" sz="1200" dirty="0">
                <a:ea typeface="+mn-lt"/>
                <a:cs typeface="+mn-lt"/>
              </a:rPr>
              <a:t> say her </a:t>
            </a:r>
            <a:r>
              <a:rPr lang="tr-TR" sz="1200" dirty="0" err="1">
                <a:ea typeface="+mn-lt"/>
                <a:cs typeface="+mn-lt"/>
              </a:rPr>
              <a:t>to</a:t>
            </a:r>
            <a:r>
              <a:rPr lang="tr-TR" sz="1200" dirty="0">
                <a:ea typeface="+mn-lt"/>
                <a:cs typeface="+mn-lt"/>
              </a:rPr>
              <a:t> </a:t>
            </a:r>
            <a:r>
              <a:rPr lang="tr-TR" sz="1200" dirty="0" err="1">
                <a:ea typeface="+mn-lt"/>
                <a:cs typeface="+mn-lt"/>
              </a:rPr>
              <a:t>continue</a:t>
            </a:r>
            <a:r>
              <a:rPr lang="tr-TR" sz="1200" dirty="0">
                <a:ea typeface="+mn-lt"/>
                <a:cs typeface="+mn-lt"/>
              </a:rPr>
              <a:t> </a:t>
            </a:r>
            <a:r>
              <a:rPr lang="tr-TR" sz="1200" dirty="0" err="1">
                <a:ea typeface="+mn-lt"/>
                <a:cs typeface="+mn-lt"/>
              </a:rPr>
              <a:t>without</a:t>
            </a:r>
            <a:r>
              <a:rPr lang="tr-TR" sz="1200" dirty="0">
                <a:ea typeface="+mn-lt"/>
                <a:cs typeface="+mn-lt"/>
              </a:rPr>
              <a:t> </a:t>
            </a:r>
            <a:r>
              <a:rPr lang="tr-TR" sz="1200" dirty="0" err="1">
                <a:ea typeface="+mn-lt"/>
                <a:cs typeface="+mn-lt"/>
              </a:rPr>
              <a:t>any</a:t>
            </a:r>
            <a:r>
              <a:rPr lang="tr-TR" sz="1200" dirty="0">
                <a:ea typeface="+mn-lt"/>
                <a:cs typeface="+mn-lt"/>
              </a:rPr>
              <a:t> </a:t>
            </a:r>
            <a:r>
              <a:rPr lang="tr-TR" sz="1200" dirty="0" err="1">
                <a:ea typeface="+mn-lt"/>
                <a:cs typeface="+mn-lt"/>
              </a:rPr>
              <a:t>concern</a:t>
            </a:r>
            <a:r>
              <a:rPr lang="tr-TR" sz="1200" dirty="0">
                <a:ea typeface="+mn-lt"/>
                <a:cs typeface="+mn-lt"/>
              </a:rPr>
              <a:t>, </a:t>
            </a:r>
            <a:r>
              <a:rPr lang="tr-TR" sz="1200" dirty="0" err="1">
                <a:ea typeface="+mn-lt"/>
                <a:cs typeface="+mn-lt"/>
              </a:rPr>
              <a:t>spare</a:t>
            </a:r>
            <a:r>
              <a:rPr lang="tr-TR" sz="1200" dirty="0">
                <a:ea typeface="+mn-lt"/>
                <a:cs typeface="+mn-lt"/>
              </a:rPr>
              <a:t> not </a:t>
            </a:r>
            <a:r>
              <a:rPr lang="tr-TR" sz="1200" dirty="0" err="1">
                <a:ea typeface="+mn-lt"/>
                <a:cs typeface="+mn-lt"/>
              </a:rPr>
              <a:t>for</a:t>
            </a:r>
            <a:r>
              <a:rPr lang="tr-TR" sz="1200" dirty="0">
                <a:ea typeface="+mn-lt"/>
                <a:cs typeface="+mn-lt"/>
              </a:rPr>
              <a:t> </a:t>
            </a:r>
            <a:r>
              <a:rPr lang="tr-TR" sz="1200" dirty="0" err="1">
                <a:ea typeface="+mn-lt"/>
                <a:cs typeface="+mn-lt"/>
              </a:rPr>
              <a:t>any</a:t>
            </a:r>
            <a:r>
              <a:rPr lang="tr-TR" sz="1200" dirty="0">
                <a:ea typeface="+mn-lt"/>
                <a:cs typeface="+mn-lt"/>
              </a:rPr>
              <a:t> </a:t>
            </a:r>
            <a:r>
              <a:rPr lang="tr-TR" sz="1200" dirty="0" err="1">
                <a:ea typeface="+mn-lt"/>
                <a:cs typeface="+mn-lt"/>
              </a:rPr>
              <a:t>man</a:t>
            </a:r>
            <a:r>
              <a:rPr lang="tr-TR" sz="1200" dirty="0">
                <a:ea typeface="+mn-lt"/>
                <a:cs typeface="+mn-lt"/>
              </a:rPr>
              <a:t> here </a:t>
            </a:r>
            <a:r>
              <a:rPr lang="tr-TR" sz="1200" dirty="0" err="1">
                <a:ea typeface="+mn-lt"/>
                <a:cs typeface="+mn-lt"/>
              </a:rPr>
              <a:t>means</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speak</a:t>
            </a:r>
            <a:r>
              <a:rPr lang="tr-TR" sz="1200" dirty="0">
                <a:ea typeface="+mn-lt"/>
                <a:cs typeface="+mn-lt"/>
              </a:rPr>
              <a:t> </a:t>
            </a:r>
            <a:r>
              <a:rPr lang="tr-TR" sz="1200" dirty="0" err="1">
                <a:ea typeface="+mn-lt"/>
                <a:cs typeface="+mn-lt"/>
              </a:rPr>
              <a:t>freely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outright</a:t>
            </a:r>
            <a:r>
              <a:rPr lang="tr-TR" sz="1200" dirty="0">
                <a:ea typeface="+mn-lt"/>
                <a:cs typeface="+mn-lt"/>
              </a:rPr>
              <a:t>. </a:t>
            </a:r>
            <a:r>
              <a:rPr lang="tr-TR" sz="1200" dirty="0" err="1">
                <a:ea typeface="+mn-lt"/>
                <a:cs typeface="+mn-lt"/>
              </a:rPr>
              <a:t>Which</a:t>
            </a:r>
            <a:r>
              <a:rPr lang="tr-TR" sz="1200" dirty="0">
                <a:ea typeface="+mn-lt"/>
                <a:cs typeface="+mn-lt"/>
              </a:rPr>
              <a:t> </a:t>
            </a:r>
            <a:r>
              <a:rPr lang="tr-TR" sz="1200" dirty="0" err="1">
                <a:ea typeface="+mn-lt"/>
                <a:cs typeface="+mn-lt"/>
              </a:rPr>
              <a:t>shows</a:t>
            </a:r>
            <a:r>
              <a:rPr lang="tr-TR" sz="1200" dirty="0">
                <a:ea typeface="+mn-lt"/>
                <a:cs typeface="+mn-lt"/>
              </a:rPr>
              <a:t> </a:t>
            </a:r>
            <a:r>
              <a:rPr lang="tr-TR" sz="1200" dirty="0" err="1">
                <a:ea typeface="+mn-lt"/>
                <a:cs typeface="+mn-lt"/>
              </a:rPr>
              <a:t>wife's</a:t>
            </a:r>
            <a:r>
              <a:rPr lang="tr-TR" sz="1200" dirty="0">
                <a:ea typeface="+mn-lt"/>
                <a:cs typeface="+mn-lt"/>
              </a:rPr>
              <a:t> </a:t>
            </a:r>
            <a:r>
              <a:rPr lang="tr-TR" sz="1200" dirty="0" err="1">
                <a:ea typeface="+mn-lt"/>
                <a:cs typeface="+mn-lt"/>
              </a:rPr>
              <a:t>authority</a:t>
            </a:r>
            <a:r>
              <a:rPr lang="tr-TR" sz="1200" dirty="0">
                <a:ea typeface="+mn-lt"/>
                <a:cs typeface="+mn-lt"/>
              </a:rPr>
              <a:t> </a:t>
            </a:r>
            <a:r>
              <a:rPr lang="tr-TR" sz="1200" dirty="0" err="1">
                <a:ea typeface="+mn-lt"/>
                <a:cs typeface="+mn-lt"/>
              </a:rPr>
              <a:t>over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group</a:t>
            </a:r>
            <a:r>
              <a:rPr lang="tr-TR" sz="1200" dirty="0">
                <a:ea typeface="+mn-lt"/>
                <a:cs typeface="+mn-lt"/>
              </a:rPr>
              <a:t> at </a:t>
            </a:r>
            <a:r>
              <a:rPr lang="tr-TR" sz="1200" dirty="0" err="1">
                <a:ea typeface="+mn-lt"/>
                <a:cs typeface="+mn-lt"/>
              </a:rPr>
              <a:t>that</a:t>
            </a:r>
            <a:r>
              <a:rPr lang="tr-TR" sz="1200" dirty="0">
                <a:ea typeface="+mn-lt"/>
                <a:cs typeface="+mn-lt"/>
              </a:rPr>
              <a:t> moment, </a:t>
            </a:r>
            <a:r>
              <a:rPr lang="tr-TR" sz="1200" dirty="0" err="1">
                <a:ea typeface="+mn-lt"/>
                <a:cs typeface="+mn-lt"/>
              </a:rPr>
              <a:t>every</a:t>
            </a:r>
            <a:r>
              <a:rPr lang="tr-TR" sz="1200" dirty="0">
                <a:ea typeface="+mn-lt"/>
                <a:cs typeface="+mn-lt"/>
              </a:rPr>
              <a:t> </a:t>
            </a:r>
            <a:r>
              <a:rPr lang="tr-TR" sz="1200" dirty="0" err="1">
                <a:ea typeface="+mn-lt"/>
                <a:cs typeface="+mn-lt"/>
              </a:rPr>
              <a:t>pilgrim</a:t>
            </a:r>
            <a:r>
              <a:rPr lang="tr-TR" sz="1200" dirty="0">
                <a:ea typeface="+mn-lt"/>
                <a:cs typeface="+mn-lt"/>
              </a:rPr>
              <a:t> is </a:t>
            </a:r>
            <a:r>
              <a:rPr lang="tr-TR" sz="1200" dirty="0" err="1">
                <a:ea typeface="+mn-lt"/>
                <a:cs typeface="+mn-lt"/>
              </a:rPr>
              <a:t>eager</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hear</a:t>
            </a:r>
            <a:r>
              <a:rPr lang="tr-TR" sz="1200" dirty="0">
                <a:ea typeface="+mn-lt"/>
                <a:cs typeface="+mn-lt"/>
              </a:rPr>
              <a:t> her </a:t>
            </a:r>
            <a:r>
              <a:rPr lang="tr-TR" sz="1200" dirty="0" err="1">
                <a:ea typeface="+mn-lt"/>
                <a:cs typeface="+mn-lt"/>
              </a:rPr>
              <a:t>story</a:t>
            </a:r>
            <a:r>
              <a:rPr lang="tr-TR" sz="1200" dirty="0">
                <a:ea typeface="+mn-lt"/>
                <a:cs typeface="+mn-lt"/>
              </a:rPr>
              <a:t>.</a:t>
            </a:r>
            <a:endParaRPr lang="tr-TR" sz="1200" dirty="0"/>
          </a:p>
          <a:p>
            <a:pPr marL="0" indent="0"/>
            <a:endParaRPr lang="tr-TR" sz="1200" dirty="0"/>
          </a:p>
        </p:txBody>
      </p:sp>
    </p:spTree>
    <p:extLst>
      <p:ext uri="{BB962C8B-B14F-4D97-AF65-F5344CB8AC3E}">
        <p14:creationId xmlns:p14="http://schemas.microsoft.com/office/powerpoint/2010/main" val="2047286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646040" y="816268"/>
            <a:ext cx="5797296" cy="891540"/>
          </a:xfrm>
        </p:spPr>
        <p:txBody>
          <a:bodyPr/>
          <a:lstStyle/>
          <a:p>
            <a:r>
              <a:rPr lang="tr-TR" dirty="0"/>
              <a:t>WIFE OF BATH'S TALE PROLOGUE EXPLANATION </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557154"/>
          </a:xfrm>
        </p:spPr>
        <p:txBody>
          <a:bodyPr vert="horz" lIns="68580" tIns="34290" rIns="68580" bIns="34290" rtlCol="0" anchor="t">
            <a:noAutofit/>
          </a:bodyPr>
          <a:lstStyle/>
          <a:p>
            <a:pPr marL="0" indent="0"/>
            <a:r>
              <a:rPr lang="tr-TR" sz="1200" dirty="0">
                <a:ea typeface="+mn-lt"/>
                <a:cs typeface="+mn-lt"/>
              </a:rPr>
              <a:t>     </a:t>
            </a:r>
            <a:r>
              <a:rPr lang="tr-TR" sz="1200" dirty="0" err="1">
                <a:ea typeface="+mn-lt"/>
                <a:cs typeface="+mn-lt"/>
              </a:rPr>
              <a:t>Gladly</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if</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let</a:t>
            </a:r>
            <a:r>
              <a:rPr lang="tr-TR" sz="1200" dirty="0">
                <a:ea typeface="+mn-lt"/>
                <a:cs typeface="+mn-lt"/>
              </a:rPr>
              <a:t> me </a:t>
            </a:r>
            <a:r>
              <a:rPr lang="tr-TR" sz="1200" dirty="0" err="1">
                <a:ea typeface="+mn-lt"/>
                <a:cs typeface="+mn-lt"/>
              </a:rPr>
              <a:t>speak</a:t>
            </a:r>
            <a:r>
              <a:rPr lang="tr-TR" sz="1200" dirty="0">
                <a:ea typeface="+mn-lt"/>
                <a:cs typeface="+mn-lt"/>
              </a:rPr>
              <a:t>,</a:t>
            </a:r>
            <a:endParaRPr lang="tr-TR" sz="1200" dirty="0"/>
          </a:p>
          <a:p>
            <a:r>
              <a:rPr lang="tr-TR" sz="1200" dirty="0">
                <a:ea typeface="+mn-lt"/>
                <a:cs typeface="+mn-lt"/>
              </a:rPr>
              <a:t>But </a:t>
            </a:r>
            <a:r>
              <a:rPr lang="tr-TR" sz="1200" dirty="0" err="1">
                <a:ea typeface="+mn-lt"/>
                <a:cs typeface="+mn-lt"/>
              </a:rPr>
              <a:t>still</a:t>
            </a:r>
            <a:r>
              <a:rPr lang="tr-TR" sz="1200" dirty="0">
                <a:ea typeface="+mn-lt"/>
                <a:cs typeface="+mn-lt"/>
              </a:rPr>
              <a:t> I </a:t>
            </a:r>
            <a:r>
              <a:rPr lang="tr-TR" sz="1200" dirty="0" err="1">
                <a:ea typeface="+mn-lt"/>
                <a:cs typeface="+mn-lt"/>
              </a:rPr>
              <a:t>hope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company</a:t>
            </a:r>
            <a:r>
              <a:rPr lang="tr-TR" sz="1200" dirty="0">
                <a:ea typeface="+mn-lt"/>
                <a:cs typeface="+mn-lt"/>
              </a:rPr>
              <a:t> </a:t>
            </a:r>
            <a:r>
              <a:rPr lang="tr-TR" sz="1200" dirty="0" err="1">
                <a:ea typeface="+mn-lt"/>
                <a:cs typeface="+mn-lt"/>
              </a:rPr>
              <a:t>won’t</a:t>
            </a:r>
            <a:r>
              <a:rPr lang="tr-TR" sz="1200" dirty="0">
                <a:ea typeface="+mn-lt"/>
                <a:cs typeface="+mn-lt"/>
              </a:rPr>
              <a:t> </a:t>
            </a:r>
            <a:r>
              <a:rPr lang="tr-TR" sz="1200" dirty="0" err="1">
                <a:ea typeface="+mn-lt"/>
                <a:cs typeface="+mn-lt"/>
              </a:rPr>
              <a:t>reprove</a:t>
            </a:r>
            <a:r>
              <a:rPr lang="tr-TR" sz="1200" dirty="0">
                <a:ea typeface="+mn-lt"/>
                <a:cs typeface="+mn-lt"/>
              </a:rPr>
              <a:t> me</a:t>
            </a:r>
            <a:endParaRPr lang="tr-TR" sz="1200" dirty="0"/>
          </a:p>
          <a:p>
            <a:r>
              <a:rPr lang="tr-TR" sz="1200" dirty="0" err="1">
                <a:ea typeface="+mn-lt"/>
                <a:cs typeface="+mn-lt"/>
              </a:rPr>
              <a:t>Though</a:t>
            </a:r>
            <a:r>
              <a:rPr lang="tr-TR" sz="1200" dirty="0">
                <a:ea typeface="+mn-lt"/>
                <a:cs typeface="+mn-lt"/>
              </a:rPr>
              <a:t> I </a:t>
            </a:r>
            <a:r>
              <a:rPr lang="tr-TR" sz="1200" dirty="0" err="1">
                <a:ea typeface="+mn-lt"/>
                <a:cs typeface="+mn-lt"/>
              </a:rPr>
              <a:t>should</a:t>
            </a:r>
            <a:r>
              <a:rPr lang="tr-TR" sz="1200" dirty="0">
                <a:ea typeface="+mn-lt"/>
                <a:cs typeface="+mn-lt"/>
              </a:rPr>
              <a:t> </a:t>
            </a:r>
            <a:r>
              <a:rPr lang="tr-TR" sz="1200" dirty="0" err="1">
                <a:ea typeface="+mn-lt"/>
                <a:cs typeface="+mn-lt"/>
              </a:rPr>
              <a:t>speak</a:t>
            </a:r>
            <a:r>
              <a:rPr lang="tr-TR" sz="1200" dirty="0">
                <a:ea typeface="+mn-lt"/>
                <a:cs typeface="+mn-lt"/>
              </a:rPr>
              <a:t> as </a:t>
            </a:r>
            <a:r>
              <a:rPr lang="tr-TR" sz="1200" dirty="0" err="1">
                <a:ea typeface="+mn-lt"/>
                <a:cs typeface="+mn-lt"/>
              </a:rPr>
              <a:t>fantasy</a:t>
            </a:r>
            <a:r>
              <a:rPr lang="tr-TR" sz="1200" dirty="0">
                <a:ea typeface="+mn-lt"/>
                <a:cs typeface="+mn-lt"/>
              </a:rPr>
              <a:t> </a:t>
            </a:r>
            <a:r>
              <a:rPr lang="tr-TR" sz="1200" dirty="0" err="1">
                <a:ea typeface="+mn-lt"/>
                <a:cs typeface="+mn-lt"/>
              </a:rPr>
              <a:t>may</a:t>
            </a:r>
            <a:r>
              <a:rPr lang="tr-TR" sz="1200" dirty="0">
                <a:ea typeface="+mn-lt"/>
                <a:cs typeface="+mn-lt"/>
              </a:rPr>
              <a:t> </a:t>
            </a:r>
            <a:r>
              <a:rPr lang="tr-TR" sz="1200" dirty="0" err="1">
                <a:ea typeface="+mn-lt"/>
                <a:cs typeface="+mn-lt"/>
              </a:rPr>
              <a:t>move</a:t>
            </a:r>
            <a:r>
              <a:rPr lang="tr-TR" sz="1200" dirty="0">
                <a:ea typeface="+mn-lt"/>
                <a:cs typeface="+mn-lt"/>
              </a:rPr>
              <a:t> me,</a:t>
            </a:r>
            <a:endParaRPr lang="tr-TR" sz="1200" dirty="0"/>
          </a:p>
          <a:p>
            <a:r>
              <a:rPr lang="tr-TR" sz="1200" dirty="0" err="1">
                <a:ea typeface="+mn-lt"/>
                <a:cs typeface="+mn-lt"/>
              </a:rPr>
              <a:t>And</a:t>
            </a:r>
            <a:r>
              <a:rPr lang="tr-TR" sz="1200" dirty="0">
                <a:ea typeface="+mn-lt"/>
                <a:cs typeface="+mn-lt"/>
              </a:rPr>
              <a:t> </a:t>
            </a:r>
            <a:r>
              <a:rPr lang="tr-TR" sz="1200" dirty="0" err="1">
                <a:ea typeface="+mn-lt"/>
                <a:cs typeface="+mn-lt"/>
              </a:rPr>
              <a:t>please</a:t>
            </a:r>
            <a:r>
              <a:rPr lang="tr-TR" sz="1200" dirty="0">
                <a:ea typeface="+mn-lt"/>
                <a:cs typeface="+mn-lt"/>
              </a:rPr>
              <a:t> </a:t>
            </a:r>
            <a:r>
              <a:rPr lang="tr-TR" sz="1200" dirty="0" err="1">
                <a:ea typeface="+mn-lt"/>
                <a:cs typeface="+mn-lt"/>
              </a:rPr>
              <a:t>don’t</a:t>
            </a:r>
            <a:r>
              <a:rPr lang="tr-TR" sz="1200" dirty="0">
                <a:ea typeface="+mn-lt"/>
                <a:cs typeface="+mn-lt"/>
              </a:rPr>
              <a:t> be </a:t>
            </a:r>
            <a:r>
              <a:rPr lang="tr-TR" sz="1200" dirty="0" err="1">
                <a:ea typeface="+mn-lt"/>
                <a:cs typeface="+mn-lt"/>
              </a:rPr>
              <a:t>offended</a:t>
            </a:r>
            <a:r>
              <a:rPr lang="tr-TR" sz="1200" dirty="0">
                <a:ea typeface="+mn-lt"/>
                <a:cs typeface="+mn-lt"/>
              </a:rPr>
              <a:t> at </a:t>
            </a:r>
            <a:r>
              <a:rPr lang="tr-TR" sz="1200" dirty="0" err="1">
                <a:ea typeface="+mn-lt"/>
                <a:cs typeface="+mn-lt"/>
              </a:rPr>
              <a:t>my</a:t>
            </a:r>
            <a:r>
              <a:rPr lang="tr-TR" sz="1200" dirty="0">
                <a:ea typeface="+mn-lt"/>
                <a:cs typeface="+mn-lt"/>
              </a:rPr>
              <a:t> </a:t>
            </a:r>
            <a:r>
              <a:rPr lang="tr-TR" sz="1200" dirty="0" err="1">
                <a:ea typeface="+mn-lt"/>
                <a:cs typeface="+mn-lt"/>
              </a:rPr>
              <a:t>views</a:t>
            </a:r>
            <a:r>
              <a:rPr lang="tr-TR" sz="1200" dirty="0">
                <a:ea typeface="+mn-lt"/>
                <a:cs typeface="+mn-lt"/>
              </a:rPr>
              <a:t>;</a:t>
            </a:r>
            <a:endParaRPr lang="tr-TR" sz="1200" dirty="0"/>
          </a:p>
          <a:p>
            <a:r>
              <a:rPr lang="tr-TR" sz="1200" dirty="0" err="1">
                <a:ea typeface="+mn-lt"/>
                <a:cs typeface="+mn-lt"/>
              </a:rPr>
              <a:t>They’re</a:t>
            </a:r>
            <a:r>
              <a:rPr lang="tr-TR" sz="1200" dirty="0">
                <a:ea typeface="+mn-lt"/>
                <a:cs typeface="+mn-lt"/>
              </a:rPr>
              <a:t> </a:t>
            </a:r>
            <a:r>
              <a:rPr lang="tr-TR" sz="1200" dirty="0" err="1">
                <a:ea typeface="+mn-lt"/>
                <a:cs typeface="+mn-lt"/>
              </a:rPr>
              <a:t>really</a:t>
            </a:r>
            <a:r>
              <a:rPr lang="tr-TR" sz="1200" dirty="0">
                <a:ea typeface="+mn-lt"/>
                <a:cs typeface="+mn-lt"/>
              </a:rPr>
              <a:t> </a:t>
            </a:r>
            <a:r>
              <a:rPr lang="tr-TR" sz="1200" dirty="0" err="1">
                <a:ea typeface="+mn-lt"/>
                <a:cs typeface="+mn-lt"/>
              </a:rPr>
              <a:t>only</a:t>
            </a:r>
            <a:r>
              <a:rPr lang="tr-TR" sz="1200" dirty="0">
                <a:ea typeface="+mn-lt"/>
                <a:cs typeface="+mn-lt"/>
              </a:rPr>
              <a:t> </a:t>
            </a:r>
            <a:r>
              <a:rPr lang="tr-TR" sz="1200" dirty="0" err="1">
                <a:ea typeface="+mn-lt"/>
                <a:cs typeface="+mn-lt"/>
              </a:rPr>
              <a:t>offered</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amuse</a:t>
            </a:r>
            <a:r>
              <a:rPr lang="tr-TR" sz="1200" dirty="0">
                <a:ea typeface="+mn-lt"/>
                <a:cs typeface="+mn-lt"/>
              </a:rPr>
              <a:t>.”</a:t>
            </a:r>
            <a:endParaRPr lang="tr-TR" sz="1200" dirty="0"/>
          </a:p>
          <a:p>
            <a:endParaRPr lang="tr-TR" sz="1200" dirty="0"/>
          </a:p>
          <a:p>
            <a:r>
              <a:rPr lang="tr-TR" sz="1200" dirty="0" err="1">
                <a:ea typeface="+mn-lt"/>
                <a:cs typeface="+mn-lt"/>
              </a:rPr>
              <a:t>Wife</a:t>
            </a:r>
            <a:r>
              <a:rPr lang="tr-TR" sz="1200" dirty="0">
                <a:ea typeface="+mn-lt"/>
                <a:cs typeface="+mn-lt"/>
              </a:rPr>
              <a:t> </a:t>
            </a:r>
            <a:r>
              <a:rPr lang="tr-TR" sz="1200" dirty="0" err="1">
                <a:ea typeface="+mn-lt"/>
                <a:cs typeface="+mn-lt"/>
              </a:rPr>
              <a:t>accepts</a:t>
            </a:r>
            <a:r>
              <a:rPr lang="tr-TR" sz="1200" dirty="0">
                <a:ea typeface="+mn-lt"/>
                <a:cs typeface="+mn-lt"/>
              </a:rPr>
              <a:t> </a:t>
            </a:r>
            <a:r>
              <a:rPr lang="tr-TR" sz="1200" dirty="0" err="1">
                <a:ea typeface="+mn-lt"/>
                <a:cs typeface="+mn-lt"/>
              </a:rPr>
              <a:t>that</a:t>
            </a:r>
            <a:r>
              <a:rPr lang="tr-TR" sz="1200" dirty="0">
                <a:ea typeface="+mn-lt"/>
                <a:cs typeface="+mn-lt"/>
              </a:rPr>
              <a:t> her </a:t>
            </a:r>
            <a:r>
              <a:rPr lang="tr-TR" sz="1200" dirty="0" err="1">
                <a:ea typeface="+mn-lt"/>
                <a:cs typeface="+mn-lt"/>
              </a:rPr>
              <a:t>views</a:t>
            </a:r>
            <a:r>
              <a:rPr lang="tr-TR" sz="1200" dirty="0">
                <a:ea typeface="+mn-lt"/>
                <a:cs typeface="+mn-lt"/>
              </a:rPr>
              <a:t> </a:t>
            </a:r>
            <a:r>
              <a:rPr lang="tr-TR" sz="1200" dirty="0" err="1">
                <a:ea typeface="+mn-lt"/>
                <a:cs typeface="+mn-lt"/>
              </a:rPr>
              <a:t>might</a:t>
            </a:r>
            <a:r>
              <a:rPr lang="tr-TR" sz="1200" dirty="0">
                <a:ea typeface="+mn-lt"/>
                <a:cs typeface="+mn-lt"/>
              </a:rPr>
              <a:t> be </a:t>
            </a:r>
            <a:r>
              <a:rPr lang="tr-TR" sz="1200" dirty="0" err="1">
                <a:ea typeface="+mn-lt"/>
                <a:cs typeface="+mn-lt"/>
              </a:rPr>
              <a:t>controversial</a:t>
            </a:r>
            <a:r>
              <a:rPr lang="tr-TR" sz="1200" dirty="0">
                <a:ea typeface="+mn-lt"/>
                <a:cs typeface="+mn-lt"/>
              </a:rPr>
              <a:t> but </a:t>
            </a:r>
            <a:r>
              <a:rPr lang="tr-TR" sz="1200" dirty="0" err="1">
                <a:ea typeface="+mn-lt"/>
                <a:cs typeface="+mn-lt"/>
              </a:rPr>
              <a:t>she</a:t>
            </a:r>
            <a:r>
              <a:rPr lang="tr-TR" sz="1200" dirty="0">
                <a:ea typeface="+mn-lt"/>
                <a:cs typeface="+mn-lt"/>
              </a:rPr>
              <a:t> </a:t>
            </a:r>
            <a:r>
              <a:rPr lang="tr-TR" sz="1200" dirty="0" err="1">
                <a:ea typeface="+mn-lt"/>
                <a:cs typeface="+mn-lt"/>
              </a:rPr>
              <a:t>says</a:t>
            </a:r>
            <a:r>
              <a:rPr lang="tr-TR" sz="1200" dirty="0">
                <a:ea typeface="+mn-lt"/>
                <a:cs typeface="+mn-lt"/>
              </a:rPr>
              <a:t> i </a:t>
            </a:r>
            <a:r>
              <a:rPr lang="tr-TR" sz="1200" dirty="0" err="1">
                <a:ea typeface="+mn-lt"/>
                <a:cs typeface="+mn-lt"/>
              </a:rPr>
              <a:t>want</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to</a:t>
            </a:r>
            <a:r>
              <a:rPr lang="tr-TR" sz="1200" dirty="0">
                <a:ea typeface="+mn-lt"/>
                <a:cs typeface="+mn-lt"/>
              </a:rPr>
              <a:t> not be </a:t>
            </a:r>
            <a:r>
              <a:rPr lang="tr-TR" sz="1200" dirty="0" err="1">
                <a:ea typeface="+mn-lt"/>
                <a:cs typeface="+mn-lt"/>
              </a:rPr>
              <a:t>offended</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views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let</a:t>
            </a:r>
            <a:r>
              <a:rPr lang="tr-TR" sz="1200" dirty="0">
                <a:ea typeface="+mn-lt"/>
                <a:cs typeface="+mn-lt"/>
              </a:rPr>
              <a:t> me </a:t>
            </a:r>
            <a:r>
              <a:rPr lang="tr-TR" sz="1200" dirty="0" err="1">
                <a:ea typeface="+mn-lt"/>
                <a:cs typeface="+mn-lt"/>
              </a:rPr>
              <a:t>speak</a:t>
            </a:r>
            <a:r>
              <a:rPr lang="tr-TR" sz="1200" dirty="0">
                <a:ea typeface="+mn-lt"/>
                <a:cs typeface="+mn-lt"/>
              </a:rPr>
              <a:t> </a:t>
            </a:r>
            <a:r>
              <a:rPr lang="tr-TR" sz="1200" dirty="0" err="1">
                <a:ea typeface="+mn-lt"/>
                <a:cs typeface="+mn-lt"/>
              </a:rPr>
              <a:t>freely</a:t>
            </a:r>
            <a:r>
              <a:rPr lang="tr-TR" sz="1200" dirty="0">
                <a:ea typeface="+mn-lt"/>
                <a:cs typeface="+mn-lt"/>
              </a:rPr>
              <a:t>. </a:t>
            </a:r>
            <a:r>
              <a:rPr lang="tr-TR" sz="1200" dirty="0" err="1">
                <a:ea typeface="+mn-lt"/>
                <a:cs typeface="+mn-lt"/>
              </a:rPr>
              <a:t>She</a:t>
            </a:r>
            <a:r>
              <a:rPr lang="tr-TR" sz="1200" dirty="0">
                <a:ea typeface="+mn-lt"/>
                <a:cs typeface="+mn-lt"/>
              </a:rPr>
              <a:t> is </a:t>
            </a:r>
            <a:r>
              <a:rPr lang="tr-TR" sz="1200" dirty="0" err="1">
                <a:ea typeface="+mn-lt"/>
                <a:cs typeface="+mn-lt"/>
              </a:rPr>
              <a:t>trying</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soften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impact</a:t>
            </a:r>
            <a:r>
              <a:rPr lang="tr-TR" sz="1200" dirty="0">
                <a:ea typeface="+mn-lt"/>
                <a:cs typeface="+mn-lt"/>
              </a:rPr>
              <a:t> of </a:t>
            </a:r>
            <a:r>
              <a:rPr lang="tr-TR" sz="1200" dirty="0" err="1">
                <a:ea typeface="+mn-lt"/>
                <a:cs typeface="+mn-lt"/>
              </a:rPr>
              <a:t>what</a:t>
            </a:r>
            <a:r>
              <a:rPr lang="tr-TR" sz="1200" dirty="0">
                <a:ea typeface="+mn-lt"/>
                <a:cs typeface="+mn-lt"/>
              </a:rPr>
              <a:t> </a:t>
            </a:r>
            <a:r>
              <a:rPr lang="tr-TR" sz="1200" dirty="0" err="1">
                <a:ea typeface="+mn-lt"/>
                <a:cs typeface="+mn-lt"/>
              </a:rPr>
              <a:t>she</a:t>
            </a:r>
            <a:r>
              <a:rPr lang="tr-TR" sz="1200" dirty="0">
                <a:ea typeface="+mn-lt"/>
                <a:cs typeface="+mn-lt"/>
              </a:rPr>
              <a:t> is </a:t>
            </a:r>
            <a:r>
              <a:rPr lang="tr-TR" sz="1200" dirty="0" err="1">
                <a:ea typeface="+mn-lt"/>
                <a:cs typeface="+mn-lt"/>
              </a:rPr>
              <a:t>about</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tell</a:t>
            </a:r>
            <a:r>
              <a:rPr lang="tr-TR" sz="1200" dirty="0">
                <a:ea typeface="+mn-lt"/>
                <a:cs typeface="+mn-lt"/>
              </a:rPr>
              <a:t>. </a:t>
            </a:r>
            <a:r>
              <a:rPr lang="tr-TR" sz="1200" dirty="0" err="1">
                <a:ea typeface="+mn-lt"/>
                <a:cs typeface="+mn-lt"/>
              </a:rPr>
              <a:t>She</a:t>
            </a:r>
            <a:r>
              <a:rPr lang="tr-TR" sz="1200" dirty="0">
                <a:ea typeface="+mn-lt"/>
                <a:cs typeface="+mn-lt"/>
              </a:rPr>
              <a:t> is </a:t>
            </a:r>
            <a:r>
              <a:rPr lang="tr-TR" sz="1200" dirty="0" err="1">
                <a:ea typeface="+mn-lt"/>
                <a:cs typeface="+mn-lt"/>
              </a:rPr>
              <a:t>aware</a:t>
            </a:r>
            <a:r>
              <a:rPr lang="tr-TR" sz="1200" dirty="0">
                <a:ea typeface="+mn-lt"/>
                <a:cs typeface="+mn-lt"/>
              </a:rPr>
              <a:t> </a:t>
            </a:r>
            <a:r>
              <a:rPr lang="tr-TR" sz="1200" dirty="0" err="1">
                <a:ea typeface="+mn-lt"/>
                <a:cs typeface="+mn-lt"/>
              </a:rPr>
              <a:t>that</a:t>
            </a:r>
            <a:r>
              <a:rPr lang="tr-TR" sz="1200" dirty="0">
                <a:ea typeface="+mn-lt"/>
                <a:cs typeface="+mn-lt"/>
              </a:rPr>
              <a:t> her </a:t>
            </a:r>
            <a:r>
              <a:rPr lang="tr-TR" sz="1200" dirty="0" err="1">
                <a:ea typeface="+mn-lt"/>
                <a:cs typeface="+mn-lt"/>
              </a:rPr>
              <a:t>opinions</a:t>
            </a:r>
            <a:r>
              <a:rPr lang="tr-TR" sz="1200" dirty="0">
                <a:ea typeface="+mn-lt"/>
                <a:cs typeface="+mn-lt"/>
              </a:rPr>
              <a:t> on </a:t>
            </a:r>
            <a:r>
              <a:rPr lang="tr-TR" sz="1200" dirty="0" err="1">
                <a:ea typeface="+mn-lt"/>
                <a:cs typeface="+mn-lt"/>
              </a:rPr>
              <a:t>marriage</a:t>
            </a:r>
            <a:r>
              <a:rPr lang="tr-TR" sz="1200" dirty="0">
                <a:ea typeface="+mn-lt"/>
                <a:cs typeface="+mn-lt"/>
              </a:rPr>
              <a:t> </a:t>
            </a:r>
            <a:r>
              <a:rPr lang="tr-TR" sz="1200" dirty="0" err="1">
                <a:ea typeface="+mn-lt"/>
                <a:cs typeface="+mn-lt"/>
              </a:rPr>
              <a:t>may</a:t>
            </a:r>
            <a:r>
              <a:rPr lang="tr-TR" sz="1200" dirty="0">
                <a:ea typeface="+mn-lt"/>
                <a:cs typeface="+mn-lt"/>
              </a:rPr>
              <a:t> </a:t>
            </a:r>
            <a:r>
              <a:rPr lang="tr-TR" sz="1200" dirty="0" err="1">
                <a:ea typeface="+mn-lt"/>
                <a:cs typeface="+mn-lt"/>
              </a:rPr>
              <a:t>offend</a:t>
            </a:r>
            <a:r>
              <a:rPr lang="tr-TR" sz="1200" dirty="0">
                <a:ea typeface="+mn-lt"/>
                <a:cs typeface="+mn-lt"/>
              </a:rPr>
              <a:t> </a:t>
            </a:r>
            <a:r>
              <a:rPr lang="tr-TR" sz="1200" dirty="0" err="1">
                <a:ea typeface="+mn-lt"/>
                <a:cs typeface="+mn-lt"/>
              </a:rPr>
              <a:t>or</a:t>
            </a:r>
            <a:r>
              <a:rPr lang="tr-TR" sz="1200" dirty="0">
                <a:ea typeface="+mn-lt"/>
                <a:cs typeface="+mn-lt"/>
              </a:rPr>
              <a:t> </a:t>
            </a:r>
            <a:r>
              <a:rPr lang="tr-TR" sz="1200" dirty="0" err="1">
                <a:ea typeface="+mn-lt"/>
                <a:cs typeface="+mn-lt"/>
              </a:rPr>
              <a:t>shock</a:t>
            </a:r>
            <a:r>
              <a:rPr lang="tr-TR" sz="1200" dirty="0">
                <a:ea typeface="+mn-lt"/>
                <a:cs typeface="+mn-lt"/>
              </a:rPr>
              <a:t> </a:t>
            </a:r>
            <a:r>
              <a:rPr lang="tr-TR" sz="1200" dirty="0" err="1">
                <a:ea typeface="+mn-lt"/>
                <a:cs typeface="+mn-lt"/>
              </a:rPr>
              <a:t>some</a:t>
            </a:r>
            <a:r>
              <a:rPr lang="tr-TR" sz="1200" dirty="0">
                <a:ea typeface="+mn-lt"/>
                <a:cs typeface="+mn-lt"/>
              </a:rPr>
              <a:t> of </a:t>
            </a:r>
            <a:r>
              <a:rPr lang="tr-TR" sz="1200" dirty="0" err="1">
                <a:ea typeface="+mn-lt"/>
                <a:cs typeface="+mn-lt"/>
              </a:rPr>
              <a:t>them</a:t>
            </a:r>
            <a:r>
              <a:rPr lang="tr-TR" sz="1200" dirty="0">
                <a:ea typeface="+mn-lt"/>
                <a:cs typeface="+mn-lt"/>
              </a:rPr>
              <a:t> but </a:t>
            </a:r>
            <a:r>
              <a:rPr lang="tr-TR" sz="1200" dirty="0" err="1">
                <a:ea typeface="+mn-lt"/>
                <a:cs typeface="+mn-lt"/>
              </a:rPr>
              <a:t>she</a:t>
            </a:r>
            <a:r>
              <a:rPr lang="tr-TR" sz="1200" dirty="0">
                <a:ea typeface="+mn-lt"/>
                <a:cs typeface="+mn-lt"/>
              </a:rPr>
              <a:t> </a:t>
            </a:r>
            <a:r>
              <a:rPr lang="tr-TR" sz="1200" dirty="0" err="1">
                <a:ea typeface="+mn-lt"/>
                <a:cs typeface="+mn-lt"/>
              </a:rPr>
              <a:t>sees</a:t>
            </a:r>
            <a:r>
              <a:rPr lang="tr-TR" sz="1200" dirty="0">
                <a:ea typeface="+mn-lt"/>
                <a:cs typeface="+mn-lt"/>
              </a:rPr>
              <a:t> her </a:t>
            </a:r>
            <a:r>
              <a:rPr lang="tr-TR" sz="1200" dirty="0" err="1">
                <a:ea typeface="+mn-lt"/>
                <a:cs typeface="+mn-lt"/>
              </a:rPr>
              <a:t>views</a:t>
            </a:r>
            <a:r>
              <a:rPr lang="tr-TR" sz="1200" dirty="0">
                <a:ea typeface="+mn-lt"/>
                <a:cs typeface="+mn-lt"/>
              </a:rPr>
              <a:t> as </a:t>
            </a:r>
            <a:r>
              <a:rPr lang="tr-TR" sz="1200" dirty="0" err="1">
                <a:ea typeface="+mn-lt"/>
                <a:cs typeface="+mn-lt"/>
              </a:rPr>
              <a:t>harmless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meant</a:t>
            </a:r>
            <a:r>
              <a:rPr lang="tr-TR" sz="1200" dirty="0">
                <a:ea typeface="+mn-lt"/>
                <a:cs typeface="+mn-lt"/>
              </a:rPr>
              <a:t> </a:t>
            </a:r>
            <a:r>
              <a:rPr lang="tr-TR" sz="1200" dirty="0" err="1">
                <a:ea typeface="+mn-lt"/>
                <a:cs typeface="+mn-lt"/>
              </a:rPr>
              <a:t>only</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entertainment</a:t>
            </a:r>
            <a:r>
              <a:rPr lang="tr-TR" sz="1200" dirty="0">
                <a:ea typeface="+mn-lt"/>
                <a:cs typeface="+mn-lt"/>
              </a:rPr>
              <a:t>. As </a:t>
            </a:r>
            <a:r>
              <a:rPr lang="tr-TR" sz="1200" dirty="0" err="1">
                <a:ea typeface="+mn-lt"/>
                <a:cs typeface="+mn-lt"/>
              </a:rPr>
              <a:t>we</a:t>
            </a:r>
            <a:r>
              <a:rPr lang="tr-TR" sz="1200" dirty="0">
                <a:ea typeface="+mn-lt"/>
                <a:cs typeface="+mn-lt"/>
              </a:rPr>
              <a:t> can </a:t>
            </a:r>
            <a:r>
              <a:rPr lang="tr-TR" sz="1200" dirty="0" err="1">
                <a:ea typeface="+mn-lt"/>
                <a:cs typeface="+mn-lt"/>
              </a:rPr>
              <a:t>see</a:t>
            </a:r>
            <a:r>
              <a:rPr lang="tr-TR" sz="1200" dirty="0">
                <a:ea typeface="+mn-lt"/>
                <a:cs typeface="+mn-lt"/>
              </a:rPr>
              <a:t> </a:t>
            </a:r>
            <a:r>
              <a:rPr lang="tr-TR" sz="1200" dirty="0" err="1">
                <a:ea typeface="+mn-lt"/>
                <a:cs typeface="+mn-lt"/>
              </a:rPr>
              <a:t>there</a:t>
            </a:r>
            <a:r>
              <a:rPr lang="tr-TR" sz="1200" dirty="0">
                <a:ea typeface="+mn-lt"/>
                <a:cs typeface="+mn-lt"/>
              </a:rPr>
              <a:t> </a:t>
            </a:r>
            <a:r>
              <a:rPr lang="tr-TR" sz="1200" dirty="0" err="1">
                <a:ea typeface="+mn-lt"/>
                <a:cs typeface="+mn-lt"/>
              </a:rPr>
              <a:t>are</a:t>
            </a:r>
            <a:r>
              <a:rPr lang="tr-TR" sz="1200" dirty="0">
                <a:ea typeface="+mn-lt"/>
                <a:cs typeface="+mn-lt"/>
              </a:rPr>
              <a:t> </a:t>
            </a:r>
            <a:r>
              <a:rPr lang="tr-TR" sz="1200" dirty="0" err="1">
                <a:ea typeface="+mn-lt"/>
                <a:cs typeface="+mn-lt"/>
              </a:rPr>
              <a:t>many</a:t>
            </a:r>
            <a:r>
              <a:rPr lang="tr-TR" sz="1200" dirty="0">
                <a:ea typeface="+mn-lt"/>
                <a:cs typeface="+mn-lt"/>
              </a:rPr>
              <a:t> feminist </a:t>
            </a:r>
            <a:r>
              <a:rPr lang="tr-TR" sz="1200" dirty="0" err="1">
                <a:ea typeface="+mn-lt"/>
                <a:cs typeface="+mn-lt"/>
              </a:rPr>
              <a:t>undertones</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prologue</a:t>
            </a:r>
            <a:r>
              <a:rPr lang="tr-TR" sz="1200" dirty="0">
                <a:ea typeface="+mn-lt"/>
                <a:cs typeface="+mn-lt"/>
              </a:rPr>
              <a:t> </a:t>
            </a:r>
            <a:r>
              <a:rPr lang="tr-TR" sz="1200" dirty="0" err="1">
                <a:ea typeface="+mn-lt"/>
                <a:cs typeface="+mn-lt"/>
              </a:rPr>
              <a:t>like</a:t>
            </a:r>
            <a:r>
              <a:rPr lang="tr-TR" sz="1200" dirty="0">
                <a:ea typeface="+mn-lt"/>
                <a:cs typeface="+mn-lt"/>
              </a:rPr>
              <a:t> </a:t>
            </a:r>
            <a:r>
              <a:rPr lang="tr-TR" sz="1200" dirty="0" err="1">
                <a:ea typeface="+mn-lt"/>
                <a:cs typeface="+mn-lt"/>
              </a:rPr>
              <a:t>wife's</a:t>
            </a:r>
            <a:r>
              <a:rPr lang="tr-TR" sz="1200" dirty="0">
                <a:ea typeface="+mn-lt"/>
                <a:cs typeface="+mn-lt"/>
              </a:rPr>
              <a:t> </a:t>
            </a:r>
            <a:r>
              <a:rPr lang="tr-TR" sz="1200" dirty="0" err="1">
                <a:ea typeface="+mn-lt"/>
                <a:cs typeface="+mn-lt"/>
              </a:rPr>
              <a:t>control</a:t>
            </a:r>
            <a:r>
              <a:rPr lang="tr-TR" sz="1200" dirty="0">
                <a:ea typeface="+mn-lt"/>
                <a:cs typeface="+mn-lt"/>
              </a:rPr>
              <a:t> </a:t>
            </a:r>
            <a:r>
              <a:rPr lang="tr-TR" sz="1200" dirty="0" err="1">
                <a:ea typeface="+mn-lt"/>
                <a:cs typeface="+mn-lt"/>
              </a:rPr>
              <a:t>over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audience</a:t>
            </a:r>
            <a:r>
              <a:rPr lang="tr-TR" sz="1200" dirty="0">
                <a:ea typeface="+mn-lt"/>
                <a:cs typeface="+mn-lt"/>
              </a:rPr>
              <a:t> </a:t>
            </a:r>
            <a:r>
              <a:rPr lang="tr-TR" sz="1200" dirty="0" err="1">
                <a:ea typeface="+mn-lt"/>
                <a:cs typeface="+mn-lt"/>
              </a:rPr>
              <a:t>and</a:t>
            </a:r>
            <a:r>
              <a:rPr lang="tr-TR" sz="1200" dirty="0">
                <a:ea typeface="+mn-lt"/>
                <a:cs typeface="+mn-lt"/>
              </a:rPr>
              <a:t> her </a:t>
            </a:r>
            <a:r>
              <a:rPr lang="tr-TR" sz="1200" dirty="0" err="1">
                <a:ea typeface="+mn-lt"/>
                <a:cs typeface="+mn-lt"/>
              </a:rPr>
              <a:t>aggresive</a:t>
            </a:r>
            <a:r>
              <a:rPr lang="tr-TR" sz="1200" dirty="0">
                <a:ea typeface="+mn-lt"/>
                <a:cs typeface="+mn-lt"/>
              </a:rPr>
              <a:t> </a:t>
            </a:r>
            <a:r>
              <a:rPr lang="tr-TR" sz="1200" dirty="0" err="1">
                <a:ea typeface="+mn-lt"/>
                <a:cs typeface="+mn-lt"/>
              </a:rPr>
              <a:t>opinions</a:t>
            </a:r>
            <a:r>
              <a:rPr lang="tr-TR" sz="1200" dirty="0">
                <a:ea typeface="+mn-lt"/>
                <a:cs typeface="+mn-lt"/>
              </a:rPr>
              <a:t> on </a:t>
            </a:r>
            <a:r>
              <a:rPr lang="tr-TR" sz="1200" dirty="0" err="1">
                <a:ea typeface="+mn-lt"/>
                <a:cs typeface="+mn-lt"/>
              </a:rPr>
              <a:t>marriage</a:t>
            </a:r>
            <a:r>
              <a:rPr lang="tr-TR" sz="1200" dirty="0">
                <a:ea typeface="+mn-lt"/>
                <a:cs typeface="+mn-lt"/>
              </a:rPr>
              <a:t>. </a:t>
            </a:r>
            <a:endParaRPr lang="tr-TR" sz="1200" dirty="0"/>
          </a:p>
          <a:p>
            <a:pPr marL="0" indent="0"/>
            <a:endParaRPr lang="tr-TR" sz="1200" dirty="0"/>
          </a:p>
        </p:txBody>
      </p:sp>
    </p:spTree>
    <p:extLst>
      <p:ext uri="{BB962C8B-B14F-4D97-AF65-F5344CB8AC3E}">
        <p14:creationId xmlns:p14="http://schemas.microsoft.com/office/powerpoint/2010/main" val="3208328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683061" y="501596"/>
            <a:ext cx="7685327" cy="1539394"/>
          </a:xfrm>
        </p:spPr>
        <p:txBody>
          <a:bodyPr/>
          <a:lstStyle/>
          <a:p>
            <a:r>
              <a:rPr lang="tr-TR" dirty="0"/>
              <a:t>WIFE OF BATH'S TALE EXPLANATION</a:t>
            </a:r>
            <a:br>
              <a:rPr lang="tr-TR" dirty="0"/>
            </a:br>
            <a:r>
              <a:rPr lang="tr-TR" dirty="0"/>
              <a:t>BEGINNING</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705235"/>
          </a:xfrm>
        </p:spPr>
        <p:txBody>
          <a:bodyPr vert="horz" lIns="68580" tIns="34290" rIns="68580" bIns="34290" rtlCol="0" anchor="t">
            <a:noAutofit/>
          </a:bodyPr>
          <a:lstStyle/>
          <a:p>
            <a:pPr marL="0" indent="0"/>
            <a:r>
              <a:rPr lang="tr-TR" sz="1200" dirty="0">
                <a:ea typeface="+mn-lt"/>
                <a:cs typeface="+mn-lt"/>
              </a:rPr>
              <a:t>“Yet </a:t>
            </a:r>
            <a:r>
              <a:rPr lang="tr-TR" sz="1200" dirty="0" err="1">
                <a:ea typeface="+mn-lt"/>
                <a:cs typeface="+mn-lt"/>
              </a:rPr>
              <a:t>you</a:t>
            </a:r>
            <a:r>
              <a:rPr lang="tr-TR" sz="1200" dirty="0">
                <a:ea typeface="+mn-lt"/>
                <a:cs typeface="+mn-lt"/>
              </a:rPr>
              <a:t> </a:t>
            </a:r>
            <a:r>
              <a:rPr lang="tr-TR" sz="1200" dirty="0" err="1">
                <a:ea typeface="+mn-lt"/>
                <a:cs typeface="+mn-lt"/>
              </a:rPr>
              <a:t>shall</a:t>
            </a:r>
            <a:r>
              <a:rPr lang="tr-TR" sz="1200" dirty="0">
                <a:ea typeface="+mn-lt"/>
                <a:cs typeface="+mn-lt"/>
              </a:rPr>
              <a:t> live if you can answer me:</a:t>
            </a:r>
            <a:endParaRPr lang="tr-TR" sz="1200" dirty="0"/>
          </a:p>
          <a:p>
            <a:r>
              <a:rPr lang="tr-TR" sz="1200" dirty="0" err="1">
                <a:ea typeface="+mn-lt"/>
                <a:cs typeface="+mn-lt"/>
              </a:rPr>
              <a:t>What</a:t>
            </a:r>
            <a:r>
              <a:rPr lang="tr-TR" sz="1200" dirty="0">
                <a:ea typeface="+mn-lt"/>
                <a:cs typeface="+mn-lt"/>
              </a:rPr>
              <a:t> is </a:t>
            </a:r>
            <a:r>
              <a:rPr lang="tr-TR" sz="1200" dirty="0" err="1">
                <a:ea typeface="+mn-lt"/>
                <a:cs typeface="+mn-lt"/>
              </a:rPr>
              <a:t>the</a:t>
            </a:r>
            <a:r>
              <a:rPr lang="tr-TR" sz="1200" dirty="0">
                <a:ea typeface="+mn-lt"/>
                <a:cs typeface="+mn-lt"/>
              </a:rPr>
              <a:t> thing that women most desire?</a:t>
            </a:r>
            <a:endParaRPr lang="tr-TR" sz="1200" dirty="0"/>
          </a:p>
          <a:p>
            <a:endParaRPr lang="tr-TR" sz="1200" dirty="0"/>
          </a:p>
          <a:p>
            <a:r>
              <a:rPr lang="tr-TR" sz="1200" dirty="0">
                <a:ea typeface="+mn-lt"/>
                <a:cs typeface="+mn-lt"/>
              </a:rPr>
              <a:t>queen </a:t>
            </a:r>
            <a:r>
              <a:rPr lang="tr-TR" sz="1200" dirty="0" err="1">
                <a:ea typeface="+mn-lt"/>
                <a:cs typeface="+mn-lt"/>
              </a:rPr>
              <a:t>asks</a:t>
            </a:r>
            <a:r>
              <a:rPr lang="tr-TR" sz="1200" dirty="0">
                <a:ea typeface="+mn-lt"/>
                <a:cs typeface="+mn-lt"/>
              </a:rPr>
              <a:t> </a:t>
            </a:r>
            <a:r>
              <a:rPr lang="tr-TR" sz="1200" dirty="0" err="1">
                <a:ea typeface="+mn-lt"/>
                <a:cs typeface="+mn-lt"/>
              </a:rPr>
              <a:t>the</a:t>
            </a:r>
            <a:r>
              <a:rPr lang="tr-TR" sz="1200" dirty="0">
                <a:ea typeface="+mn-lt"/>
                <a:cs typeface="+mn-lt"/>
              </a:rPr>
              <a:t> Knight what is the thing women most desire, so the Knight needs to think about women's needs and desires which he ignored as it seems in his past behavior. also these lines set the tale's general theme which is women independence and gender equality. And the queen's intent is to make the Knight confront his ignorance and arrogance towards women. Knight must go on a mental journey to grow morally and emotionally. </a:t>
            </a:r>
            <a:endParaRPr lang="tr-TR" sz="1200" dirty="0"/>
          </a:p>
          <a:p>
            <a:endParaRPr lang="tr-TR" sz="1200" dirty="0"/>
          </a:p>
          <a:p>
            <a:r>
              <a:rPr lang="tr-TR" sz="1200" dirty="0" err="1">
                <a:ea typeface="+mn-lt"/>
                <a:cs typeface="+mn-lt"/>
              </a:rPr>
              <a:t>Beware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axe</a:t>
            </a:r>
            <a:r>
              <a:rPr lang="tr-TR" sz="1200" dirty="0">
                <a:ea typeface="+mn-lt"/>
                <a:cs typeface="+mn-lt"/>
              </a:rPr>
              <a:t> and say as I require.”</a:t>
            </a:r>
            <a:endParaRPr lang="tr-TR" sz="1200" dirty="0"/>
          </a:p>
          <a:p>
            <a:endParaRPr lang="tr-TR" sz="1200" dirty="0"/>
          </a:p>
          <a:p>
            <a:r>
              <a:rPr lang="tr-TR" sz="1200" dirty="0" err="1">
                <a:ea typeface="+mn-lt"/>
                <a:cs typeface="+mn-lt"/>
              </a:rPr>
              <a:t>there</a:t>
            </a:r>
            <a:r>
              <a:rPr lang="tr-TR" sz="1200" dirty="0">
                <a:ea typeface="+mn-lt"/>
                <a:cs typeface="+mn-lt"/>
              </a:rPr>
              <a:t> is a reversal in power Dynamics. the Knight who used his physical power over a woman is now powerless and at the mercy of a woman in the court. the queen has authority over his life and his fate.</a:t>
            </a:r>
            <a:endParaRPr lang="tr-TR" sz="1200" dirty="0"/>
          </a:p>
          <a:p>
            <a:endParaRPr lang="tr-TR" sz="1200" dirty="0"/>
          </a:p>
          <a:p>
            <a:pPr marL="0" indent="0"/>
            <a:endParaRPr lang="tr-TR" sz="1200" dirty="0"/>
          </a:p>
          <a:p>
            <a:pPr marL="0" indent="0"/>
            <a:endParaRPr lang="tr-TR" sz="1200" dirty="0"/>
          </a:p>
        </p:txBody>
      </p:sp>
    </p:spTree>
    <p:extLst>
      <p:ext uri="{BB962C8B-B14F-4D97-AF65-F5344CB8AC3E}">
        <p14:creationId xmlns:p14="http://schemas.microsoft.com/office/powerpoint/2010/main" val="3853329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470195" y="575636"/>
            <a:ext cx="7407675" cy="1335783"/>
          </a:xfrm>
        </p:spPr>
        <p:txBody>
          <a:bodyPr/>
          <a:lstStyle/>
          <a:p>
            <a:r>
              <a:rPr lang="tr-TR" dirty="0"/>
              <a:t>WIFE OF BATH'S TALE EXPLANATION</a:t>
            </a:r>
            <a:br>
              <a:rPr lang="tr-TR" dirty="0"/>
            </a:br>
            <a:r>
              <a:rPr lang="tr-TR" dirty="0"/>
              <a:t>BEGINNING</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288757"/>
          </a:xfrm>
        </p:spPr>
        <p:txBody>
          <a:bodyPr vert="horz" lIns="68580" tIns="34290" rIns="68580" bIns="34290" rtlCol="0" anchor="t">
            <a:noAutofit/>
          </a:bodyPr>
          <a:lstStyle/>
          <a:p>
            <a:pPr marL="0" indent="0"/>
            <a:r>
              <a:rPr lang="tr-TR" sz="1200" dirty="0">
                <a:ea typeface="+mn-lt"/>
                <a:cs typeface="+mn-lt"/>
              </a:rPr>
              <a:t>“</a:t>
            </a:r>
            <a:r>
              <a:rPr lang="tr-TR" sz="1200" dirty="0" err="1">
                <a:ea typeface="+mn-lt"/>
                <a:cs typeface="+mn-lt"/>
              </a:rPr>
              <a:t>If</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can’t</a:t>
            </a:r>
            <a:r>
              <a:rPr lang="tr-TR" sz="1200" dirty="0">
                <a:ea typeface="+mn-lt"/>
                <a:cs typeface="+mn-lt"/>
              </a:rPr>
              <a:t> </a:t>
            </a:r>
            <a:r>
              <a:rPr lang="tr-TR" sz="1200" dirty="0" err="1">
                <a:ea typeface="+mn-lt"/>
                <a:cs typeface="+mn-lt"/>
              </a:rPr>
              <a:t>answer</a:t>
            </a:r>
            <a:r>
              <a:rPr lang="tr-TR" sz="1200" dirty="0">
                <a:ea typeface="+mn-lt"/>
                <a:cs typeface="+mn-lt"/>
              </a:rPr>
              <a:t> on </a:t>
            </a:r>
            <a:r>
              <a:rPr lang="tr-TR" sz="1200" dirty="0" err="1">
                <a:ea typeface="+mn-lt"/>
                <a:cs typeface="+mn-lt"/>
              </a:rPr>
              <a:t>the</a:t>
            </a:r>
            <a:r>
              <a:rPr lang="tr-TR" sz="1200" dirty="0">
                <a:ea typeface="+mn-lt"/>
                <a:cs typeface="+mn-lt"/>
              </a:rPr>
              <a:t> moment, </a:t>
            </a:r>
            <a:r>
              <a:rPr lang="tr-TR" sz="1200" dirty="0" err="1">
                <a:ea typeface="+mn-lt"/>
                <a:cs typeface="+mn-lt"/>
              </a:rPr>
              <a:t>though</a:t>
            </a:r>
            <a:r>
              <a:rPr lang="tr-TR" sz="1200" dirty="0">
                <a:ea typeface="+mn-lt"/>
                <a:cs typeface="+mn-lt"/>
              </a:rPr>
              <a:t>,</a:t>
            </a:r>
            <a:endParaRPr lang="tr-TR" sz="1200" dirty="0"/>
          </a:p>
          <a:p>
            <a:r>
              <a:rPr lang="tr-TR" sz="1200" dirty="0">
                <a:ea typeface="+mn-lt"/>
                <a:cs typeface="+mn-lt"/>
              </a:rPr>
              <a:t>I </a:t>
            </a:r>
            <a:r>
              <a:rPr lang="tr-TR" sz="1200" dirty="0" err="1">
                <a:ea typeface="+mn-lt"/>
                <a:cs typeface="+mn-lt"/>
              </a:rPr>
              <a:t>will</a:t>
            </a:r>
            <a:r>
              <a:rPr lang="tr-TR" sz="1200" dirty="0">
                <a:ea typeface="+mn-lt"/>
                <a:cs typeface="+mn-lt"/>
              </a:rPr>
              <a:t> </a:t>
            </a:r>
            <a:r>
              <a:rPr lang="tr-TR" sz="1200" dirty="0" err="1">
                <a:ea typeface="+mn-lt"/>
                <a:cs typeface="+mn-lt"/>
              </a:rPr>
              <a:t>concede</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are</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go</a:t>
            </a:r>
            <a:endParaRPr lang="tr-TR" sz="1200" dirty="0"/>
          </a:p>
          <a:p>
            <a:r>
              <a:rPr lang="tr-TR" sz="1200" dirty="0">
                <a:ea typeface="+mn-lt"/>
                <a:cs typeface="+mn-lt"/>
              </a:rPr>
              <a:t>A </a:t>
            </a:r>
            <a:r>
              <a:rPr lang="tr-TR" sz="1200" dirty="0" err="1">
                <a:ea typeface="+mn-lt"/>
                <a:cs typeface="+mn-lt"/>
              </a:rPr>
              <a:t>twelvemonth</a:t>
            </a:r>
            <a:r>
              <a:rPr lang="tr-TR" sz="1200" dirty="0">
                <a:ea typeface="+mn-lt"/>
                <a:cs typeface="+mn-lt"/>
              </a:rPr>
              <a:t> </a:t>
            </a:r>
            <a:r>
              <a:rPr lang="tr-TR" sz="1200" dirty="0" err="1">
                <a:ea typeface="+mn-lt"/>
                <a:cs typeface="+mn-lt"/>
              </a:rPr>
              <a:t>and</a:t>
            </a:r>
            <a:r>
              <a:rPr lang="tr-TR" sz="1200" dirty="0">
                <a:ea typeface="+mn-lt"/>
                <a:cs typeface="+mn-lt"/>
              </a:rPr>
              <a:t> a </a:t>
            </a:r>
            <a:r>
              <a:rPr lang="tr-TR" sz="1200" dirty="0" err="1">
                <a:ea typeface="+mn-lt"/>
                <a:cs typeface="+mn-lt"/>
              </a:rPr>
              <a:t>day</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seek</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learn</a:t>
            </a:r>
            <a:endParaRPr lang="tr-TR" sz="1200" dirty="0"/>
          </a:p>
          <a:p>
            <a:r>
              <a:rPr lang="tr-TR" sz="1200" dirty="0" err="1">
                <a:ea typeface="+mn-lt"/>
                <a:cs typeface="+mn-lt"/>
              </a:rPr>
              <a:t>Sufficient</a:t>
            </a:r>
            <a:r>
              <a:rPr lang="tr-TR" sz="1200" dirty="0">
                <a:ea typeface="+mn-lt"/>
                <a:cs typeface="+mn-lt"/>
              </a:rPr>
              <a:t> </a:t>
            </a:r>
            <a:r>
              <a:rPr lang="tr-TR" sz="1200" dirty="0" err="1">
                <a:ea typeface="+mn-lt"/>
                <a:cs typeface="+mn-lt"/>
              </a:rPr>
              <a:t>answer</a:t>
            </a:r>
            <a:r>
              <a:rPr lang="tr-TR" sz="1200" dirty="0">
                <a:ea typeface="+mn-lt"/>
                <a:cs typeface="+mn-lt"/>
              </a:rPr>
              <a:t>, </a:t>
            </a:r>
            <a:r>
              <a:rPr lang="tr-TR" sz="1200" dirty="0" err="1">
                <a:ea typeface="+mn-lt"/>
                <a:cs typeface="+mn-lt"/>
              </a:rPr>
              <a:t>then</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shall</a:t>
            </a:r>
            <a:r>
              <a:rPr lang="tr-TR" sz="1200" dirty="0">
                <a:ea typeface="+mn-lt"/>
                <a:cs typeface="+mn-lt"/>
              </a:rPr>
              <a:t> </a:t>
            </a:r>
            <a:r>
              <a:rPr lang="tr-TR" sz="1200" dirty="0" err="1">
                <a:ea typeface="+mn-lt"/>
                <a:cs typeface="+mn-lt"/>
              </a:rPr>
              <a:t>return</a:t>
            </a:r>
            <a:r>
              <a:rPr lang="tr-TR" sz="1200" dirty="0">
                <a:ea typeface="+mn-lt"/>
                <a:cs typeface="+mn-lt"/>
              </a:rPr>
              <a:t>.”</a:t>
            </a:r>
            <a:endParaRPr lang="tr-TR" sz="1200" dirty="0"/>
          </a:p>
          <a:p>
            <a:endParaRPr lang="tr-TR" sz="1200" dirty="0"/>
          </a:p>
          <a:p>
            <a:r>
              <a:rPr lang="tr-TR" sz="1200" dirty="0">
                <a:ea typeface="+mn-lt"/>
                <a:cs typeface="+mn-lt"/>
              </a:rPr>
              <a:t>queen </a:t>
            </a:r>
            <a:r>
              <a:rPr lang="tr-TR" sz="1200" dirty="0" err="1">
                <a:ea typeface="+mn-lt"/>
                <a:cs typeface="+mn-lt"/>
              </a:rPr>
              <a:t>gives</a:t>
            </a:r>
            <a:r>
              <a:rPr lang="tr-TR" sz="1200" dirty="0">
                <a:ea typeface="+mn-lt"/>
                <a:cs typeface="+mn-lt"/>
              </a:rPr>
              <a:t> </a:t>
            </a:r>
            <a:r>
              <a:rPr lang="tr-TR" sz="1200" dirty="0" err="1">
                <a:ea typeface="+mn-lt"/>
                <a:cs typeface="+mn-lt"/>
              </a:rPr>
              <a:t>him</a:t>
            </a:r>
            <a:r>
              <a:rPr lang="tr-TR" sz="1200" dirty="0">
                <a:ea typeface="+mn-lt"/>
                <a:cs typeface="+mn-lt"/>
              </a:rPr>
              <a:t> a </a:t>
            </a:r>
            <a:r>
              <a:rPr lang="tr-TR" sz="1200" dirty="0" err="1">
                <a:ea typeface="+mn-lt"/>
                <a:cs typeface="+mn-lt"/>
              </a:rPr>
              <a:t>chance</a:t>
            </a:r>
            <a:r>
              <a:rPr lang="tr-TR" sz="1200" dirty="0">
                <a:ea typeface="+mn-lt"/>
                <a:cs typeface="+mn-lt"/>
              </a:rPr>
              <a:t>, </a:t>
            </a:r>
            <a:r>
              <a:rPr lang="tr-TR" sz="1200" dirty="0" err="1">
                <a:ea typeface="+mn-lt"/>
                <a:cs typeface="+mn-lt"/>
              </a:rPr>
              <a:t>gives</a:t>
            </a:r>
            <a:r>
              <a:rPr lang="tr-TR" sz="1200" dirty="0">
                <a:ea typeface="+mn-lt"/>
                <a:cs typeface="+mn-lt"/>
              </a:rPr>
              <a:t> </a:t>
            </a:r>
            <a:r>
              <a:rPr lang="tr-TR" sz="1200" dirty="0" err="1">
                <a:ea typeface="+mn-lt"/>
                <a:cs typeface="+mn-lt"/>
              </a:rPr>
              <a:t>him</a:t>
            </a:r>
            <a:r>
              <a:rPr lang="tr-TR" sz="1200" dirty="0">
                <a:ea typeface="+mn-lt"/>
                <a:cs typeface="+mn-lt"/>
              </a:rPr>
              <a:t> a </a:t>
            </a:r>
            <a:r>
              <a:rPr lang="tr-TR" sz="1200" dirty="0" err="1">
                <a:ea typeface="+mn-lt"/>
                <a:cs typeface="+mn-lt"/>
              </a:rPr>
              <a:t>year</a:t>
            </a:r>
            <a:r>
              <a:rPr lang="tr-TR" sz="1200" dirty="0">
                <a:ea typeface="+mn-lt"/>
                <a:cs typeface="+mn-lt"/>
              </a:rPr>
              <a:t> </a:t>
            </a:r>
            <a:r>
              <a:rPr lang="tr-TR" sz="1200" dirty="0" err="1">
                <a:ea typeface="+mn-lt"/>
                <a:cs typeface="+mn-lt"/>
              </a:rPr>
              <a:t>and</a:t>
            </a:r>
            <a:r>
              <a:rPr lang="tr-TR" sz="1200" dirty="0">
                <a:ea typeface="+mn-lt"/>
                <a:cs typeface="+mn-lt"/>
              </a:rPr>
              <a:t> a </a:t>
            </a:r>
            <a:r>
              <a:rPr lang="tr-TR" sz="1200" dirty="0" err="1">
                <a:ea typeface="+mn-lt"/>
                <a:cs typeface="+mn-lt"/>
              </a:rPr>
              <a:t>day</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find</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answer</a:t>
            </a:r>
            <a:r>
              <a:rPr lang="tr-TR" sz="1200" dirty="0">
                <a:ea typeface="+mn-lt"/>
                <a:cs typeface="+mn-lt"/>
              </a:rPr>
              <a:t>. his </a:t>
            </a:r>
            <a:r>
              <a:rPr lang="tr-TR" sz="1200" dirty="0" err="1">
                <a:ea typeface="+mn-lt"/>
                <a:cs typeface="+mn-lt"/>
              </a:rPr>
              <a:t>quest</a:t>
            </a:r>
            <a:r>
              <a:rPr lang="tr-TR" sz="1200" dirty="0">
                <a:ea typeface="+mn-lt"/>
                <a:cs typeface="+mn-lt"/>
              </a:rPr>
              <a:t> is </a:t>
            </a:r>
            <a:r>
              <a:rPr lang="tr-TR" sz="1200" dirty="0" err="1">
                <a:ea typeface="+mn-lt"/>
                <a:cs typeface="+mn-lt"/>
              </a:rPr>
              <a:t>actually</a:t>
            </a:r>
            <a:r>
              <a:rPr lang="tr-TR" sz="1200" dirty="0">
                <a:ea typeface="+mn-lt"/>
                <a:cs typeface="+mn-lt"/>
              </a:rPr>
              <a:t> a </a:t>
            </a:r>
            <a:r>
              <a:rPr lang="tr-TR" sz="1200" dirty="0" err="1">
                <a:ea typeface="+mn-lt"/>
                <a:cs typeface="+mn-lt"/>
              </a:rPr>
              <a:t>symbolic</a:t>
            </a:r>
            <a:r>
              <a:rPr lang="tr-TR" sz="1200" dirty="0">
                <a:ea typeface="+mn-lt"/>
                <a:cs typeface="+mn-lt"/>
              </a:rPr>
              <a:t> </a:t>
            </a:r>
            <a:r>
              <a:rPr lang="tr-TR" sz="1200" dirty="0" err="1">
                <a:ea typeface="+mn-lt"/>
                <a:cs typeface="+mn-lt"/>
              </a:rPr>
              <a:t>one</a:t>
            </a:r>
            <a:r>
              <a:rPr lang="tr-TR" sz="1200" dirty="0">
                <a:ea typeface="+mn-lt"/>
                <a:cs typeface="+mn-lt"/>
              </a:rPr>
              <a:t> </a:t>
            </a:r>
            <a:r>
              <a:rPr lang="tr-TR" sz="1200" dirty="0" err="1">
                <a:ea typeface="+mn-lt"/>
                <a:cs typeface="+mn-lt"/>
              </a:rPr>
              <a:t>rather</a:t>
            </a:r>
            <a:r>
              <a:rPr lang="tr-TR" sz="1200" dirty="0">
                <a:ea typeface="+mn-lt"/>
                <a:cs typeface="+mn-lt"/>
              </a:rPr>
              <a:t> </a:t>
            </a:r>
            <a:r>
              <a:rPr lang="tr-TR" sz="1200" dirty="0" err="1">
                <a:ea typeface="+mn-lt"/>
                <a:cs typeface="+mn-lt"/>
              </a:rPr>
              <a:t>than</a:t>
            </a:r>
            <a:r>
              <a:rPr lang="tr-TR" sz="1200" dirty="0">
                <a:ea typeface="+mn-lt"/>
                <a:cs typeface="+mn-lt"/>
              </a:rPr>
              <a:t> a </a:t>
            </a:r>
            <a:r>
              <a:rPr lang="tr-TR" sz="1200" dirty="0" err="1">
                <a:ea typeface="+mn-lt"/>
                <a:cs typeface="+mn-lt"/>
              </a:rPr>
              <a:t>physical</a:t>
            </a:r>
            <a:r>
              <a:rPr lang="tr-TR" sz="1200" dirty="0">
                <a:ea typeface="+mn-lt"/>
                <a:cs typeface="+mn-lt"/>
              </a:rPr>
              <a:t> </a:t>
            </a:r>
            <a:r>
              <a:rPr lang="tr-TR" sz="1200" dirty="0" err="1">
                <a:ea typeface="+mn-lt"/>
                <a:cs typeface="+mn-lt"/>
              </a:rPr>
              <a:t>one</a:t>
            </a:r>
            <a:r>
              <a:rPr lang="tr-TR" sz="1200" dirty="0">
                <a:ea typeface="+mn-lt"/>
                <a:cs typeface="+mn-lt"/>
              </a:rPr>
              <a:t>. Knight </a:t>
            </a:r>
            <a:r>
              <a:rPr lang="tr-TR" sz="1200" dirty="0" err="1">
                <a:ea typeface="+mn-lt"/>
                <a:cs typeface="+mn-lt"/>
              </a:rPr>
              <a:t>must</a:t>
            </a:r>
            <a:r>
              <a:rPr lang="tr-TR" sz="1200" dirty="0">
                <a:ea typeface="+mn-lt"/>
                <a:cs typeface="+mn-lt"/>
              </a:rPr>
              <a:t> listen </a:t>
            </a:r>
            <a:r>
              <a:rPr lang="tr-TR" sz="1200" dirty="0" err="1">
                <a:ea typeface="+mn-lt"/>
                <a:cs typeface="+mn-lt"/>
              </a:rPr>
              <a:t>to</a:t>
            </a:r>
            <a:r>
              <a:rPr lang="tr-TR" sz="1200" dirty="0">
                <a:ea typeface="+mn-lt"/>
                <a:cs typeface="+mn-lt"/>
              </a:rPr>
              <a:t> </a:t>
            </a:r>
            <a:r>
              <a:rPr lang="tr-TR" sz="1200" dirty="0" err="1">
                <a:ea typeface="+mn-lt"/>
                <a:cs typeface="+mn-lt"/>
              </a:rPr>
              <a:t>other</a:t>
            </a:r>
            <a:r>
              <a:rPr lang="tr-TR" sz="1200" dirty="0">
                <a:ea typeface="+mn-lt"/>
                <a:cs typeface="+mn-lt"/>
              </a:rPr>
              <a:t> </a:t>
            </a:r>
            <a:r>
              <a:rPr lang="tr-TR" sz="1200" dirty="0" err="1">
                <a:ea typeface="+mn-lt"/>
                <a:cs typeface="+mn-lt"/>
              </a:rPr>
              <a:t>women</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consider</a:t>
            </a:r>
            <a:r>
              <a:rPr lang="tr-TR" sz="1200" dirty="0">
                <a:ea typeface="+mn-lt"/>
                <a:cs typeface="+mn-lt"/>
              </a:rPr>
              <a:t> his </a:t>
            </a:r>
            <a:r>
              <a:rPr lang="tr-TR" sz="1200" dirty="0" err="1">
                <a:ea typeface="+mn-lt"/>
                <a:cs typeface="+mn-lt"/>
              </a:rPr>
              <a:t>actions</a:t>
            </a:r>
            <a:r>
              <a:rPr lang="tr-TR" sz="1200" dirty="0">
                <a:ea typeface="+mn-lt"/>
                <a:cs typeface="+mn-lt"/>
              </a:rPr>
              <a:t> </a:t>
            </a:r>
            <a:r>
              <a:rPr lang="tr-TR" sz="1200" dirty="0" err="1">
                <a:ea typeface="+mn-lt"/>
                <a:cs typeface="+mn-lt"/>
              </a:rPr>
              <a:t>so</a:t>
            </a:r>
            <a:r>
              <a:rPr lang="tr-TR" sz="1200" dirty="0">
                <a:ea typeface="+mn-lt"/>
                <a:cs typeface="+mn-lt"/>
              </a:rPr>
              <a:t> it is </a:t>
            </a:r>
            <a:r>
              <a:rPr lang="tr-TR" sz="1200" dirty="0" err="1">
                <a:ea typeface="+mn-lt"/>
                <a:cs typeface="+mn-lt"/>
              </a:rPr>
              <a:t>kind</a:t>
            </a:r>
            <a:r>
              <a:rPr lang="tr-TR" sz="1200" dirty="0">
                <a:ea typeface="+mn-lt"/>
                <a:cs typeface="+mn-lt"/>
              </a:rPr>
              <a:t> of a moral </a:t>
            </a:r>
            <a:r>
              <a:rPr lang="tr-TR" sz="1200" dirty="0" err="1">
                <a:ea typeface="+mn-lt"/>
                <a:cs typeface="+mn-lt"/>
              </a:rPr>
              <a:t>redemption</a:t>
            </a:r>
            <a:r>
              <a:rPr lang="tr-TR" sz="1200" dirty="0">
                <a:ea typeface="+mn-lt"/>
                <a:cs typeface="+mn-lt"/>
              </a:rPr>
              <a:t>. he is </a:t>
            </a:r>
            <a:r>
              <a:rPr lang="tr-TR" sz="1200" dirty="0" err="1">
                <a:ea typeface="+mn-lt"/>
                <a:cs typeface="+mn-lt"/>
              </a:rPr>
              <a:t>forced</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accept</a:t>
            </a:r>
            <a:r>
              <a:rPr lang="tr-TR" sz="1200" dirty="0">
                <a:ea typeface="+mn-lt"/>
                <a:cs typeface="+mn-lt"/>
              </a:rPr>
              <a:t> his </a:t>
            </a:r>
            <a:r>
              <a:rPr lang="tr-TR" sz="1200" dirty="0" err="1">
                <a:ea typeface="+mn-lt"/>
                <a:cs typeface="+mn-lt"/>
              </a:rPr>
              <a:t>ignorance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learn</a:t>
            </a:r>
            <a:r>
              <a:rPr lang="tr-TR" sz="1200" dirty="0">
                <a:ea typeface="+mn-lt"/>
                <a:cs typeface="+mn-lt"/>
              </a:rPr>
              <a:t> </a:t>
            </a:r>
            <a:r>
              <a:rPr lang="tr-TR" sz="1200" dirty="0" err="1">
                <a:ea typeface="+mn-lt"/>
                <a:cs typeface="+mn-lt"/>
              </a:rPr>
              <a:t>from</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wisdom</a:t>
            </a:r>
            <a:r>
              <a:rPr lang="tr-TR" sz="1200" dirty="0">
                <a:ea typeface="+mn-lt"/>
                <a:cs typeface="+mn-lt"/>
              </a:rPr>
              <a:t> of </a:t>
            </a:r>
            <a:r>
              <a:rPr lang="tr-TR" sz="1200" dirty="0" err="1">
                <a:ea typeface="+mn-lt"/>
                <a:cs typeface="+mn-lt"/>
              </a:rPr>
              <a:t>other</a:t>
            </a:r>
            <a:r>
              <a:rPr lang="tr-TR" sz="1200" dirty="0">
                <a:ea typeface="+mn-lt"/>
                <a:cs typeface="+mn-lt"/>
              </a:rPr>
              <a:t> </a:t>
            </a:r>
            <a:r>
              <a:rPr lang="tr-TR" sz="1200" dirty="0" err="1">
                <a:ea typeface="+mn-lt"/>
                <a:cs typeface="+mn-lt"/>
              </a:rPr>
              <a:t>women</a:t>
            </a:r>
            <a:r>
              <a:rPr lang="tr-TR" sz="1200" dirty="0">
                <a:ea typeface="+mn-lt"/>
                <a:cs typeface="+mn-lt"/>
              </a:rPr>
              <a:t> </a:t>
            </a:r>
            <a:r>
              <a:rPr lang="tr-TR" sz="1200" dirty="0" err="1">
                <a:ea typeface="+mn-lt"/>
                <a:cs typeface="+mn-lt"/>
              </a:rPr>
              <a:t>who</a:t>
            </a:r>
            <a:r>
              <a:rPr lang="tr-TR" sz="1200" dirty="0">
                <a:ea typeface="+mn-lt"/>
                <a:cs typeface="+mn-lt"/>
              </a:rPr>
              <a:t> he </a:t>
            </a:r>
            <a:r>
              <a:rPr lang="tr-TR" sz="1200" dirty="0" err="1">
                <a:ea typeface="+mn-lt"/>
                <a:cs typeface="+mn-lt"/>
              </a:rPr>
              <a:t>sees</a:t>
            </a:r>
            <a:r>
              <a:rPr lang="tr-TR" sz="1200" dirty="0">
                <a:ea typeface="+mn-lt"/>
                <a:cs typeface="+mn-lt"/>
              </a:rPr>
              <a:t> </a:t>
            </a:r>
            <a:r>
              <a:rPr lang="tr-TR" sz="1200" dirty="0" err="1">
                <a:ea typeface="+mn-lt"/>
                <a:cs typeface="+mn-lt"/>
              </a:rPr>
              <a:t>beneath</a:t>
            </a:r>
            <a:r>
              <a:rPr lang="tr-TR" sz="1200" dirty="0">
                <a:ea typeface="+mn-lt"/>
                <a:cs typeface="+mn-lt"/>
              </a:rPr>
              <a:t> </a:t>
            </a:r>
            <a:r>
              <a:rPr lang="tr-TR" sz="1200" dirty="0" err="1">
                <a:ea typeface="+mn-lt"/>
                <a:cs typeface="+mn-lt"/>
              </a:rPr>
              <a:t>himself</a:t>
            </a:r>
            <a:r>
              <a:rPr lang="tr-TR" sz="1200" dirty="0">
                <a:ea typeface="+mn-lt"/>
                <a:cs typeface="+mn-lt"/>
              </a:rPr>
              <a:t>. 12 </a:t>
            </a:r>
            <a:r>
              <a:rPr lang="tr-TR" sz="1200" dirty="0" err="1">
                <a:ea typeface="+mn-lt"/>
                <a:cs typeface="+mn-lt"/>
              </a:rPr>
              <a:t>month</a:t>
            </a:r>
            <a:r>
              <a:rPr lang="tr-TR" sz="1200" dirty="0">
                <a:ea typeface="+mn-lt"/>
                <a:cs typeface="+mn-lt"/>
              </a:rPr>
              <a:t> </a:t>
            </a:r>
            <a:r>
              <a:rPr lang="tr-TR" sz="1200" dirty="0" err="1">
                <a:ea typeface="+mn-lt"/>
                <a:cs typeface="+mn-lt"/>
              </a:rPr>
              <a:t>and</a:t>
            </a:r>
            <a:r>
              <a:rPr lang="tr-TR" sz="1200" dirty="0">
                <a:ea typeface="+mn-lt"/>
                <a:cs typeface="+mn-lt"/>
              </a:rPr>
              <a:t> a </a:t>
            </a:r>
            <a:r>
              <a:rPr lang="tr-TR" sz="1200" dirty="0" err="1">
                <a:ea typeface="+mn-lt"/>
                <a:cs typeface="+mn-lt"/>
              </a:rPr>
              <a:t>day</a:t>
            </a:r>
            <a:r>
              <a:rPr lang="tr-TR" sz="1200" dirty="0">
                <a:ea typeface="+mn-lt"/>
                <a:cs typeface="+mn-lt"/>
              </a:rPr>
              <a:t> </a:t>
            </a:r>
            <a:r>
              <a:rPr lang="tr-TR" sz="1200" dirty="0" err="1">
                <a:ea typeface="+mn-lt"/>
                <a:cs typeface="+mn-lt"/>
              </a:rPr>
              <a:t>symbolize</a:t>
            </a:r>
            <a:r>
              <a:rPr lang="tr-TR" sz="1200" dirty="0">
                <a:ea typeface="+mn-lt"/>
                <a:cs typeface="+mn-lt"/>
              </a:rPr>
              <a:t> a </a:t>
            </a:r>
            <a:r>
              <a:rPr lang="tr-TR" sz="1200" dirty="0" err="1">
                <a:ea typeface="+mn-lt"/>
                <a:cs typeface="+mn-lt"/>
              </a:rPr>
              <a:t>transformation</a:t>
            </a:r>
            <a:r>
              <a:rPr lang="tr-TR" sz="1200" dirty="0">
                <a:ea typeface="+mn-lt"/>
                <a:cs typeface="+mn-lt"/>
              </a:rPr>
              <a:t> </a:t>
            </a:r>
            <a:r>
              <a:rPr lang="tr-TR" sz="1200" dirty="0" err="1">
                <a:ea typeface="+mn-lt"/>
                <a:cs typeface="+mn-lt"/>
              </a:rPr>
              <a:t>cycle</a:t>
            </a:r>
            <a:r>
              <a:rPr lang="tr-TR" sz="1200" dirty="0">
                <a:ea typeface="+mn-lt"/>
                <a:cs typeface="+mn-lt"/>
              </a:rPr>
              <a:t>. </a:t>
            </a:r>
            <a:r>
              <a:rPr lang="tr-TR" sz="1200" dirty="0" err="1">
                <a:ea typeface="+mn-lt"/>
                <a:cs typeface="+mn-lt"/>
              </a:rPr>
              <a:t>extra</a:t>
            </a:r>
            <a:r>
              <a:rPr lang="tr-TR" sz="1200" dirty="0">
                <a:ea typeface="+mn-lt"/>
                <a:cs typeface="+mn-lt"/>
              </a:rPr>
              <a:t> </a:t>
            </a:r>
            <a:r>
              <a:rPr lang="tr-TR" sz="1200" dirty="0" err="1">
                <a:ea typeface="+mn-lt"/>
                <a:cs typeface="+mn-lt"/>
              </a:rPr>
              <a:t>day</a:t>
            </a:r>
            <a:r>
              <a:rPr lang="tr-TR" sz="1200" dirty="0">
                <a:ea typeface="+mn-lt"/>
                <a:cs typeface="+mn-lt"/>
              </a:rPr>
              <a:t> </a:t>
            </a:r>
            <a:r>
              <a:rPr lang="tr-TR" sz="1200" dirty="0" err="1">
                <a:ea typeface="+mn-lt"/>
                <a:cs typeface="+mn-lt"/>
              </a:rPr>
              <a:t>symbolizes</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additional</a:t>
            </a:r>
            <a:r>
              <a:rPr lang="tr-TR" sz="1200" dirty="0">
                <a:ea typeface="+mn-lt"/>
                <a:cs typeface="+mn-lt"/>
              </a:rPr>
              <a:t> </a:t>
            </a:r>
            <a:r>
              <a:rPr lang="tr-TR" sz="1200" dirty="0" err="1">
                <a:ea typeface="+mn-lt"/>
                <a:cs typeface="+mn-lt"/>
              </a:rPr>
              <a:t>effort</a:t>
            </a:r>
            <a:r>
              <a:rPr lang="tr-TR" sz="1200" dirty="0">
                <a:ea typeface="+mn-lt"/>
                <a:cs typeface="+mn-lt"/>
              </a:rPr>
              <a:t> </a:t>
            </a:r>
            <a:r>
              <a:rPr lang="tr-TR" sz="1200" dirty="0" err="1">
                <a:ea typeface="+mn-lt"/>
                <a:cs typeface="+mn-lt"/>
              </a:rPr>
              <a:t>one</a:t>
            </a:r>
            <a:r>
              <a:rPr lang="tr-TR" sz="1200" dirty="0">
                <a:ea typeface="+mn-lt"/>
                <a:cs typeface="+mn-lt"/>
              </a:rPr>
              <a:t> </a:t>
            </a:r>
            <a:r>
              <a:rPr lang="tr-TR" sz="1200" dirty="0" err="1">
                <a:ea typeface="+mn-lt"/>
                <a:cs typeface="+mn-lt"/>
              </a:rPr>
              <a:t>shows</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true</a:t>
            </a:r>
            <a:r>
              <a:rPr lang="tr-TR" sz="1200" dirty="0">
                <a:ea typeface="+mn-lt"/>
                <a:cs typeface="+mn-lt"/>
              </a:rPr>
              <a:t> </a:t>
            </a:r>
            <a:r>
              <a:rPr lang="tr-TR" sz="1200" dirty="0" err="1">
                <a:ea typeface="+mn-lt"/>
                <a:cs typeface="+mn-lt"/>
              </a:rPr>
              <a:t>understanding</a:t>
            </a:r>
            <a:r>
              <a:rPr lang="tr-TR" sz="1200" dirty="0">
                <a:ea typeface="+mn-lt"/>
                <a:cs typeface="+mn-lt"/>
              </a:rPr>
              <a:t>. </a:t>
            </a:r>
            <a:endParaRPr lang="tr-TR" sz="1200" dirty="0"/>
          </a:p>
          <a:p>
            <a:pPr marL="0" indent="0"/>
            <a:endParaRPr lang="tr-TR" sz="1200" dirty="0"/>
          </a:p>
        </p:txBody>
      </p:sp>
    </p:spTree>
    <p:extLst>
      <p:ext uri="{BB962C8B-B14F-4D97-AF65-F5344CB8AC3E}">
        <p14:creationId xmlns:p14="http://schemas.microsoft.com/office/powerpoint/2010/main" val="1037844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72001" y="547871"/>
            <a:ext cx="7814898" cy="1539394"/>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324132"/>
            <a:ext cx="8695803" cy="4258224"/>
          </a:xfrm>
        </p:spPr>
        <p:txBody>
          <a:bodyPr vert="horz" lIns="68580" tIns="34290" rIns="68580" bIns="34290" rtlCol="0" anchor="t">
            <a:noAutofit/>
          </a:bodyPr>
          <a:lstStyle/>
          <a:p>
            <a:pPr marL="0" indent="0"/>
            <a:r>
              <a:rPr lang="tr-TR" sz="1200" dirty="0">
                <a:ea typeface="+mn-lt"/>
                <a:cs typeface="+mn-lt"/>
              </a:rPr>
              <a:t>     As he </a:t>
            </a:r>
            <a:r>
              <a:rPr lang="tr-TR" sz="1200" dirty="0" err="1">
                <a:ea typeface="+mn-lt"/>
                <a:cs typeface="+mn-lt"/>
              </a:rPr>
              <a:t>rode</a:t>
            </a:r>
            <a:r>
              <a:rPr lang="tr-TR" sz="1200" dirty="0">
                <a:ea typeface="+mn-lt"/>
                <a:cs typeface="+mn-lt"/>
              </a:rPr>
              <a:t> </a:t>
            </a:r>
            <a:r>
              <a:rPr lang="tr-TR" sz="1200" dirty="0" err="1">
                <a:ea typeface="+mn-lt"/>
                <a:cs typeface="+mn-lt"/>
              </a:rPr>
              <a:t>home</a:t>
            </a:r>
            <a:r>
              <a:rPr lang="tr-TR" sz="1200" dirty="0">
                <a:ea typeface="+mn-lt"/>
                <a:cs typeface="+mn-lt"/>
              </a:rPr>
              <a:t> in a </a:t>
            </a:r>
            <a:r>
              <a:rPr lang="tr-TR" sz="1200" dirty="0" err="1">
                <a:ea typeface="+mn-lt"/>
                <a:cs typeface="+mn-lt"/>
              </a:rPr>
              <a:t>dejected</a:t>
            </a:r>
            <a:r>
              <a:rPr lang="tr-TR" sz="1200" dirty="0">
                <a:ea typeface="+mn-lt"/>
                <a:cs typeface="+mn-lt"/>
              </a:rPr>
              <a:t> </a:t>
            </a:r>
            <a:r>
              <a:rPr lang="tr-TR" sz="1200" dirty="0" err="1">
                <a:ea typeface="+mn-lt"/>
                <a:cs typeface="+mn-lt"/>
              </a:rPr>
              <a:t>mood</a:t>
            </a:r>
            <a:endParaRPr lang="tr-TR" sz="1200" dirty="0"/>
          </a:p>
          <a:p>
            <a:r>
              <a:rPr lang="tr-TR" sz="1200" dirty="0" err="1">
                <a:ea typeface="+mn-lt"/>
                <a:cs typeface="+mn-lt"/>
              </a:rPr>
              <a:t>Suddenly</a:t>
            </a:r>
            <a:r>
              <a:rPr lang="tr-TR" sz="1200" dirty="0">
                <a:ea typeface="+mn-lt"/>
                <a:cs typeface="+mn-lt"/>
              </a:rPr>
              <a:t>, at </a:t>
            </a:r>
            <a:r>
              <a:rPr lang="tr-TR" sz="1200" dirty="0" err="1">
                <a:ea typeface="+mn-lt"/>
                <a:cs typeface="+mn-lt"/>
              </a:rPr>
              <a:t>the</a:t>
            </a:r>
            <a:r>
              <a:rPr lang="tr-TR" sz="1200" dirty="0">
                <a:ea typeface="+mn-lt"/>
                <a:cs typeface="+mn-lt"/>
              </a:rPr>
              <a:t> </a:t>
            </a:r>
            <a:r>
              <a:rPr lang="tr-TR" sz="1200" dirty="0" err="1">
                <a:ea typeface="+mn-lt"/>
                <a:cs typeface="+mn-lt"/>
              </a:rPr>
              <a:t>margin</a:t>
            </a:r>
            <a:r>
              <a:rPr lang="tr-TR" sz="1200" dirty="0">
                <a:ea typeface="+mn-lt"/>
                <a:cs typeface="+mn-lt"/>
              </a:rPr>
              <a:t> of a </a:t>
            </a:r>
            <a:r>
              <a:rPr lang="tr-TR" sz="1200" dirty="0" err="1">
                <a:ea typeface="+mn-lt"/>
                <a:cs typeface="+mn-lt"/>
              </a:rPr>
              <a:t>wood</a:t>
            </a:r>
            <a:r>
              <a:rPr lang="tr-TR" sz="1200" dirty="0">
                <a:ea typeface="+mn-lt"/>
                <a:cs typeface="+mn-lt"/>
              </a:rPr>
              <a:t>,</a:t>
            </a:r>
            <a:endParaRPr lang="tr-TR" sz="1200" dirty="0"/>
          </a:p>
          <a:p>
            <a:r>
              <a:rPr lang="tr-TR" sz="1200" dirty="0">
                <a:ea typeface="+mn-lt"/>
                <a:cs typeface="+mn-lt"/>
              </a:rPr>
              <a:t>He </a:t>
            </a:r>
            <a:r>
              <a:rPr lang="tr-TR" sz="1200" dirty="0" err="1">
                <a:ea typeface="+mn-lt"/>
                <a:cs typeface="+mn-lt"/>
              </a:rPr>
              <a:t>saw</a:t>
            </a:r>
            <a:r>
              <a:rPr lang="tr-TR" sz="1200" dirty="0">
                <a:ea typeface="+mn-lt"/>
                <a:cs typeface="+mn-lt"/>
              </a:rPr>
              <a:t> a </a:t>
            </a:r>
            <a:r>
              <a:rPr lang="tr-TR" sz="1200" dirty="0" err="1">
                <a:ea typeface="+mn-lt"/>
                <a:cs typeface="+mn-lt"/>
              </a:rPr>
              <a:t>dance</a:t>
            </a:r>
            <a:r>
              <a:rPr lang="tr-TR" sz="1200" dirty="0">
                <a:ea typeface="+mn-lt"/>
                <a:cs typeface="+mn-lt"/>
              </a:rPr>
              <a:t> </a:t>
            </a:r>
            <a:r>
              <a:rPr lang="tr-TR" sz="1200" dirty="0" err="1">
                <a:ea typeface="+mn-lt"/>
                <a:cs typeface="+mn-lt"/>
              </a:rPr>
              <a:t>upon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leafy</a:t>
            </a:r>
            <a:r>
              <a:rPr lang="tr-TR" sz="1200" dirty="0">
                <a:ea typeface="+mn-lt"/>
                <a:cs typeface="+mn-lt"/>
              </a:rPr>
              <a:t> </a:t>
            </a:r>
            <a:r>
              <a:rPr lang="tr-TR" sz="1200" dirty="0" err="1">
                <a:ea typeface="+mn-lt"/>
                <a:cs typeface="+mn-lt"/>
              </a:rPr>
              <a:t>floor</a:t>
            </a:r>
            <a:endParaRPr lang="tr-TR" sz="1200" dirty="0"/>
          </a:p>
          <a:p>
            <a:r>
              <a:rPr lang="tr-TR" sz="1200" dirty="0">
                <a:ea typeface="+mn-lt"/>
                <a:cs typeface="+mn-lt"/>
              </a:rPr>
              <a:t>Of </a:t>
            </a:r>
            <a:r>
              <a:rPr lang="tr-TR" sz="1200" dirty="0" err="1">
                <a:ea typeface="+mn-lt"/>
                <a:cs typeface="+mn-lt"/>
              </a:rPr>
              <a:t>four</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twenty</a:t>
            </a:r>
            <a:r>
              <a:rPr lang="tr-TR" sz="1200" dirty="0">
                <a:ea typeface="+mn-lt"/>
                <a:cs typeface="+mn-lt"/>
              </a:rPr>
              <a:t> </a:t>
            </a:r>
            <a:r>
              <a:rPr lang="tr-TR" sz="1200" dirty="0" err="1">
                <a:ea typeface="+mn-lt"/>
                <a:cs typeface="+mn-lt"/>
              </a:rPr>
              <a:t>ladies</a:t>
            </a:r>
            <a:r>
              <a:rPr lang="tr-TR" sz="1200" dirty="0">
                <a:ea typeface="+mn-lt"/>
                <a:cs typeface="+mn-lt"/>
              </a:rPr>
              <a:t>, </a:t>
            </a:r>
            <a:r>
              <a:rPr lang="tr-TR" sz="1200" dirty="0" err="1">
                <a:ea typeface="+mn-lt"/>
                <a:cs typeface="+mn-lt"/>
              </a:rPr>
              <a:t>nay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more</a:t>
            </a:r>
            <a:r>
              <a:rPr lang="tr-TR" sz="1200" dirty="0">
                <a:ea typeface="+mn-lt"/>
                <a:cs typeface="+mn-lt"/>
              </a:rPr>
              <a:t>.”</a:t>
            </a:r>
            <a:endParaRPr lang="tr-TR" sz="1200" dirty="0"/>
          </a:p>
          <a:p>
            <a:r>
              <a:rPr lang="tr-TR" sz="1200" dirty="0" err="1">
                <a:ea typeface="+mn-lt"/>
                <a:cs typeface="+mn-lt"/>
              </a:rPr>
              <a:t>the</a:t>
            </a:r>
            <a:r>
              <a:rPr lang="tr-TR" sz="1200" dirty="0">
                <a:ea typeface="+mn-lt"/>
                <a:cs typeface="+mn-lt"/>
              </a:rPr>
              <a:t> Knight is </a:t>
            </a:r>
            <a:r>
              <a:rPr lang="tr-TR" sz="1200" dirty="0" err="1">
                <a:ea typeface="+mn-lt"/>
                <a:cs typeface="+mn-lt"/>
              </a:rPr>
              <a:t>hopeless</a:t>
            </a:r>
            <a:r>
              <a:rPr lang="tr-TR" sz="1200" dirty="0">
                <a:ea typeface="+mn-lt"/>
                <a:cs typeface="+mn-lt"/>
              </a:rPr>
              <a:t> </a:t>
            </a:r>
            <a:r>
              <a:rPr lang="tr-TR" sz="1200" dirty="0" err="1">
                <a:ea typeface="+mn-lt"/>
                <a:cs typeface="+mn-lt"/>
              </a:rPr>
              <a:t>because</a:t>
            </a:r>
            <a:r>
              <a:rPr lang="tr-TR" sz="1200" dirty="0">
                <a:ea typeface="+mn-lt"/>
                <a:cs typeface="+mn-lt"/>
              </a:rPr>
              <a:t> he </a:t>
            </a:r>
            <a:r>
              <a:rPr lang="tr-TR" sz="1200" dirty="0" err="1">
                <a:ea typeface="+mn-lt"/>
                <a:cs typeface="+mn-lt"/>
              </a:rPr>
              <a:t>hasn't</a:t>
            </a:r>
            <a:r>
              <a:rPr lang="tr-TR" sz="1200" dirty="0">
                <a:ea typeface="+mn-lt"/>
                <a:cs typeface="+mn-lt"/>
              </a:rPr>
              <a:t> </a:t>
            </a:r>
            <a:r>
              <a:rPr lang="tr-TR" sz="1200" dirty="0" err="1">
                <a:ea typeface="+mn-lt"/>
                <a:cs typeface="+mn-lt"/>
              </a:rPr>
              <a:t>found</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answer</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question</a:t>
            </a:r>
            <a:r>
              <a:rPr lang="tr-TR" sz="1200" dirty="0">
                <a:ea typeface="+mn-lt"/>
                <a:cs typeface="+mn-lt"/>
              </a:rPr>
              <a:t>, </a:t>
            </a:r>
            <a:r>
              <a:rPr lang="tr-TR" sz="1200" dirty="0" err="1">
                <a:ea typeface="+mn-lt"/>
                <a:cs typeface="+mn-lt"/>
              </a:rPr>
              <a:t>comes</a:t>
            </a:r>
            <a:r>
              <a:rPr lang="tr-TR" sz="1200" dirty="0">
                <a:ea typeface="+mn-lt"/>
                <a:cs typeface="+mn-lt"/>
              </a:rPr>
              <a:t> </a:t>
            </a:r>
            <a:r>
              <a:rPr lang="tr-TR" sz="1200" dirty="0" err="1">
                <a:ea typeface="+mn-lt"/>
                <a:cs typeface="+mn-lt"/>
              </a:rPr>
              <a:t>across</a:t>
            </a:r>
            <a:r>
              <a:rPr lang="tr-TR" sz="1200" dirty="0">
                <a:ea typeface="+mn-lt"/>
                <a:cs typeface="+mn-lt"/>
              </a:rPr>
              <a:t> a </a:t>
            </a:r>
            <a:r>
              <a:rPr lang="tr-TR" sz="1200" dirty="0" err="1">
                <a:ea typeface="+mn-lt"/>
                <a:cs typeface="+mn-lt"/>
              </a:rPr>
              <a:t>group</a:t>
            </a:r>
            <a:r>
              <a:rPr lang="tr-TR" sz="1200" dirty="0">
                <a:ea typeface="+mn-lt"/>
                <a:cs typeface="+mn-lt"/>
              </a:rPr>
              <a:t> of </a:t>
            </a:r>
            <a:r>
              <a:rPr lang="tr-TR" sz="1200" dirty="0" err="1">
                <a:ea typeface="+mn-lt"/>
                <a:cs typeface="+mn-lt"/>
              </a:rPr>
              <a:t>dancing</a:t>
            </a:r>
            <a:r>
              <a:rPr lang="tr-TR" sz="1200" dirty="0">
                <a:ea typeface="+mn-lt"/>
                <a:cs typeface="+mn-lt"/>
              </a:rPr>
              <a:t> </a:t>
            </a:r>
            <a:r>
              <a:rPr lang="tr-TR" sz="1200" dirty="0" err="1">
                <a:ea typeface="+mn-lt"/>
                <a:cs typeface="+mn-lt"/>
              </a:rPr>
              <a:t>ladies</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image</a:t>
            </a:r>
            <a:r>
              <a:rPr lang="tr-TR" sz="1200" dirty="0">
                <a:ea typeface="+mn-lt"/>
                <a:cs typeface="+mn-lt"/>
              </a:rPr>
              <a:t> he </a:t>
            </a:r>
            <a:r>
              <a:rPr lang="tr-TR" sz="1200" dirty="0" err="1">
                <a:ea typeface="+mn-lt"/>
                <a:cs typeface="+mn-lt"/>
              </a:rPr>
              <a:t>sees</a:t>
            </a:r>
            <a:r>
              <a:rPr lang="tr-TR" sz="1200" dirty="0">
                <a:ea typeface="+mn-lt"/>
                <a:cs typeface="+mn-lt"/>
              </a:rPr>
              <a:t> </a:t>
            </a:r>
            <a:r>
              <a:rPr lang="tr-TR" sz="1200" dirty="0" err="1">
                <a:ea typeface="+mn-lt"/>
                <a:cs typeface="+mn-lt"/>
              </a:rPr>
              <a:t>reflects</a:t>
            </a:r>
            <a:r>
              <a:rPr lang="tr-TR" sz="1200" dirty="0">
                <a:ea typeface="+mn-lt"/>
                <a:cs typeface="+mn-lt"/>
              </a:rPr>
              <a:t> </a:t>
            </a:r>
            <a:r>
              <a:rPr lang="tr-TR" sz="1200" dirty="0" err="1">
                <a:ea typeface="+mn-lt"/>
                <a:cs typeface="+mn-lt"/>
              </a:rPr>
              <a:t>medieval</a:t>
            </a:r>
            <a:r>
              <a:rPr lang="tr-TR" sz="1200" dirty="0">
                <a:ea typeface="+mn-lt"/>
                <a:cs typeface="+mn-lt"/>
              </a:rPr>
              <a:t> </a:t>
            </a:r>
            <a:r>
              <a:rPr lang="tr-TR" sz="1200" dirty="0" err="1">
                <a:ea typeface="+mn-lt"/>
                <a:cs typeface="+mn-lt"/>
              </a:rPr>
              <a:t>lore</a:t>
            </a:r>
            <a:r>
              <a:rPr lang="tr-TR" sz="1200" dirty="0">
                <a:ea typeface="+mn-lt"/>
                <a:cs typeface="+mn-lt"/>
              </a:rPr>
              <a:t>, in </a:t>
            </a:r>
            <a:r>
              <a:rPr lang="tr-TR" sz="1200" dirty="0" err="1">
                <a:ea typeface="+mn-lt"/>
                <a:cs typeface="+mn-lt"/>
              </a:rPr>
              <a:t>medieval</a:t>
            </a:r>
            <a:r>
              <a:rPr lang="tr-TR" sz="1200" dirty="0">
                <a:ea typeface="+mn-lt"/>
                <a:cs typeface="+mn-lt"/>
              </a:rPr>
              <a:t> Works </a:t>
            </a:r>
            <a:r>
              <a:rPr lang="tr-TR" sz="1200" dirty="0" err="1">
                <a:ea typeface="+mn-lt"/>
                <a:cs typeface="+mn-lt"/>
              </a:rPr>
              <a:t>supernatural</a:t>
            </a:r>
            <a:r>
              <a:rPr lang="tr-TR" sz="1200" dirty="0">
                <a:ea typeface="+mn-lt"/>
                <a:cs typeface="+mn-lt"/>
              </a:rPr>
              <a:t> </a:t>
            </a:r>
            <a:r>
              <a:rPr lang="tr-TR" sz="1200" dirty="0" err="1">
                <a:ea typeface="+mn-lt"/>
                <a:cs typeface="+mn-lt"/>
              </a:rPr>
              <a:t>elements</a:t>
            </a:r>
            <a:r>
              <a:rPr lang="tr-TR" sz="1200" dirty="0">
                <a:ea typeface="+mn-lt"/>
                <a:cs typeface="+mn-lt"/>
              </a:rPr>
              <a:t> </a:t>
            </a:r>
            <a:r>
              <a:rPr lang="tr-TR" sz="1200" dirty="0" err="1">
                <a:ea typeface="+mn-lt"/>
                <a:cs typeface="+mn-lt"/>
              </a:rPr>
              <a:t>generally</a:t>
            </a:r>
            <a:r>
              <a:rPr lang="tr-TR" sz="1200" dirty="0">
                <a:ea typeface="+mn-lt"/>
                <a:cs typeface="+mn-lt"/>
              </a:rPr>
              <a:t> </a:t>
            </a:r>
            <a:r>
              <a:rPr lang="tr-TR" sz="1200" dirty="0" err="1">
                <a:ea typeface="+mn-lt"/>
                <a:cs typeface="+mn-lt"/>
              </a:rPr>
              <a:t>appear</a:t>
            </a:r>
            <a:r>
              <a:rPr lang="tr-TR" sz="1200" dirty="0">
                <a:ea typeface="+mn-lt"/>
                <a:cs typeface="+mn-lt"/>
              </a:rPr>
              <a:t> at </a:t>
            </a:r>
            <a:r>
              <a:rPr lang="tr-TR" sz="1200" dirty="0" err="1">
                <a:ea typeface="+mn-lt"/>
                <a:cs typeface="+mn-lt"/>
              </a:rPr>
              <a:t>critical</a:t>
            </a:r>
            <a:r>
              <a:rPr lang="tr-TR" sz="1200" dirty="0">
                <a:ea typeface="+mn-lt"/>
                <a:cs typeface="+mn-lt"/>
              </a:rPr>
              <a:t> </a:t>
            </a:r>
            <a:r>
              <a:rPr lang="tr-TR" sz="1200" dirty="0" err="1">
                <a:ea typeface="+mn-lt"/>
                <a:cs typeface="+mn-lt"/>
              </a:rPr>
              <a:t>moments</a:t>
            </a:r>
            <a:r>
              <a:rPr lang="tr-TR" sz="1200" dirty="0">
                <a:ea typeface="+mn-lt"/>
                <a:cs typeface="+mn-lt"/>
              </a:rPr>
              <a:t>. </a:t>
            </a:r>
            <a:r>
              <a:rPr lang="tr-TR" sz="1200" dirty="0" err="1">
                <a:ea typeface="+mn-lt"/>
                <a:cs typeface="+mn-lt"/>
              </a:rPr>
              <a:t>group</a:t>
            </a:r>
            <a:r>
              <a:rPr lang="tr-TR" sz="1200" dirty="0">
                <a:ea typeface="+mn-lt"/>
                <a:cs typeface="+mn-lt"/>
              </a:rPr>
              <a:t> of </a:t>
            </a:r>
            <a:r>
              <a:rPr lang="tr-TR" sz="1200" dirty="0" err="1">
                <a:ea typeface="+mn-lt"/>
                <a:cs typeface="+mn-lt"/>
              </a:rPr>
              <a:t>dancers</a:t>
            </a:r>
            <a:r>
              <a:rPr lang="tr-TR" sz="1200" dirty="0">
                <a:ea typeface="+mn-lt"/>
                <a:cs typeface="+mn-lt"/>
              </a:rPr>
              <a:t> </a:t>
            </a:r>
            <a:r>
              <a:rPr lang="tr-TR" sz="1200" dirty="0" err="1">
                <a:ea typeface="+mn-lt"/>
                <a:cs typeface="+mn-lt"/>
              </a:rPr>
              <a:t>appear</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disappear</a:t>
            </a:r>
            <a:r>
              <a:rPr lang="tr-TR" sz="1200" dirty="0">
                <a:ea typeface="+mn-lt"/>
                <a:cs typeface="+mn-lt"/>
              </a:rPr>
              <a:t> </a:t>
            </a:r>
            <a:r>
              <a:rPr lang="tr-TR" sz="1200" dirty="0" err="1">
                <a:ea typeface="+mn-lt"/>
                <a:cs typeface="+mn-lt"/>
              </a:rPr>
              <a:t>suddenly</a:t>
            </a:r>
            <a:r>
              <a:rPr lang="tr-TR" sz="1200" dirty="0">
                <a:ea typeface="+mn-lt"/>
                <a:cs typeface="+mn-lt"/>
              </a:rPr>
              <a:t> </a:t>
            </a:r>
            <a:r>
              <a:rPr lang="tr-TR" sz="1200" dirty="0" err="1">
                <a:ea typeface="+mn-lt"/>
                <a:cs typeface="+mn-lt"/>
              </a:rPr>
              <a:t>so</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suggests</a:t>
            </a:r>
            <a:r>
              <a:rPr lang="tr-TR" sz="1200" dirty="0">
                <a:ea typeface="+mn-lt"/>
                <a:cs typeface="+mn-lt"/>
              </a:rPr>
              <a:t> they </a:t>
            </a:r>
            <a:r>
              <a:rPr lang="tr-TR" sz="1200" dirty="0" err="1">
                <a:ea typeface="+mn-lt"/>
                <a:cs typeface="+mn-lt"/>
              </a:rPr>
              <a:t>might</a:t>
            </a:r>
            <a:r>
              <a:rPr lang="tr-TR" sz="1200" dirty="0">
                <a:ea typeface="+mn-lt"/>
                <a:cs typeface="+mn-lt"/>
              </a:rPr>
              <a:t> be </a:t>
            </a:r>
            <a:r>
              <a:rPr lang="tr-TR" sz="1200" dirty="0" err="1">
                <a:ea typeface="+mn-lt"/>
                <a:cs typeface="+mn-lt"/>
              </a:rPr>
              <a:t>magical</a:t>
            </a:r>
            <a:r>
              <a:rPr lang="tr-TR" sz="1200" dirty="0">
                <a:ea typeface="+mn-lt"/>
                <a:cs typeface="+mn-lt"/>
              </a:rPr>
              <a:t> </a:t>
            </a:r>
            <a:r>
              <a:rPr lang="tr-TR" sz="1200" dirty="0" err="1">
                <a:ea typeface="+mn-lt"/>
                <a:cs typeface="+mn-lt"/>
              </a:rPr>
              <a:t>beings</a:t>
            </a:r>
            <a:r>
              <a:rPr lang="tr-TR" sz="1200" dirty="0">
                <a:ea typeface="+mn-lt"/>
                <a:cs typeface="+mn-lt"/>
              </a:rPr>
              <a:t>. </a:t>
            </a:r>
            <a:r>
              <a:rPr lang="tr-TR" sz="1200" dirty="0" err="1">
                <a:ea typeface="+mn-lt"/>
                <a:cs typeface="+mn-lt"/>
              </a:rPr>
              <a:t>which</a:t>
            </a:r>
            <a:r>
              <a:rPr lang="tr-TR" sz="1200" dirty="0">
                <a:ea typeface="+mn-lt"/>
                <a:cs typeface="+mn-lt"/>
              </a:rPr>
              <a:t> is </a:t>
            </a:r>
            <a:r>
              <a:rPr lang="tr-TR" sz="1200" dirty="0" err="1">
                <a:ea typeface="+mn-lt"/>
                <a:cs typeface="+mn-lt"/>
              </a:rPr>
              <a:t>another</a:t>
            </a:r>
            <a:r>
              <a:rPr lang="tr-TR" sz="1200" dirty="0">
                <a:ea typeface="+mn-lt"/>
                <a:cs typeface="+mn-lt"/>
              </a:rPr>
              <a:t> reference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medieval</a:t>
            </a:r>
            <a:r>
              <a:rPr lang="tr-TR" sz="1200" dirty="0">
                <a:ea typeface="+mn-lt"/>
                <a:cs typeface="+mn-lt"/>
              </a:rPr>
              <a:t> </a:t>
            </a:r>
            <a:r>
              <a:rPr lang="tr-TR" sz="1200" dirty="0" err="1">
                <a:ea typeface="+mn-lt"/>
                <a:cs typeface="+mn-lt"/>
              </a:rPr>
              <a:t>folklore</a:t>
            </a:r>
            <a:r>
              <a:rPr lang="tr-TR" sz="1200" dirty="0">
                <a:ea typeface="+mn-lt"/>
                <a:cs typeface="+mn-lt"/>
              </a:rPr>
              <a:t>. </a:t>
            </a:r>
            <a:endParaRPr lang="tr-TR" sz="1200" dirty="0"/>
          </a:p>
          <a:p>
            <a:endParaRPr lang="tr-TR" sz="1200" dirty="0"/>
          </a:p>
          <a:p>
            <a:r>
              <a:rPr lang="tr-TR" sz="1200" dirty="0" err="1">
                <a:ea typeface="+mn-lt"/>
                <a:cs typeface="+mn-lt"/>
              </a:rPr>
              <a:t>Dancers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dance</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vanished</a:t>
            </a:r>
            <a:r>
              <a:rPr lang="tr-TR" sz="1200" dirty="0">
                <a:ea typeface="+mn-lt"/>
                <a:cs typeface="+mn-lt"/>
              </a:rPr>
              <a:t> </a:t>
            </a:r>
            <a:r>
              <a:rPr lang="tr-TR" sz="1200" dirty="0" err="1">
                <a:ea typeface="+mn-lt"/>
                <a:cs typeface="+mn-lt"/>
              </a:rPr>
              <a:t>into</a:t>
            </a:r>
            <a:r>
              <a:rPr lang="tr-TR" sz="1200" dirty="0">
                <a:ea typeface="+mn-lt"/>
                <a:cs typeface="+mn-lt"/>
              </a:rPr>
              <a:t> </a:t>
            </a:r>
            <a:r>
              <a:rPr lang="tr-TR" sz="1200" dirty="0" err="1">
                <a:ea typeface="+mn-lt"/>
                <a:cs typeface="+mn-lt"/>
              </a:rPr>
              <a:t>air</a:t>
            </a:r>
            <a:r>
              <a:rPr lang="tr-TR" sz="1200" dirty="0">
                <a:ea typeface="+mn-lt"/>
                <a:cs typeface="+mn-lt"/>
              </a:rPr>
              <a:t>!</a:t>
            </a:r>
            <a:endParaRPr lang="tr-TR" sz="1200" dirty="0"/>
          </a:p>
          <a:p>
            <a:r>
              <a:rPr lang="tr-TR" sz="1200" dirty="0" err="1">
                <a:ea typeface="+mn-lt"/>
                <a:cs typeface="+mn-lt"/>
              </a:rPr>
              <a:t>There</a:t>
            </a:r>
            <a:r>
              <a:rPr lang="tr-TR" sz="1200" dirty="0">
                <a:ea typeface="+mn-lt"/>
                <a:cs typeface="+mn-lt"/>
              </a:rPr>
              <a:t> </a:t>
            </a:r>
            <a:r>
              <a:rPr lang="tr-TR" sz="1200" dirty="0" err="1">
                <a:ea typeface="+mn-lt"/>
                <a:cs typeface="+mn-lt"/>
              </a:rPr>
              <a:t>wasn’t</a:t>
            </a:r>
            <a:r>
              <a:rPr lang="tr-TR" sz="1200" dirty="0">
                <a:ea typeface="+mn-lt"/>
                <a:cs typeface="+mn-lt"/>
              </a:rPr>
              <a:t> a </a:t>
            </a:r>
            <a:r>
              <a:rPr lang="tr-TR" sz="1200" dirty="0" err="1">
                <a:ea typeface="+mn-lt"/>
                <a:cs typeface="+mn-lt"/>
              </a:rPr>
              <a:t>living</a:t>
            </a:r>
            <a:r>
              <a:rPr lang="tr-TR" sz="1200" dirty="0">
                <a:ea typeface="+mn-lt"/>
                <a:cs typeface="+mn-lt"/>
              </a:rPr>
              <a:t> </a:t>
            </a:r>
            <a:r>
              <a:rPr lang="tr-TR" sz="1200" dirty="0" err="1">
                <a:ea typeface="+mn-lt"/>
                <a:cs typeface="+mn-lt"/>
              </a:rPr>
              <a:t>creature</a:t>
            </a:r>
            <a:r>
              <a:rPr lang="tr-TR" sz="1200" dirty="0">
                <a:ea typeface="+mn-lt"/>
                <a:cs typeface="+mn-lt"/>
              </a:rPr>
              <a:t> </a:t>
            </a:r>
            <a:r>
              <a:rPr lang="tr-TR" sz="1200" dirty="0" err="1">
                <a:ea typeface="+mn-lt"/>
                <a:cs typeface="+mn-lt"/>
              </a:rPr>
              <a:t>to</a:t>
            </a:r>
            <a:r>
              <a:rPr lang="tr-TR" sz="1200" dirty="0">
                <a:ea typeface="+mn-lt"/>
                <a:cs typeface="+mn-lt"/>
              </a:rPr>
              <a:t> be </a:t>
            </a:r>
            <a:r>
              <a:rPr lang="tr-TR" sz="1200" dirty="0" err="1">
                <a:ea typeface="+mn-lt"/>
                <a:cs typeface="+mn-lt"/>
              </a:rPr>
              <a:t>seen</a:t>
            </a:r>
            <a:endParaRPr lang="tr-TR" sz="1200" dirty="0"/>
          </a:p>
          <a:p>
            <a:r>
              <a:rPr lang="tr-TR" sz="1200" dirty="0" err="1">
                <a:ea typeface="+mn-lt"/>
                <a:cs typeface="+mn-lt"/>
              </a:rPr>
              <a:t>Save</a:t>
            </a:r>
            <a:r>
              <a:rPr lang="tr-TR" sz="1200" dirty="0">
                <a:ea typeface="+mn-lt"/>
                <a:cs typeface="+mn-lt"/>
              </a:rPr>
              <a:t> </a:t>
            </a:r>
            <a:r>
              <a:rPr lang="tr-TR" sz="1200" dirty="0" err="1">
                <a:ea typeface="+mn-lt"/>
                <a:cs typeface="+mn-lt"/>
              </a:rPr>
              <a:t>one</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woman</a:t>
            </a:r>
            <a:r>
              <a:rPr lang="tr-TR" sz="1200" dirty="0">
                <a:ea typeface="+mn-lt"/>
                <a:cs typeface="+mn-lt"/>
              </a:rPr>
              <a:t> </a:t>
            </a:r>
            <a:r>
              <a:rPr lang="tr-TR" sz="1200" dirty="0" err="1">
                <a:ea typeface="+mn-lt"/>
                <a:cs typeface="+mn-lt"/>
              </a:rPr>
              <a:t>crouched</a:t>
            </a:r>
            <a:r>
              <a:rPr lang="tr-TR" sz="1200" dirty="0">
                <a:ea typeface="+mn-lt"/>
                <a:cs typeface="+mn-lt"/>
              </a:rPr>
              <a:t> </a:t>
            </a:r>
            <a:r>
              <a:rPr lang="tr-TR" sz="1200" dirty="0" err="1">
                <a:ea typeface="+mn-lt"/>
                <a:cs typeface="+mn-lt"/>
              </a:rPr>
              <a:t>upon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green</a:t>
            </a:r>
            <a:r>
              <a:rPr lang="tr-TR" sz="1200" dirty="0">
                <a:ea typeface="+mn-lt"/>
                <a:cs typeface="+mn-lt"/>
              </a:rPr>
              <a:t>.”</a:t>
            </a:r>
            <a:endParaRPr lang="tr-TR" sz="1200" dirty="0"/>
          </a:p>
          <a:p>
            <a:r>
              <a:rPr lang="tr-TR" sz="1200" dirty="0" err="1">
                <a:ea typeface="+mn-lt"/>
                <a:cs typeface="+mn-lt"/>
              </a:rPr>
              <a:t>old</a:t>
            </a:r>
            <a:r>
              <a:rPr lang="tr-TR" sz="1200" dirty="0">
                <a:ea typeface="+mn-lt"/>
                <a:cs typeface="+mn-lt"/>
              </a:rPr>
              <a:t> </a:t>
            </a:r>
            <a:r>
              <a:rPr lang="tr-TR" sz="1200" dirty="0" err="1">
                <a:ea typeface="+mn-lt"/>
                <a:cs typeface="+mn-lt"/>
              </a:rPr>
              <a:t>woman</a:t>
            </a:r>
            <a:r>
              <a:rPr lang="tr-TR" sz="1200" dirty="0">
                <a:ea typeface="+mn-lt"/>
                <a:cs typeface="+mn-lt"/>
              </a:rPr>
              <a:t> is a </a:t>
            </a:r>
            <a:r>
              <a:rPr lang="tr-TR" sz="1200" dirty="0" err="1">
                <a:ea typeface="+mn-lt"/>
                <a:cs typeface="+mn-lt"/>
              </a:rPr>
              <a:t>contrast</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beauty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vitality</a:t>
            </a:r>
            <a:r>
              <a:rPr lang="tr-TR" sz="1200" dirty="0">
                <a:ea typeface="+mn-lt"/>
                <a:cs typeface="+mn-lt"/>
              </a:rPr>
              <a:t> of </a:t>
            </a:r>
            <a:r>
              <a:rPr lang="tr-TR" sz="1200" dirty="0" err="1">
                <a:ea typeface="+mn-lt"/>
                <a:cs typeface="+mn-lt"/>
              </a:rPr>
              <a:t>the</a:t>
            </a:r>
            <a:r>
              <a:rPr lang="tr-TR" sz="1200" dirty="0">
                <a:ea typeface="+mn-lt"/>
                <a:cs typeface="+mn-lt"/>
              </a:rPr>
              <a:t> </a:t>
            </a:r>
            <a:r>
              <a:rPr lang="tr-TR" sz="1200" dirty="0" err="1">
                <a:ea typeface="+mn-lt"/>
                <a:cs typeface="+mn-lt"/>
              </a:rPr>
              <a:t>dancers</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shows</a:t>
            </a:r>
            <a:r>
              <a:rPr lang="tr-TR" sz="1200" dirty="0">
                <a:ea typeface="+mn-lt"/>
                <a:cs typeface="+mn-lt"/>
              </a:rPr>
              <a:t> </a:t>
            </a:r>
            <a:r>
              <a:rPr lang="tr-TR" sz="1200" dirty="0" err="1">
                <a:ea typeface="+mn-lt"/>
                <a:cs typeface="+mn-lt"/>
              </a:rPr>
              <a:t>the</a:t>
            </a:r>
            <a:r>
              <a:rPr lang="tr-TR" sz="1200" dirty="0">
                <a:ea typeface="+mn-lt"/>
                <a:cs typeface="+mn-lt"/>
              </a:rPr>
              <a:t> test Knight </a:t>
            </a:r>
            <a:r>
              <a:rPr lang="tr-TR" sz="1200" dirty="0" err="1">
                <a:ea typeface="+mn-lt"/>
                <a:cs typeface="+mn-lt"/>
              </a:rPr>
              <a:t>needs</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pass</a:t>
            </a:r>
            <a:r>
              <a:rPr lang="tr-TR" sz="1200" dirty="0">
                <a:ea typeface="+mn-lt"/>
                <a:cs typeface="+mn-lt"/>
              </a:rPr>
              <a:t> </a:t>
            </a:r>
            <a:r>
              <a:rPr lang="tr-TR" sz="1200" dirty="0" err="1">
                <a:ea typeface="+mn-lt"/>
                <a:cs typeface="+mn-lt"/>
              </a:rPr>
              <a:t>which</a:t>
            </a:r>
            <a:r>
              <a:rPr lang="tr-TR" sz="1200" dirty="0">
                <a:ea typeface="+mn-lt"/>
                <a:cs typeface="+mn-lt"/>
              </a:rPr>
              <a:t> is </a:t>
            </a:r>
            <a:r>
              <a:rPr lang="tr-TR" sz="1200" dirty="0" err="1">
                <a:ea typeface="+mn-lt"/>
                <a:cs typeface="+mn-lt"/>
              </a:rPr>
              <a:t>to</a:t>
            </a:r>
            <a:r>
              <a:rPr lang="tr-TR" sz="1200" dirty="0">
                <a:ea typeface="+mn-lt"/>
                <a:cs typeface="+mn-lt"/>
              </a:rPr>
              <a:t> be </a:t>
            </a:r>
            <a:r>
              <a:rPr lang="tr-TR" sz="1200" dirty="0" err="1">
                <a:ea typeface="+mn-lt"/>
                <a:cs typeface="+mn-lt"/>
              </a:rPr>
              <a:t>humble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accept</a:t>
            </a:r>
            <a:r>
              <a:rPr lang="tr-TR" sz="1200" dirty="0">
                <a:ea typeface="+mn-lt"/>
                <a:cs typeface="+mn-lt"/>
              </a:rPr>
              <a:t> </a:t>
            </a:r>
            <a:r>
              <a:rPr lang="tr-TR" sz="1200" dirty="0" err="1">
                <a:ea typeface="+mn-lt"/>
                <a:cs typeface="+mn-lt"/>
              </a:rPr>
              <a:t>wisdom</a:t>
            </a:r>
            <a:r>
              <a:rPr lang="tr-TR" sz="1200" dirty="0">
                <a:ea typeface="+mn-lt"/>
                <a:cs typeface="+mn-lt"/>
              </a:rPr>
              <a:t> </a:t>
            </a:r>
            <a:r>
              <a:rPr lang="tr-TR" sz="1200" dirty="0" err="1">
                <a:ea typeface="+mn-lt"/>
                <a:cs typeface="+mn-lt"/>
              </a:rPr>
              <a:t>from</a:t>
            </a:r>
            <a:r>
              <a:rPr lang="tr-TR" sz="1200" dirty="0">
                <a:ea typeface="+mn-lt"/>
                <a:cs typeface="+mn-lt"/>
              </a:rPr>
              <a:t> an </a:t>
            </a:r>
            <a:r>
              <a:rPr lang="tr-TR" sz="1200" dirty="0" err="1">
                <a:ea typeface="+mn-lt"/>
                <a:cs typeface="+mn-lt"/>
              </a:rPr>
              <a:t>unexpected</a:t>
            </a:r>
            <a:r>
              <a:rPr lang="tr-TR" sz="1200" dirty="0">
                <a:ea typeface="+mn-lt"/>
                <a:cs typeface="+mn-lt"/>
              </a:rPr>
              <a:t> </a:t>
            </a:r>
            <a:r>
              <a:rPr lang="tr-TR" sz="1200" dirty="0" err="1">
                <a:ea typeface="+mn-lt"/>
                <a:cs typeface="+mn-lt"/>
              </a:rPr>
              <a:t>source</a:t>
            </a:r>
            <a:r>
              <a:rPr lang="tr-TR" sz="1200" dirty="0">
                <a:ea typeface="+mn-lt"/>
                <a:cs typeface="+mn-lt"/>
              </a:rPr>
              <a:t>. </a:t>
            </a:r>
            <a:r>
              <a:rPr lang="tr-TR" sz="1200" dirty="0" err="1">
                <a:ea typeface="+mn-lt"/>
                <a:cs typeface="+mn-lt"/>
              </a:rPr>
              <a:t>also</a:t>
            </a:r>
            <a:r>
              <a:rPr lang="tr-TR" sz="1200" dirty="0">
                <a:ea typeface="+mn-lt"/>
                <a:cs typeface="+mn-lt"/>
              </a:rPr>
              <a:t> </a:t>
            </a:r>
            <a:r>
              <a:rPr lang="tr-TR" sz="1200" dirty="0" err="1">
                <a:ea typeface="+mn-lt"/>
                <a:cs typeface="+mn-lt"/>
              </a:rPr>
              <a:t>these</a:t>
            </a:r>
            <a:r>
              <a:rPr lang="tr-TR" sz="1200" dirty="0">
                <a:ea typeface="+mn-lt"/>
                <a:cs typeface="+mn-lt"/>
              </a:rPr>
              <a:t> </a:t>
            </a:r>
            <a:r>
              <a:rPr lang="tr-TR" sz="1200" dirty="0" err="1">
                <a:ea typeface="+mn-lt"/>
                <a:cs typeface="+mn-lt"/>
              </a:rPr>
              <a:t>lines</a:t>
            </a:r>
            <a:r>
              <a:rPr lang="tr-TR" sz="1200" dirty="0">
                <a:ea typeface="+mn-lt"/>
                <a:cs typeface="+mn-lt"/>
              </a:rPr>
              <a:t> </a:t>
            </a:r>
            <a:r>
              <a:rPr lang="tr-TR" sz="1200" dirty="0" err="1">
                <a:ea typeface="+mn-lt"/>
                <a:cs typeface="+mn-lt"/>
              </a:rPr>
              <a:t>represents</a:t>
            </a:r>
            <a:r>
              <a:rPr lang="tr-TR" sz="1200" dirty="0">
                <a:ea typeface="+mn-lt"/>
                <a:cs typeface="+mn-lt"/>
              </a:rPr>
              <a:t> a </a:t>
            </a:r>
            <a:r>
              <a:rPr lang="tr-TR" sz="1200" dirty="0" err="1">
                <a:ea typeface="+mn-lt"/>
                <a:cs typeface="+mn-lt"/>
              </a:rPr>
              <a:t>key</a:t>
            </a:r>
            <a:r>
              <a:rPr lang="tr-TR" sz="1200" dirty="0">
                <a:ea typeface="+mn-lt"/>
                <a:cs typeface="+mn-lt"/>
              </a:rPr>
              <a:t> </a:t>
            </a:r>
            <a:r>
              <a:rPr lang="tr-TR" sz="1200" dirty="0" err="1">
                <a:ea typeface="+mn-lt"/>
                <a:cs typeface="+mn-lt"/>
              </a:rPr>
              <a:t>theme</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which</a:t>
            </a:r>
            <a:r>
              <a:rPr lang="tr-TR" sz="1200" dirty="0">
                <a:ea typeface="+mn-lt"/>
                <a:cs typeface="+mn-lt"/>
              </a:rPr>
              <a:t> is </a:t>
            </a:r>
            <a:r>
              <a:rPr lang="tr-TR" sz="1200" dirty="0" err="1">
                <a:ea typeface="+mn-lt"/>
                <a:cs typeface="+mn-lt"/>
              </a:rPr>
              <a:t>wisdom</a:t>
            </a:r>
            <a:r>
              <a:rPr lang="tr-TR" sz="1200" dirty="0">
                <a:ea typeface="+mn-lt"/>
                <a:cs typeface="+mn-lt"/>
              </a:rPr>
              <a:t> </a:t>
            </a:r>
            <a:r>
              <a:rPr lang="tr-TR" sz="1200" dirty="0" err="1">
                <a:ea typeface="+mn-lt"/>
                <a:cs typeface="+mn-lt"/>
              </a:rPr>
              <a:t>comes</a:t>
            </a:r>
            <a:r>
              <a:rPr lang="tr-TR" sz="1200" dirty="0">
                <a:ea typeface="+mn-lt"/>
                <a:cs typeface="+mn-lt"/>
              </a:rPr>
              <a:t> </a:t>
            </a:r>
            <a:r>
              <a:rPr lang="tr-TR" sz="1200" dirty="0" err="1">
                <a:ea typeface="+mn-lt"/>
                <a:cs typeface="+mn-lt"/>
              </a:rPr>
              <a:t>from</a:t>
            </a:r>
            <a:r>
              <a:rPr lang="tr-TR" sz="1200" dirty="0">
                <a:ea typeface="+mn-lt"/>
                <a:cs typeface="+mn-lt"/>
              </a:rPr>
              <a:t> </a:t>
            </a:r>
            <a:r>
              <a:rPr lang="tr-TR" sz="1200" dirty="0" err="1">
                <a:ea typeface="+mn-lt"/>
                <a:cs typeface="+mn-lt"/>
              </a:rPr>
              <a:t>experience</a:t>
            </a:r>
            <a:r>
              <a:rPr lang="tr-TR" sz="1200" dirty="0">
                <a:ea typeface="+mn-lt"/>
                <a:cs typeface="+mn-lt"/>
              </a:rPr>
              <a:t> but not </a:t>
            </a:r>
            <a:r>
              <a:rPr lang="tr-TR" sz="1200" dirty="0" err="1">
                <a:ea typeface="+mn-lt"/>
                <a:cs typeface="+mn-lt"/>
              </a:rPr>
              <a:t>from</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external</a:t>
            </a:r>
            <a:r>
              <a:rPr lang="tr-TR" sz="1200" dirty="0">
                <a:ea typeface="+mn-lt"/>
                <a:cs typeface="+mn-lt"/>
              </a:rPr>
              <a:t> </a:t>
            </a:r>
            <a:r>
              <a:rPr lang="tr-TR" sz="1200" dirty="0" err="1">
                <a:ea typeface="+mn-lt"/>
                <a:cs typeface="+mn-lt"/>
              </a:rPr>
              <a:t>appearances</a:t>
            </a:r>
            <a:r>
              <a:rPr lang="tr-TR" sz="1200" dirty="0">
                <a:ea typeface="+mn-lt"/>
                <a:cs typeface="+mn-lt"/>
              </a:rPr>
              <a:t>.</a:t>
            </a:r>
            <a:endParaRPr lang="tr-TR" sz="1200" dirty="0"/>
          </a:p>
          <a:p>
            <a:pPr marL="0" indent="0"/>
            <a:endParaRPr lang="tr-TR" sz="1200" dirty="0"/>
          </a:p>
        </p:txBody>
      </p:sp>
    </p:spTree>
    <p:extLst>
      <p:ext uri="{BB962C8B-B14F-4D97-AF65-F5344CB8AC3E}">
        <p14:creationId xmlns:p14="http://schemas.microsoft.com/office/powerpoint/2010/main" val="3462316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99766" y="547871"/>
            <a:ext cx="8055529" cy="1446843"/>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406760"/>
          </a:xfrm>
        </p:spPr>
        <p:txBody>
          <a:bodyPr vert="horz" lIns="68580" tIns="34290" rIns="68580" bIns="34290" rtlCol="0" anchor="t">
            <a:noAutofit/>
          </a:bodyPr>
          <a:lstStyle/>
          <a:p>
            <a:pPr marL="0" indent="0"/>
            <a:r>
              <a:rPr lang="tr-TR" sz="1200" dirty="0">
                <a:ea typeface="+mn-lt"/>
                <a:cs typeface="+mn-lt"/>
              </a:rPr>
              <a:t>“</a:t>
            </a:r>
            <a:r>
              <a:rPr lang="tr-TR" sz="1200" dirty="0" err="1">
                <a:ea typeface="+mn-lt"/>
                <a:cs typeface="+mn-lt"/>
              </a:rPr>
              <a:t>Dear</a:t>
            </a:r>
            <a:r>
              <a:rPr lang="tr-TR" sz="1200" dirty="0">
                <a:ea typeface="+mn-lt"/>
                <a:cs typeface="+mn-lt"/>
              </a:rPr>
              <a:t> </a:t>
            </a:r>
            <a:r>
              <a:rPr lang="tr-TR" sz="1200" dirty="0" err="1">
                <a:ea typeface="+mn-lt"/>
                <a:cs typeface="+mn-lt"/>
              </a:rPr>
              <a:t>Mother</a:t>
            </a:r>
            <a:r>
              <a:rPr lang="tr-TR" sz="1200" dirty="0">
                <a:ea typeface="+mn-lt"/>
                <a:cs typeface="+mn-lt"/>
              </a:rPr>
              <a:t>,” </a:t>
            </a:r>
            <a:r>
              <a:rPr lang="tr-TR" sz="1200" dirty="0" err="1">
                <a:ea typeface="+mn-lt"/>
                <a:cs typeface="+mn-lt"/>
              </a:rPr>
              <a:t>said</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 “</a:t>
            </a:r>
            <a:r>
              <a:rPr lang="tr-TR" sz="1200" dirty="0" err="1">
                <a:ea typeface="+mn-lt"/>
                <a:cs typeface="+mn-lt"/>
              </a:rPr>
              <a:t>alack</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day</a:t>
            </a:r>
            <a:r>
              <a:rPr lang="tr-TR" sz="1200" dirty="0">
                <a:ea typeface="+mn-lt"/>
                <a:cs typeface="+mn-lt"/>
              </a:rPr>
              <a:t>!</a:t>
            </a:r>
            <a:endParaRPr lang="tr-TR" sz="1200" dirty="0"/>
          </a:p>
          <a:p>
            <a:r>
              <a:rPr lang="tr-TR" sz="1200" dirty="0">
                <a:ea typeface="+mn-lt"/>
                <a:cs typeface="+mn-lt"/>
              </a:rPr>
              <a:t>I am as </a:t>
            </a:r>
            <a:r>
              <a:rPr lang="tr-TR" sz="1200" dirty="0" err="1">
                <a:ea typeface="+mn-lt"/>
                <a:cs typeface="+mn-lt"/>
              </a:rPr>
              <a:t>good</a:t>
            </a:r>
            <a:r>
              <a:rPr lang="tr-TR" sz="1200" dirty="0">
                <a:ea typeface="+mn-lt"/>
                <a:cs typeface="+mn-lt"/>
              </a:rPr>
              <a:t> as </a:t>
            </a:r>
            <a:r>
              <a:rPr lang="tr-TR" sz="1200" dirty="0" err="1">
                <a:ea typeface="+mn-lt"/>
                <a:cs typeface="+mn-lt"/>
              </a:rPr>
              <a:t>dead</a:t>
            </a:r>
            <a:r>
              <a:rPr lang="tr-TR" sz="1200" dirty="0">
                <a:ea typeface="+mn-lt"/>
                <a:cs typeface="+mn-lt"/>
              </a:rPr>
              <a:t> </a:t>
            </a:r>
            <a:r>
              <a:rPr lang="tr-TR" sz="1200" dirty="0" err="1">
                <a:ea typeface="+mn-lt"/>
                <a:cs typeface="+mn-lt"/>
              </a:rPr>
              <a:t>if</a:t>
            </a:r>
            <a:r>
              <a:rPr lang="tr-TR" sz="1200" dirty="0">
                <a:ea typeface="+mn-lt"/>
                <a:cs typeface="+mn-lt"/>
              </a:rPr>
              <a:t> I </a:t>
            </a:r>
            <a:r>
              <a:rPr lang="tr-TR" sz="1200" dirty="0" err="1">
                <a:ea typeface="+mn-lt"/>
                <a:cs typeface="+mn-lt"/>
              </a:rPr>
              <a:t>can’t</a:t>
            </a:r>
            <a:r>
              <a:rPr lang="tr-TR" sz="1200" dirty="0">
                <a:ea typeface="+mn-lt"/>
                <a:cs typeface="+mn-lt"/>
              </a:rPr>
              <a:t> say</a:t>
            </a:r>
            <a:endParaRPr lang="tr-TR" sz="1200" dirty="0"/>
          </a:p>
          <a:p>
            <a:r>
              <a:rPr lang="tr-TR" sz="1200" dirty="0" err="1">
                <a:ea typeface="+mn-lt"/>
                <a:cs typeface="+mn-lt"/>
              </a:rPr>
              <a:t>What</a:t>
            </a:r>
            <a:r>
              <a:rPr lang="tr-TR" sz="1200" dirty="0">
                <a:ea typeface="+mn-lt"/>
                <a:cs typeface="+mn-lt"/>
              </a:rPr>
              <a:t> </a:t>
            </a:r>
            <a:r>
              <a:rPr lang="tr-TR" sz="1200" dirty="0" err="1">
                <a:ea typeface="+mn-lt"/>
                <a:cs typeface="+mn-lt"/>
              </a:rPr>
              <a:t>thing</a:t>
            </a:r>
            <a:r>
              <a:rPr lang="tr-TR" sz="1200" dirty="0">
                <a:ea typeface="+mn-lt"/>
                <a:cs typeface="+mn-lt"/>
              </a:rPr>
              <a:t> it is </a:t>
            </a:r>
            <a:r>
              <a:rPr lang="tr-TR" sz="1200" dirty="0" err="1">
                <a:ea typeface="+mn-lt"/>
                <a:cs typeface="+mn-lt"/>
              </a:rPr>
              <a:t>that</a:t>
            </a:r>
            <a:r>
              <a:rPr lang="tr-TR" sz="1200" dirty="0">
                <a:ea typeface="+mn-lt"/>
                <a:cs typeface="+mn-lt"/>
              </a:rPr>
              <a:t> </a:t>
            </a:r>
            <a:r>
              <a:rPr lang="tr-TR" sz="1200" dirty="0" err="1">
                <a:ea typeface="+mn-lt"/>
                <a:cs typeface="+mn-lt"/>
              </a:rPr>
              <a:t>women</a:t>
            </a:r>
            <a:r>
              <a:rPr lang="tr-TR" sz="1200" dirty="0">
                <a:ea typeface="+mn-lt"/>
                <a:cs typeface="+mn-lt"/>
              </a:rPr>
              <a:t> </a:t>
            </a:r>
            <a:r>
              <a:rPr lang="tr-TR" sz="1200" dirty="0" err="1">
                <a:ea typeface="+mn-lt"/>
                <a:cs typeface="+mn-lt"/>
              </a:rPr>
              <a:t>most</a:t>
            </a:r>
            <a:r>
              <a:rPr lang="tr-TR" sz="1200" dirty="0">
                <a:ea typeface="+mn-lt"/>
                <a:cs typeface="+mn-lt"/>
              </a:rPr>
              <a:t> </a:t>
            </a:r>
            <a:r>
              <a:rPr lang="tr-TR" sz="1200" dirty="0" err="1">
                <a:ea typeface="+mn-lt"/>
                <a:cs typeface="+mn-lt"/>
              </a:rPr>
              <a:t>desire</a:t>
            </a:r>
            <a:r>
              <a:rPr lang="tr-TR" sz="1200" dirty="0">
                <a:ea typeface="+mn-lt"/>
                <a:cs typeface="+mn-lt"/>
              </a:rPr>
              <a:t>;</a:t>
            </a:r>
            <a:endParaRPr lang="tr-TR" sz="1200" dirty="0"/>
          </a:p>
          <a:p>
            <a:r>
              <a:rPr lang="tr-TR" sz="1200" dirty="0" err="1">
                <a:ea typeface="+mn-lt"/>
                <a:cs typeface="+mn-lt"/>
              </a:rPr>
              <a:t>If</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could</a:t>
            </a:r>
            <a:r>
              <a:rPr lang="tr-TR" sz="1200" dirty="0">
                <a:ea typeface="+mn-lt"/>
                <a:cs typeface="+mn-lt"/>
              </a:rPr>
              <a:t> </a:t>
            </a:r>
            <a:r>
              <a:rPr lang="tr-TR" sz="1200" dirty="0" err="1">
                <a:ea typeface="+mn-lt"/>
                <a:cs typeface="+mn-lt"/>
              </a:rPr>
              <a:t>tell</a:t>
            </a:r>
            <a:r>
              <a:rPr lang="tr-TR" sz="1200" dirty="0">
                <a:ea typeface="+mn-lt"/>
                <a:cs typeface="+mn-lt"/>
              </a:rPr>
              <a:t> me I </a:t>
            </a:r>
            <a:r>
              <a:rPr lang="tr-TR" sz="1200" dirty="0" err="1">
                <a:ea typeface="+mn-lt"/>
                <a:cs typeface="+mn-lt"/>
              </a:rPr>
              <a:t>would</a:t>
            </a:r>
            <a:r>
              <a:rPr lang="tr-TR" sz="1200" dirty="0">
                <a:ea typeface="+mn-lt"/>
                <a:cs typeface="+mn-lt"/>
              </a:rPr>
              <a:t> pay </a:t>
            </a:r>
            <a:r>
              <a:rPr lang="tr-TR" sz="1200" dirty="0" err="1">
                <a:ea typeface="+mn-lt"/>
                <a:cs typeface="+mn-lt"/>
              </a:rPr>
              <a:t>your</a:t>
            </a:r>
            <a:r>
              <a:rPr lang="tr-TR" sz="1200" dirty="0">
                <a:ea typeface="+mn-lt"/>
                <a:cs typeface="+mn-lt"/>
              </a:rPr>
              <a:t> </a:t>
            </a:r>
            <a:r>
              <a:rPr lang="tr-TR" sz="1200" dirty="0" err="1">
                <a:ea typeface="+mn-lt"/>
                <a:cs typeface="+mn-lt"/>
              </a:rPr>
              <a:t>hire</a:t>
            </a:r>
            <a:r>
              <a:rPr lang="tr-TR" sz="1200" dirty="0">
                <a:ea typeface="+mn-lt"/>
                <a:cs typeface="+mn-lt"/>
              </a:rPr>
              <a:t>.”</a:t>
            </a:r>
            <a:endParaRPr lang="tr-TR" sz="1200" dirty="0"/>
          </a:p>
          <a:p>
            <a:endParaRPr lang="tr-TR" sz="1200" dirty="0"/>
          </a:p>
          <a:p>
            <a:r>
              <a:rPr lang="tr-TR" sz="1200" dirty="0">
                <a:ea typeface="+mn-lt"/>
                <a:cs typeface="+mn-lt"/>
              </a:rPr>
              <a:t>as </a:t>
            </a:r>
            <a:r>
              <a:rPr lang="tr-TR" sz="1200" dirty="0" err="1">
                <a:ea typeface="+mn-lt"/>
                <a:cs typeface="+mn-lt"/>
              </a:rPr>
              <a:t>the</a:t>
            </a:r>
            <a:r>
              <a:rPr lang="tr-TR" sz="1200" dirty="0">
                <a:ea typeface="+mn-lt"/>
                <a:cs typeface="+mn-lt"/>
              </a:rPr>
              <a:t> </a:t>
            </a:r>
            <a:r>
              <a:rPr lang="tr-TR" sz="1200" dirty="0" err="1">
                <a:ea typeface="+mn-lt"/>
                <a:cs typeface="+mn-lt"/>
              </a:rPr>
              <a:t>possibility</a:t>
            </a:r>
            <a:r>
              <a:rPr lang="tr-TR" sz="1200" dirty="0">
                <a:ea typeface="+mn-lt"/>
                <a:cs typeface="+mn-lt"/>
              </a:rPr>
              <a:t> of his </a:t>
            </a:r>
            <a:r>
              <a:rPr lang="tr-TR" sz="1200" dirty="0" err="1">
                <a:ea typeface="+mn-lt"/>
                <a:cs typeface="+mn-lt"/>
              </a:rPr>
              <a:t>death</a:t>
            </a:r>
            <a:r>
              <a:rPr lang="tr-TR" sz="1200" dirty="0">
                <a:ea typeface="+mn-lt"/>
                <a:cs typeface="+mn-lt"/>
              </a:rPr>
              <a:t> </a:t>
            </a:r>
            <a:r>
              <a:rPr lang="tr-TR" sz="1200" dirty="0" err="1">
                <a:ea typeface="+mn-lt"/>
                <a:cs typeface="+mn-lt"/>
              </a:rPr>
              <a:t>increases</a:t>
            </a:r>
            <a:r>
              <a:rPr lang="tr-TR" sz="1200" dirty="0">
                <a:ea typeface="+mn-lt"/>
                <a:cs typeface="+mn-lt"/>
              </a:rPr>
              <a:t> it can be </a:t>
            </a:r>
            <a:r>
              <a:rPr lang="tr-TR" sz="1200" dirty="0" err="1">
                <a:ea typeface="+mn-lt"/>
                <a:cs typeface="+mn-lt"/>
              </a:rPr>
              <a:t>seen</a:t>
            </a:r>
            <a:r>
              <a:rPr lang="tr-TR" sz="1200" dirty="0">
                <a:ea typeface="+mn-lt"/>
                <a:cs typeface="+mn-lt"/>
              </a:rPr>
              <a:t> </a:t>
            </a:r>
            <a:r>
              <a:rPr lang="tr-TR" sz="1200" dirty="0" err="1">
                <a:ea typeface="+mn-lt"/>
                <a:cs typeface="+mn-lt"/>
              </a:rPr>
              <a:t>that</a:t>
            </a:r>
            <a:r>
              <a:rPr lang="tr-TR" sz="1200" dirty="0">
                <a:ea typeface="+mn-lt"/>
                <a:cs typeface="+mn-lt"/>
              </a:rPr>
              <a:t> Knight is </a:t>
            </a:r>
            <a:r>
              <a:rPr lang="tr-TR" sz="1200" dirty="0" err="1">
                <a:ea typeface="+mn-lt"/>
                <a:cs typeface="+mn-lt"/>
              </a:rPr>
              <a:t>being</a:t>
            </a:r>
            <a:r>
              <a:rPr lang="tr-TR" sz="1200" dirty="0">
                <a:ea typeface="+mn-lt"/>
                <a:cs typeface="+mn-lt"/>
              </a:rPr>
              <a:t> </a:t>
            </a:r>
            <a:r>
              <a:rPr lang="tr-TR" sz="1200" dirty="0" err="1">
                <a:ea typeface="+mn-lt"/>
                <a:cs typeface="+mn-lt"/>
              </a:rPr>
              <a:t>more</a:t>
            </a:r>
            <a:r>
              <a:rPr lang="tr-TR" sz="1200" dirty="0">
                <a:ea typeface="+mn-lt"/>
                <a:cs typeface="+mn-lt"/>
              </a:rPr>
              <a:t> </a:t>
            </a:r>
            <a:r>
              <a:rPr lang="tr-TR" sz="1200" dirty="0" err="1">
                <a:ea typeface="+mn-lt"/>
                <a:cs typeface="+mn-lt"/>
              </a:rPr>
              <a:t>humble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respectful</a:t>
            </a:r>
            <a:r>
              <a:rPr lang="tr-TR" sz="1200" dirty="0">
                <a:ea typeface="+mn-lt"/>
                <a:cs typeface="+mn-lt"/>
              </a:rPr>
              <a:t> as he </a:t>
            </a:r>
            <a:r>
              <a:rPr lang="tr-TR" sz="1200" dirty="0" err="1">
                <a:ea typeface="+mn-lt"/>
                <a:cs typeface="+mn-lt"/>
              </a:rPr>
              <a:t>adresses</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lady</a:t>
            </a:r>
            <a:r>
              <a:rPr lang="tr-TR" sz="1200" dirty="0">
                <a:ea typeface="+mn-lt"/>
                <a:cs typeface="+mn-lt"/>
              </a:rPr>
              <a:t> as </a:t>
            </a:r>
            <a:r>
              <a:rPr lang="tr-TR" sz="1200" dirty="0" err="1">
                <a:ea typeface="+mn-lt"/>
                <a:cs typeface="+mn-lt"/>
              </a:rPr>
              <a:t>dear</a:t>
            </a:r>
            <a:r>
              <a:rPr lang="tr-TR" sz="1200" dirty="0">
                <a:ea typeface="+mn-lt"/>
                <a:cs typeface="+mn-lt"/>
              </a:rPr>
              <a:t> </a:t>
            </a:r>
            <a:r>
              <a:rPr lang="tr-TR" sz="1200" dirty="0" err="1">
                <a:ea typeface="+mn-lt"/>
                <a:cs typeface="+mn-lt"/>
              </a:rPr>
              <a:t>mother</a:t>
            </a:r>
            <a:r>
              <a:rPr lang="tr-TR" sz="1200" dirty="0">
                <a:ea typeface="+mn-lt"/>
                <a:cs typeface="+mn-lt"/>
              </a:rPr>
              <a:t> he is </a:t>
            </a:r>
            <a:r>
              <a:rPr lang="tr-TR" sz="1200" dirty="0" err="1">
                <a:ea typeface="+mn-lt"/>
                <a:cs typeface="+mn-lt"/>
              </a:rPr>
              <a:t>already</a:t>
            </a:r>
            <a:r>
              <a:rPr lang="tr-TR" sz="1200" dirty="0">
                <a:ea typeface="+mn-lt"/>
                <a:cs typeface="+mn-lt"/>
              </a:rPr>
              <a:t> </a:t>
            </a:r>
            <a:r>
              <a:rPr lang="tr-TR" sz="1200" dirty="0" err="1">
                <a:ea typeface="+mn-lt"/>
                <a:cs typeface="+mn-lt"/>
              </a:rPr>
              <a:t>began</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change</a:t>
            </a:r>
            <a:r>
              <a:rPr lang="tr-TR" sz="1200" dirty="0">
                <a:ea typeface="+mn-lt"/>
                <a:cs typeface="+mn-lt"/>
              </a:rPr>
              <a:t>. he </a:t>
            </a:r>
            <a:r>
              <a:rPr lang="tr-TR" sz="1200" dirty="0" err="1">
                <a:ea typeface="+mn-lt"/>
                <a:cs typeface="+mn-lt"/>
              </a:rPr>
              <a:t>offers</a:t>
            </a:r>
            <a:r>
              <a:rPr lang="tr-TR" sz="1200" dirty="0">
                <a:ea typeface="+mn-lt"/>
                <a:cs typeface="+mn-lt"/>
              </a:rPr>
              <a:t> </a:t>
            </a:r>
            <a:r>
              <a:rPr lang="tr-TR" sz="1200" dirty="0" err="1">
                <a:ea typeface="+mn-lt"/>
                <a:cs typeface="+mn-lt"/>
              </a:rPr>
              <a:t>payment</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answer</a:t>
            </a:r>
            <a:r>
              <a:rPr lang="tr-TR" sz="1200" dirty="0">
                <a:ea typeface="+mn-lt"/>
                <a:cs typeface="+mn-lt"/>
              </a:rPr>
              <a:t> but he has </a:t>
            </a:r>
            <a:r>
              <a:rPr lang="tr-TR" sz="1200" dirty="0" err="1">
                <a:ea typeface="+mn-lt"/>
                <a:cs typeface="+mn-lt"/>
              </a:rPr>
              <a:t>no</a:t>
            </a:r>
            <a:r>
              <a:rPr lang="tr-TR" sz="1200" dirty="0">
                <a:ea typeface="+mn-lt"/>
                <a:cs typeface="+mn-lt"/>
              </a:rPr>
              <a:t> idea </a:t>
            </a:r>
            <a:r>
              <a:rPr lang="tr-TR" sz="1200" dirty="0" err="1">
                <a:ea typeface="+mn-lt"/>
                <a:cs typeface="+mn-lt"/>
              </a:rPr>
              <a:t>what</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price</a:t>
            </a:r>
            <a:r>
              <a:rPr lang="tr-TR" sz="1200" dirty="0">
                <a:ea typeface="+mn-lt"/>
                <a:cs typeface="+mn-lt"/>
              </a:rPr>
              <a:t> </a:t>
            </a:r>
            <a:r>
              <a:rPr lang="tr-TR" sz="1200" dirty="0" err="1">
                <a:ea typeface="+mn-lt"/>
                <a:cs typeface="+mn-lt"/>
              </a:rPr>
              <a:t>will</a:t>
            </a:r>
            <a:r>
              <a:rPr lang="tr-TR" sz="1200" dirty="0">
                <a:ea typeface="+mn-lt"/>
                <a:cs typeface="+mn-lt"/>
              </a:rPr>
              <a:t> be </a:t>
            </a:r>
            <a:r>
              <a:rPr lang="tr-TR" sz="1200" dirty="0" err="1">
                <a:ea typeface="+mn-lt"/>
                <a:cs typeface="+mn-lt"/>
              </a:rPr>
              <a:t>so</a:t>
            </a:r>
            <a:r>
              <a:rPr lang="tr-TR" sz="1200" dirty="0">
                <a:ea typeface="+mn-lt"/>
                <a:cs typeface="+mn-lt"/>
              </a:rPr>
              <a:t> he is </a:t>
            </a:r>
            <a:r>
              <a:rPr lang="tr-TR" sz="1200" dirty="0" err="1">
                <a:ea typeface="+mn-lt"/>
                <a:cs typeface="+mn-lt"/>
              </a:rPr>
              <a:t>still</a:t>
            </a:r>
            <a:r>
              <a:rPr lang="tr-TR" sz="1200" dirty="0">
                <a:ea typeface="+mn-lt"/>
                <a:cs typeface="+mn-lt"/>
              </a:rPr>
              <a:t> not </a:t>
            </a:r>
            <a:r>
              <a:rPr lang="tr-TR" sz="1200" dirty="0" err="1">
                <a:ea typeface="+mn-lt"/>
                <a:cs typeface="+mn-lt"/>
              </a:rPr>
              <a:t>fully</a:t>
            </a:r>
            <a:r>
              <a:rPr lang="tr-TR" sz="1200" dirty="0">
                <a:ea typeface="+mn-lt"/>
                <a:cs typeface="+mn-lt"/>
              </a:rPr>
              <a:t> </a:t>
            </a:r>
            <a:r>
              <a:rPr lang="tr-TR" sz="1200" dirty="0" err="1">
                <a:ea typeface="+mn-lt"/>
                <a:cs typeface="+mn-lt"/>
              </a:rPr>
              <a:t>changed</a:t>
            </a:r>
            <a:r>
              <a:rPr lang="tr-TR" sz="1200" dirty="0">
                <a:ea typeface="+mn-lt"/>
                <a:cs typeface="+mn-lt"/>
              </a:rPr>
              <a:t> </a:t>
            </a:r>
            <a:r>
              <a:rPr lang="tr-TR" sz="1200" dirty="0" err="1">
                <a:ea typeface="+mn-lt"/>
                <a:cs typeface="+mn-lt"/>
              </a:rPr>
              <a:t>and</a:t>
            </a:r>
            <a:r>
              <a:rPr lang="tr-TR" sz="1200" dirty="0">
                <a:ea typeface="+mn-lt"/>
                <a:cs typeface="+mn-lt"/>
              </a:rPr>
              <a:t> not </a:t>
            </a:r>
            <a:r>
              <a:rPr lang="tr-TR" sz="1200" dirty="0" err="1">
                <a:ea typeface="+mn-lt"/>
                <a:cs typeface="+mn-lt"/>
              </a:rPr>
              <a:t>thinking</a:t>
            </a:r>
            <a:r>
              <a:rPr lang="tr-TR" sz="1200" dirty="0">
                <a:ea typeface="+mn-lt"/>
                <a:cs typeface="+mn-lt"/>
              </a:rPr>
              <a:t> </a:t>
            </a:r>
            <a:r>
              <a:rPr lang="tr-TR" sz="1200" dirty="0" err="1">
                <a:ea typeface="+mn-lt"/>
                <a:cs typeface="+mn-lt"/>
              </a:rPr>
              <a:t>thoroughly</a:t>
            </a:r>
            <a:r>
              <a:rPr lang="tr-TR" sz="1200" dirty="0">
                <a:ea typeface="+mn-lt"/>
                <a:cs typeface="+mn-lt"/>
              </a:rPr>
              <a:t> on his </a:t>
            </a:r>
            <a:r>
              <a:rPr lang="tr-TR" sz="1200" dirty="0" err="1">
                <a:ea typeface="+mn-lt"/>
                <a:cs typeface="+mn-lt"/>
              </a:rPr>
              <a:t>actions</a:t>
            </a:r>
            <a:r>
              <a:rPr lang="tr-TR" sz="1200" dirty="0">
                <a:ea typeface="+mn-lt"/>
                <a:cs typeface="+mn-lt"/>
              </a:rPr>
              <a:t>.</a:t>
            </a:r>
            <a:endParaRPr lang="tr-TR" sz="1200" dirty="0"/>
          </a:p>
          <a:p>
            <a:pPr marL="0" indent="0"/>
            <a:endParaRPr lang="tr-TR" sz="1200" dirty="0"/>
          </a:p>
        </p:txBody>
      </p:sp>
    </p:spTree>
    <p:extLst>
      <p:ext uri="{BB962C8B-B14F-4D97-AF65-F5344CB8AC3E}">
        <p14:creationId xmlns:p14="http://schemas.microsoft.com/office/powerpoint/2010/main" val="3706265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784866" y="492341"/>
            <a:ext cx="8000000" cy="1539394"/>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406760"/>
          </a:xfrm>
        </p:spPr>
        <p:txBody>
          <a:bodyPr vert="horz" lIns="68580" tIns="34290" rIns="68580" bIns="34290" rtlCol="0" anchor="t">
            <a:noAutofit/>
          </a:bodyPr>
          <a:lstStyle/>
          <a:p>
            <a:pPr marL="0" indent="0"/>
            <a:r>
              <a:rPr lang="tr-TR" sz="1400" dirty="0">
                <a:ea typeface="+mn-lt"/>
                <a:cs typeface="+mn-lt"/>
              </a:rPr>
              <a:t>“</a:t>
            </a:r>
            <a:r>
              <a:rPr lang="tr-TR" sz="1400" err="1">
                <a:ea typeface="+mn-lt"/>
                <a:cs typeface="+mn-lt"/>
              </a:rPr>
              <a:t>Give</a:t>
            </a:r>
            <a:r>
              <a:rPr lang="tr-TR" sz="1400" dirty="0">
                <a:ea typeface="+mn-lt"/>
                <a:cs typeface="+mn-lt"/>
              </a:rPr>
              <a:t> me </a:t>
            </a:r>
            <a:r>
              <a:rPr lang="tr-TR" sz="1400" err="1">
                <a:ea typeface="+mn-lt"/>
                <a:cs typeface="+mn-lt"/>
              </a:rPr>
              <a:t>your</a:t>
            </a:r>
            <a:r>
              <a:rPr lang="tr-TR" sz="1400" dirty="0">
                <a:ea typeface="+mn-lt"/>
                <a:cs typeface="+mn-lt"/>
              </a:rPr>
              <a:t> </a:t>
            </a:r>
            <a:r>
              <a:rPr lang="tr-TR" sz="1400" err="1">
                <a:ea typeface="+mn-lt"/>
                <a:cs typeface="+mn-lt"/>
              </a:rPr>
              <a:t>hand</a:t>
            </a:r>
            <a:r>
              <a:rPr lang="tr-TR" sz="1400" dirty="0">
                <a:ea typeface="+mn-lt"/>
                <a:cs typeface="+mn-lt"/>
              </a:rPr>
              <a:t>,” </a:t>
            </a:r>
            <a:r>
              <a:rPr lang="tr-TR" sz="1400" err="1">
                <a:ea typeface="+mn-lt"/>
                <a:cs typeface="+mn-lt"/>
              </a:rPr>
              <a:t>she</a:t>
            </a:r>
            <a:r>
              <a:rPr lang="tr-TR" sz="1400" dirty="0">
                <a:ea typeface="+mn-lt"/>
                <a:cs typeface="+mn-lt"/>
              </a:rPr>
              <a:t> </a:t>
            </a:r>
            <a:r>
              <a:rPr lang="tr-TR" sz="1400" err="1">
                <a:ea typeface="+mn-lt"/>
                <a:cs typeface="+mn-lt"/>
              </a:rPr>
              <a:t>said</a:t>
            </a:r>
            <a:r>
              <a:rPr lang="tr-TR" sz="1400" dirty="0">
                <a:ea typeface="+mn-lt"/>
                <a:cs typeface="+mn-lt"/>
              </a:rPr>
              <a:t>, “</a:t>
            </a:r>
            <a:r>
              <a:rPr lang="tr-TR" sz="1400" err="1">
                <a:ea typeface="+mn-lt"/>
                <a:cs typeface="+mn-lt"/>
              </a:rPr>
              <a:t>and</a:t>
            </a:r>
            <a:r>
              <a:rPr lang="tr-TR" sz="1400" dirty="0">
                <a:ea typeface="+mn-lt"/>
                <a:cs typeface="+mn-lt"/>
              </a:rPr>
              <a:t> </a:t>
            </a:r>
            <a:r>
              <a:rPr lang="tr-TR" sz="1400" err="1">
                <a:ea typeface="+mn-lt"/>
                <a:cs typeface="+mn-lt"/>
              </a:rPr>
              <a:t>swear</a:t>
            </a:r>
            <a:r>
              <a:rPr lang="tr-TR" sz="1400" dirty="0">
                <a:ea typeface="+mn-lt"/>
                <a:cs typeface="+mn-lt"/>
              </a:rPr>
              <a:t> </a:t>
            </a:r>
            <a:r>
              <a:rPr lang="tr-TR" sz="1400" err="1">
                <a:ea typeface="+mn-lt"/>
                <a:cs typeface="+mn-lt"/>
              </a:rPr>
              <a:t>to</a:t>
            </a:r>
            <a:r>
              <a:rPr lang="tr-TR" sz="1400" dirty="0">
                <a:ea typeface="+mn-lt"/>
                <a:cs typeface="+mn-lt"/>
              </a:rPr>
              <a:t> do</a:t>
            </a:r>
            <a:endParaRPr lang="tr-TR" sz="1400" dirty="0"/>
          </a:p>
          <a:p>
            <a:r>
              <a:rPr lang="tr-TR" sz="1400" err="1">
                <a:ea typeface="+mn-lt"/>
                <a:cs typeface="+mn-lt"/>
              </a:rPr>
              <a:t>Whatever</a:t>
            </a:r>
            <a:r>
              <a:rPr lang="tr-TR" sz="1400" dirty="0">
                <a:ea typeface="+mn-lt"/>
                <a:cs typeface="+mn-lt"/>
              </a:rPr>
              <a:t> I </a:t>
            </a:r>
            <a:r>
              <a:rPr lang="tr-TR" sz="1400" err="1">
                <a:ea typeface="+mn-lt"/>
                <a:cs typeface="+mn-lt"/>
              </a:rPr>
              <a:t>shall</a:t>
            </a:r>
            <a:r>
              <a:rPr lang="tr-TR" sz="1400" dirty="0">
                <a:ea typeface="+mn-lt"/>
                <a:cs typeface="+mn-lt"/>
              </a:rPr>
              <a:t> </a:t>
            </a:r>
            <a:r>
              <a:rPr lang="tr-TR" sz="1400" err="1">
                <a:ea typeface="+mn-lt"/>
                <a:cs typeface="+mn-lt"/>
              </a:rPr>
              <a:t>next</a:t>
            </a:r>
            <a:r>
              <a:rPr lang="tr-TR" sz="1400" dirty="0">
                <a:ea typeface="+mn-lt"/>
                <a:cs typeface="+mn-lt"/>
              </a:rPr>
              <a:t> </a:t>
            </a:r>
            <a:r>
              <a:rPr lang="tr-TR" sz="1400" err="1">
                <a:ea typeface="+mn-lt"/>
                <a:cs typeface="+mn-lt"/>
              </a:rPr>
              <a:t>require</a:t>
            </a:r>
            <a:r>
              <a:rPr lang="tr-TR" sz="1400" dirty="0">
                <a:ea typeface="+mn-lt"/>
                <a:cs typeface="+mn-lt"/>
              </a:rPr>
              <a:t> of </a:t>
            </a:r>
            <a:r>
              <a:rPr lang="tr-TR" sz="1400" err="1">
                <a:ea typeface="+mn-lt"/>
                <a:cs typeface="+mn-lt"/>
              </a:rPr>
              <a:t>you</a:t>
            </a:r>
            <a:r>
              <a:rPr lang="tr-TR" sz="1400" dirty="0">
                <a:ea typeface="+mn-lt"/>
                <a:cs typeface="+mn-lt"/>
              </a:rPr>
              <a:t>—</a:t>
            </a:r>
            <a:endParaRPr lang="tr-TR" sz="1400" dirty="0"/>
          </a:p>
          <a:p>
            <a:r>
              <a:rPr lang="tr-TR" sz="1400" err="1">
                <a:ea typeface="+mn-lt"/>
                <a:cs typeface="+mn-lt"/>
              </a:rPr>
              <a:t>If</a:t>
            </a:r>
            <a:r>
              <a:rPr lang="tr-TR" sz="1400" dirty="0">
                <a:ea typeface="+mn-lt"/>
                <a:cs typeface="+mn-lt"/>
              </a:rPr>
              <a:t> </a:t>
            </a:r>
            <a:r>
              <a:rPr lang="tr-TR" sz="1400" err="1">
                <a:ea typeface="+mn-lt"/>
                <a:cs typeface="+mn-lt"/>
              </a:rPr>
              <a:t>so</a:t>
            </a:r>
            <a:r>
              <a:rPr lang="tr-TR" sz="1400" dirty="0">
                <a:ea typeface="+mn-lt"/>
                <a:cs typeface="+mn-lt"/>
              </a:rPr>
              <a:t> </a:t>
            </a:r>
            <a:r>
              <a:rPr lang="tr-TR" sz="1400" err="1">
                <a:ea typeface="+mn-lt"/>
                <a:cs typeface="+mn-lt"/>
              </a:rPr>
              <a:t>to</a:t>
            </a:r>
            <a:r>
              <a:rPr lang="tr-TR" sz="1400" dirty="0">
                <a:ea typeface="+mn-lt"/>
                <a:cs typeface="+mn-lt"/>
              </a:rPr>
              <a:t> do </a:t>
            </a:r>
            <a:r>
              <a:rPr lang="tr-TR" sz="1400" err="1">
                <a:ea typeface="+mn-lt"/>
                <a:cs typeface="+mn-lt"/>
              </a:rPr>
              <a:t>should</a:t>
            </a:r>
            <a:r>
              <a:rPr lang="tr-TR" sz="1400" dirty="0">
                <a:ea typeface="+mn-lt"/>
                <a:cs typeface="+mn-lt"/>
              </a:rPr>
              <a:t> </a:t>
            </a:r>
            <a:r>
              <a:rPr lang="tr-TR" sz="1400" err="1">
                <a:ea typeface="+mn-lt"/>
                <a:cs typeface="+mn-lt"/>
              </a:rPr>
              <a:t>lie</a:t>
            </a:r>
            <a:r>
              <a:rPr lang="tr-TR" sz="1400" dirty="0">
                <a:ea typeface="+mn-lt"/>
                <a:cs typeface="+mn-lt"/>
              </a:rPr>
              <a:t> </a:t>
            </a:r>
            <a:r>
              <a:rPr lang="tr-TR" sz="1400" err="1">
                <a:ea typeface="+mn-lt"/>
                <a:cs typeface="+mn-lt"/>
              </a:rPr>
              <a:t>within</a:t>
            </a:r>
            <a:r>
              <a:rPr lang="tr-TR" sz="1400" dirty="0">
                <a:ea typeface="+mn-lt"/>
                <a:cs typeface="+mn-lt"/>
              </a:rPr>
              <a:t> </a:t>
            </a:r>
            <a:r>
              <a:rPr lang="tr-TR" sz="1400" err="1">
                <a:ea typeface="+mn-lt"/>
                <a:cs typeface="+mn-lt"/>
              </a:rPr>
              <a:t>your</a:t>
            </a:r>
            <a:r>
              <a:rPr lang="tr-TR" sz="1400" dirty="0">
                <a:ea typeface="+mn-lt"/>
                <a:cs typeface="+mn-lt"/>
              </a:rPr>
              <a:t> </a:t>
            </a:r>
            <a:r>
              <a:rPr lang="tr-TR" sz="1400" err="1">
                <a:ea typeface="+mn-lt"/>
                <a:cs typeface="+mn-lt"/>
              </a:rPr>
              <a:t>might</a:t>
            </a:r>
            <a:r>
              <a:rPr lang="tr-TR" sz="1400" dirty="0">
                <a:ea typeface="+mn-lt"/>
                <a:cs typeface="+mn-lt"/>
              </a:rPr>
              <a:t>—</a:t>
            </a:r>
            <a:endParaRPr lang="tr-TR" sz="1400" dirty="0"/>
          </a:p>
          <a:p>
            <a:r>
              <a:rPr lang="tr-TR" sz="1400" err="1">
                <a:ea typeface="+mn-lt"/>
                <a:cs typeface="+mn-lt"/>
              </a:rPr>
              <a:t>And</a:t>
            </a:r>
            <a:r>
              <a:rPr lang="tr-TR" sz="1400" dirty="0">
                <a:ea typeface="+mn-lt"/>
                <a:cs typeface="+mn-lt"/>
              </a:rPr>
              <a:t> </a:t>
            </a:r>
            <a:r>
              <a:rPr lang="tr-TR" sz="1400" err="1">
                <a:ea typeface="+mn-lt"/>
                <a:cs typeface="+mn-lt"/>
              </a:rPr>
              <a:t>you</a:t>
            </a:r>
            <a:r>
              <a:rPr lang="tr-TR" sz="1400" dirty="0">
                <a:ea typeface="+mn-lt"/>
                <a:cs typeface="+mn-lt"/>
              </a:rPr>
              <a:t> </a:t>
            </a:r>
            <a:r>
              <a:rPr lang="tr-TR" sz="1400" err="1">
                <a:ea typeface="+mn-lt"/>
                <a:cs typeface="+mn-lt"/>
              </a:rPr>
              <a:t>shall</a:t>
            </a:r>
            <a:r>
              <a:rPr lang="tr-TR" sz="1400" dirty="0">
                <a:ea typeface="+mn-lt"/>
                <a:cs typeface="+mn-lt"/>
              </a:rPr>
              <a:t> </a:t>
            </a:r>
            <a:r>
              <a:rPr lang="tr-TR" sz="1400" err="1">
                <a:ea typeface="+mn-lt"/>
                <a:cs typeface="+mn-lt"/>
              </a:rPr>
              <a:t>know</a:t>
            </a:r>
            <a:r>
              <a:rPr lang="tr-TR" sz="1400" dirty="0">
                <a:ea typeface="+mn-lt"/>
                <a:cs typeface="+mn-lt"/>
              </a:rPr>
              <a:t> </a:t>
            </a:r>
            <a:r>
              <a:rPr lang="tr-TR" sz="1400" err="1">
                <a:ea typeface="+mn-lt"/>
                <a:cs typeface="+mn-lt"/>
              </a:rPr>
              <a:t>the</a:t>
            </a:r>
            <a:r>
              <a:rPr lang="tr-TR" sz="1400" dirty="0">
                <a:ea typeface="+mn-lt"/>
                <a:cs typeface="+mn-lt"/>
              </a:rPr>
              <a:t> </a:t>
            </a:r>
            <a:r>
              <a:rPr lang="tr-TR" sz="1400" err="1">
                <a:ea typeface="+mn-lt"/>
                <a:cs typeface="+mn-lt"/>
              </a:rPr>
              <a:t>answer</a:t>
            </a:r>
            <a:r>
              <a:rPr lang="tr-TR" sz="1400" dirty="0">
                <a:ea typeface="+mn-lt"/>
                <a:cs typeface="+mn-lt"/>
              </a:rPr>
              <a:t> </a:t>
            </a:r>
            <a:r>
              <a:rPr lang="tr-TR" sz="1400" err="1">
                <a:ea typeface="+mn-lt"/>
                <a:cs typeface="+mn-lt"/>
              </a:rPr>
              <a:t>before</a:t>
            </a:r>
            <a:r>
              <a:rPr lang="tr-TR" sz="1400" dirty="0">
                <a:ea typeface="+mn-lt"/>
                <a:cs typeface="+mn-lt"/>
              </a:rPr>
              <a:t> </a:t>
            </a:r>
            <a:r>
              <a:rPr lang="tr-TR" sz="1400" err="1">
                <a:ea typeface="+mn-lt"/>
                <a:cs typeface="+mn-lt"/>
              </a:rPr>
              <a:t>night</a:t>
            </a:r>
            <a:r>
              <a:rPr lang="tr-TR" sz="1400" dirty="0">
                <a:ea typeface="+mn-lt"/>
                <a:cs typeface="+mn-lt"/>
              </a:rPr>
              <a:t>.”</a:t>
            </a:r>
            <a:endParaRPr lang="tr-TR" sz="1400" dirty="0"/>
          </a:p>
          <a:p>
            <a:endParaRPr lang="tr-TR" sz="1400" dirty="0"/>
          </a:p>
          <a:p>
            <a:r>
              <a:rPr lang="tr-TR" sz="1400" err="1">
                <a:ea typeface="+mn-lt"/>
                <a:cs typeface="+mn-lt"/>
              </a:rPr>
              <a:t>the</a:t>
            </a:r>
            <a:r>
              <a:rPr lang="tr-TR" sz="1400" dirty="0">
                <a:ea typeface="+mn-lt"/>
                <a:cs typeface="+mn-lt"/>
              </a:rPr>
              <a:t> </a:t>
            </a:r>
            <a:r>
              <a:rPr lang="tr-TR" sz="1400" err="1">
                <a:ea typeface="+mn-lt"/>
                <a:cs typeface="+mn-lt"/>
              </a:rPr>
              <a:t>old</a:t>
            </a:r>
            <a:r>
              <a:rPr lang="tr-TR" sz="1400" dirty="0">
                <a:ea typeface="+mn-lt"/>
                <a:cs typeface="+mn-lt"/>
              </a:rPr>
              <a:t> </a:t>
            </a:r>
            <a:r>
              <a:rPr lang="tr-TR" sz="1400" err="1">
                <a:ea typeface="+mn-lt"/>
                <a:cs typeface="+mn-lt"/>
              </a:rPr>
              <a:t>woman</a:t>
            </a:r>
            <a:r>
              <a:rPr lang="tr-TR" sz="1400" dirty="0">
                <a:ea typeface="+mn-lt"/>
                <a:cs typeface="+mn-lt"/>
              </a:rPr>
              <a:t> </a:t>
            </a:r>
            <a:r>
              <a:rPr lang="tr-TR" sz="1400" err="1">
                <a:ea typeface="+mn-lt"/>
                <a:cs typeface="+mn-lt"/>
              </a:rPr>
              <a:t>makes</a:t>
            </a:r>
            <a:r>
              <a:rPr lang="tr-TR" sz="1400" dirty="0">
                <a:ea typeface="+mn-lt"/>
                <a:cs typeface="+mn-lt"/>
              </a:rPr>
              <a:t> Knight </a:t>
            </a:r>
            <a:r>
              <a:rPr lang="tr-TR" sz="1400" err="1">
                <a:ea typeface="+mn-lt"/>
                <a:cs typeface="+mn-lt"/>
              </a:rPr>
              <a:t>commit</a:t>
            </a:r>
            <a:r>
              <a:rPr lang="tr-TR" sz="1400" dirty="0">
                <a:ea typeface="+mn-lt"/>
                <a:cs typeface="+mn-lt"/>
              </a:rPr>
              <a:t> </a:t>
            </a:r>
            <a:r>
              <a:rPr lang="tr-TR" sz="1400" err="1">
                <a:ea typeface="+mn-lt"/>
                <a:cs typeface="+mn-lt"/>
              </a:rPr>
              <a:t>himself</a:t>
            </a:r>
            <a:r>
              <a:rPr lang="tr-TR" sz="1400" dirty="0">
                <a:ea typeface="+mn-lt"/>
                <a:cs typeface="+mn-lt"/>
              </a:rPr>
              <a:t> </a:t>
            </a:r>
            <a:r>
              <a:rPr lang="tr-TR" sz="1400" err="1">
                <a:ea typeface="+mn-lt"/>
                <a:cs typeface="+mn-lt"/>
              </a:rPr>
              <a:t>without</a:t>
            </a:r>
            <a:r>
              <a:rPr lang="tr-TR" sz="1400" dirty="0">
                <a:ea typeface="+mn-lt"/>
                <a:cs typeface="+mn-lt"/>
              </a:rPr>
              <a:t> </a:t>
            </a:r>
            <a:r>
              <a:rPr lang="tr-TR" sz="1400" err="1">
                <a:ea typeface="+mn-lt"/>
                <a:cs typeface="+mn-lt"/>
              </a:rPr>
              <a:t>fully</a:t>
            </a:r>
            <a:r>
              <a:rPr lang="tr-TR" sz="1400" dirty="0">
                <a:ea typeface="+mn-lt"/>
                <a:cs typeface="+mn-lt"/>
              </a:rPr>
              <a:t> </a:t>
            </a:r>
            <a:r>
              <a:rPr lang="tr-TR" sz="1400" err="1">
                <a:ea typeface="+mn-lt"/>
                <a:cs typeface="+mn-lt"/>
              </a:rPr>
              <a:t>understanding</a:t>
            </a:r>
            <a:r>
              <a:rPr lang="tr-TR" sz="1400" dirty="0">
                <a:ea typeface="+mn-lt"/>
                <a:cs typeface="+mn-lt"/>
              </a:rPr>
              <a:t> </a:t>
            </a:r>
            <a:r>
              <a:rPr lang="tr-TR" sz="1400" err="1">
                <a:ea typeface="+mn-lt"/>
                <a:cs typeface="+mn-lt"/>
              </a:rPr>
              <a:t>the</a:t>
            </a:r>
            <a:r>
              <a:rPr lang="tr-TR" sz="1400" dirty="0">
                <a:ea typeface="+mn-lt"/>
                <a:cs typeface="+mn-lt"/>
              </a:rPr>
              <a:t> </a:t>
            </a:r>
            <a:r>
              <a:rPr lang="tr-TR" sz="1400" err="1">
                <a:ea typeface="+mn-lt"/>
                <a:cs typeface="+mn-lt"/>
              </a:rPr>
              <a:t>consequences</a:t>
            </a:r>
            <a:r>
              <a:rPr lang="tr-TR" sz="1400" dirty="0">
                <a:ea typeface="+mn-lt"/>
                <a:cs typeface="+mn-lt"/>
              </a:rPr>
              <a:t>, </a:t>
            </a:r>
            <a:r>
              <a:rPr lang="tr-TR" sz="1400" err="1">
                <a:ea typeface="+mn-lt"/>
                <a:cs typeface="+mn-lt"/>
              </a:rPr>
              <a:t>which</a:t>
            </a:r>
            <a:r>
              <a:rPr lang="tr-TR" sz="1400" dirty="0">
                <a:ea typeface="+mn-lt"/>
                <a:cs typeface="+mn-lt"/>
              </a:rPr>
              <a:t> </a:t>
            </a:r>
            <a:r>
              <a:rPr lang="tr-TR" sz="1400" err="1">
                <a:ea typeface="+mn-lt"/>
                <a:cs typeface="+mn-lt"/>
              </a:rPr>
              <a:t>shows</a:t>
            </a:r>
            <a:r>
              <a:rPr lang="tr-TR" sz="1400" dirty="0">
                <a:ea typeface="+mn-lt"/>
                <a:cs typeface="+mn-lt"/>
              </a:rPr>
              <a:t> </a:t>
            </a:r>
            <a:r>
              <a:rPr lang="tr-TR" sz="1400" err="1">
                <a:ea typeface="+mn-lt"/>
                <a:cs typeface="+mn-lt"/>
              </a:rPr>
              <a:t>another</a:t>
            </a:r>
            <a:r>
              <a:rPr lang="tr-TR" sz="1400" dirty="0">
                <a:ea typeface="+mn-lt"/>
                <a:cs typeface="+mn-lt"/>
              </a:rPr>
              <a:t> </a:t>
            </a:r>
            <a:r>
              <a:rPr lang="tr-TR" sz="1400" err="1">
                <a:ea typeface="+mn-lt"/>
                <a:cs typeface="+mn-lt"/>
              </a:rPr>
              <a:t>theme</a:t>
            </a:r>
            <a:r>
              <a:rPr lang="tr-TR" sz="1400" dirty="0">
                <a:ea typeface="+mn-lt"/>
                <a:cs typeface="+mn-lt"/>
              </a:rPr>
              <a:t> in </a:t>
            </a:r>
            <a:r>
              <a:rPr lang="tr-TR" sz="1400" err="1">
                <a:ea typeface="+mn-lt"/>
                <a:cs typeface="+mn-lt"/>
              </a:rPr>
              <a:t>the</a:t>
            </a:r>
            <a:r>
              <a:rPr lang="tr-TR" sz="1400" dirty="0">
                <a:ea typeface="+mn-lt"/>
                <a:cs typeface="+mn-lt"/>
              </a:rPr>
              <a:t> </a:t>
            </a:r>
            <a:r>
              <a:rPr lang="tr-TR" sz="1400" err="1">
                <a:ea typeface="+mn-lt"/>
                <a:cs typeface="+mn-lt"/>
              </a:rPr>
              <a:t>tale</a:t>
            </a:r>
            <a:r>
              <a:rPr lang="tr-TR" sz="1400" dirty="0">
                <a:ea typeface="+mn-lt"/>
                <a:cs typeface="+mn-lt"/>
              </a:rPr>
              <a:t> </a:t>
            </a:r>
            <a:r>
              <a:rPr lang="tr-TR" sz="1400" err="1">
                <a:ea typeface="+mn-lt"/>
                <a:cs typeface="+mn-lt"/>
              </a:rPr>
              <a:t>which</a:t>
            </a:r>
            <a:r>
              <a:rPr lang="tr-TR" sz="1400" dirty="0">
                <a:ea typeface="+mn-lt"/>
                <a:cs typeface="+mn-lt"/>
              </a:rPr>
              <a:t> is </a:t>
            </a:r>
            <a:r>
              <a:rPr lang="tr-TR" sz="1400" err="1">
                <a:ea typeface="+mn-lt"/>
                <a:cs typeface="+mn-lt"/>
              </a:rPr>
              <a:t>unforseen</a:t>
            </a:r>
            <a:r>
              <a:rPr lang="tr-TR" sz="1400" dirty="0">
                <a:ea typeface="+mn-lt"/>
                <a:cs typeface="+mn-lt"/>
              </a:rPr>
              <a:t> </a:t>
            </a:r>
            <a:r>
              <a:rPr lang="tr-TR" sz="1400" err="1">
                <a:ea typeface="+mn-lt"/>
                <a:cs typeface="+mn-lt"/>
              </a:rPr>
              <a:t>outcomes</a:t>
            </a:r>
            <a:r>
              <a:rPr lang="tr-TR" sz="1400" dirty="0">
                <a:ea typeface="+mn-lt"/>
                <a:cs typeface="+mn-lt"/>
              </a:rPr>
              <a:t> of </a:t>
            </a:r>
            <a:r>
              <a:rPr lang="tr-TR" sz="1400" err="1">
                <a:ea typeface="+mn-lt"/>
                <a:cs typeface="+mn-lt"/>
              </a:rPr>
              <a:t>choices</a:t>
            </a:r>
            <a:r>
              <a:rPr lang="tr-TR" sz="1400" dirty="0">
                <a:ea typeface="+mn-lt"/>
                <a:cs typeface="+mn-lt"/>
              </a:rPr>
              <a:t>. </a:t>
            </a:r>
            <a:r>
              <a:rPr lang="tr-TR" sz="1400" err="1">
                <a:ea typeface="+mn-lt"/>
                <a:cs typeface="+mn-lt"/>
              </a:rPr>
              <a:t>By</a:t>
            </a:r>
            <a:r>
              <a:rPr lang="tr-TR" sz="1400" dirty="0">
                <a:ea typeface="+mn-lt"/>
                <a:cs typeface="+mn-lt"/>
              </a:rPr>
              <a:t> </a:t>
            </a:r>
            <a:r>
              <a:rPr lang="tr-TR" sz="1400" err="1">
                <a:ea typeface="+mn-lt"/>
                <a:cs typeface="+mn-lt"/>
              </a:rPr>
              <a:t>making</a:t>
            </a:r>
            <a:r>
              <a:rPr lang="tr-TR" sz="1400" dirty="0">
                <a:ea typeface="+mn-lt"/>
                <a:cs typeface="+mn-lt"/>
              </a:rPr>
              <a:t> </a:t>
            </a:r>
            <a:r>
              <a:rPr lang="tr-TR" sz="1400" err="1">
                <a:ea typeface="+mn-lt"/>
                <a:cs typeface="+mn-lt"/>
              </a:rPr>
              <a:t>the</a:t>
            </a:r>
            <a:r>
              <a:rPr lang="tr-TR" sz="1400" dirty="0">
                <a:ea typeface="+mn-lt"/>
                <a:cs typeface="+mn-lt"/>
              </a:rPr>
              <a:t> Knight </a:t>
            </a:r>
            <a:r>
              <a:rPr lang="tr-TR" sz="1400" err="1">
                <a:ea typeface="+mn-lt"/>
                <a:cs typeface="+mn-lt"/>
              </a:rPr>
              <a:t>swear</a:t>
            </a:r>
            <a:r>
              <a:rPr lang="tr-TR" sz="1400" dirty="0">
                <a:ea typeface="+mn-lt"/>
                <a:cs typeface="+mn-lt"/>
              </a:rPr>
              <a:t> </a:t>
            </a:r>
            <a:r>
              <a:rPr lang="tr-TR" sz="1400" err="1">
                <a:ea typeface="+mn-lt"/>
                <a:cs typeface="+mn-lt"/>
              </a:rPr>
              <a:t>she</a:t>
            </a:r>
            <a:r>
              <a:rPr lang="tr-TR" sz="1400" dirty="0">
                <a:ea typeface="+mn-lt"/>
                <a:cs typeface="+mn-lt"/>
              </a:rPr>
              <a:t> </a:t>
            </a:r>
            <a:r>
              <a:rPr lang="tr-TR" sz="1400" err="1">
                <a:ea typeface="+mn-lt"/>
                <a:cs typeface="+mn-lt"/>
              </a:rPr>
              <a:t>shifts</a:t>
            </a:r>
            <a:r>
              <a:rPr lang="tr-TR" sz="1400" dirty="0">
                <a:ea typeface="+mn-lt"/>
                <a:cs typeface="+mn-lt"/>
              </a:rPr>
              <a:t> </a:t>
            </a:r>
            <a:r>
              <a:rPr lang="tr-TR" sz="1400" err="1">
                <a:ea typeface="+mn-lt"/>
                <a:cs typeface="+mn-lt"/>
              </a:rPr>
              <a:t>the</a:t>
            </a:r>
            <a:r>
              <a:rPr lang="tr-TR" sz="1400" dirty="0">
                <a:ea typeface="+mn-lt"/>
                <a:cs typeface="+mn-lt"/>
              </a:rPr>
              <a:t> </a:t>
            </a:r>
            <a:r>
              <a:rPr lang="tr-TR" sz="1400" err="1">
                <a:ea typeface="+mn-lt"/>
                <a:cs typeface="+mn-lt"/>
              </a:rPr>
              <a:t>power</a:t>
            </a:r>
            <a:r>
              <a:rPr lang="tr-TR" sz="1400" dirty="0">
                <a:ea typeface="+mn-lt"/>
                <a:cs typeface="+mn-lt"/>
              </a:rPr>
              <a:t> </a:t>
            </a:r>
            <a:r>
              <a:rPr lang="tr-TR" sz="1400" err="1">
                <a:ea typeface="+mn-lt"/>
                <a:cs typeface="+mn-lt"/>
              </a:rPr>
              <a:t>dynamic</a:t>
            </a:r>
            <a:r>
              <a:rPr lang="tr-TR" sz="1400" dirty="0">
                <a:ea typeface="+mn-lt"/>
                <a:cs typeface="+mn-lt"/>
              </a:rPr>
              <a:t>, </a:t>
            </a:r>
            <a:r>
              <a:rPr lang="tr-TR" sz="1400" err="1">
                <a:ea typeface="+mn-lt"/>
                <a:cs typeface="+mn-lt"/>
              </a:rPr>
              <a:t>now</a:t>
            </a:r>
            <a:r>
              <a:rPr lang="tr-TR" sz="1400" dirty="0">
                <a:ea typeface="+mn-lt"/>
                <a:cs typeface="+mn-lt"/>
              </a:rPr>
              <a:t> </a:t>
            </a:r>
            <a:r>
              <a:rPr lang="tr-TR" sz="1400" err="1">
                <a:ea typeface="+mn-lt"/>
                <a:cs typeface="+mn-lt"/>
              </a:rPr>
              <a:t>the</a:t>
            </a:r>
            <a:r>
              <a:rPr lang="tr-TR" sz="1400" dirty="0">
                <a:ea typeface="+mn-lt"/>
                <a:cs typeface="+mn-lt"/>
              </a:rPr>
              <a:t> Knight is </a:t>
            </a:r>
            <a:r>
              <a:rPr lang="tr-TR" sz="1400" err="1">
                <a:ea typeface="+mn-lt"/>
                <a:cs typeface="+mn-lt"/>
              </a:rPr>
              <a:t>powerless</a:t>
            </a:r>
            <a:r>
              <a:rPr lang="tr-TR" sz="1400" dirty="0">
                <a:ea typeface="+mn-lt"/>
                <a:cs typeface="+mn-lt"/>
              </a:rPr>
              <a:t> </a:t>
            </a:r>
            <a:r>
              <a:rPr lang="tr-TR" sz="1400" err="1">
                <a:ea typeface="+mn-lt"/>
                <a:cs typeface="+mn-lt"/>
              </a:rPr>
              <a:t>and</a:t>
            </a:r>
            <a:r>
              <a:rPr lang="tr-TR" sz="1400" dirty="0">
                <a:ea typeface="+mn-lt"/>
                <a:cs typeface="+mn-lt"/>
              </a:rPr>
              <a:t> </a:t>
            </a:r>
            <a:r>
              <a:rPr lang="tr-TR" sz="1400" err="1">
                <a:ea typeface="+mn-lt"/>
                <a:cs typeface="+mn-lt"/>
              </a:rPr>
              <a:t>again</a:t>
            </a:r>
            <a:r>
              <a:rPr lang="tr-TR" sz="1400" dirty="0">
                <a:ea typeface="+mn-lt"/>
                <a:cs typeface="+mn-lt"/>
              </a:rPr>
              <a:t> his </a:t>
            </a:r>
            <a:r>
              <a:rPr lang="tr-TR" sz="1400" err="1">
                <a:ea typeface="+mn-lt"/>
                <a:cs typeface="+mn-lt"/>
              </a:rPr>
              <a:t>faith</a:t>
            </a:r>
            <a:r>
              <a:rPr lang="tr-TR" sz="1400" dirty="0">
                <a:ea typeface="+mn-lt"/>
                <a:cs typeface="+mn-lt"/>
              </a:rPr>
              <a:t> is at </a:t>
            </a:r>
            <a:r>
              <a:rPr lang="tr-TR" sz="1400" err="1">
                <a:ea typeface="+mn-lt"/>
                <a:cs typeface="+mn-lt"/>
              </a:rPr>
              <a:t>the</a:t>
            </a:r>
            <a:r>
              <a:rPr lang="tr-TR" sz="1400" dirty="0">
                <a:ea typeface="+mn-lt"/>
                <a:cs typeface="+mn-lt"/>
              </a:rPr>
              <a:t> </a:t>
            </a:r>
            <a:r>
              <a:rPr lang="tr-TR" sz="1400" err="1">
                <a:ea typeface="+mn-lt"/>
                <a:cs typeface="+mn-lt"/>
              </a:rPr>
              <a:t>hands</a:t>
            </a:r>
            <a:r>
              <a:rPr lang="tr-TR" sz="1400" dirty="0">
                <a:ea typeface="+mn-lt"/>
                <a:cs typeface="+mn-lt"/>
              </a:rPr>
              <a:t> of a </a:t>
            </a:r>
            <a:r>
              <a:rPr lang="tr-TR" sz="1400" err="1">
                <a:ea typeface="+mn-lt"/>
                <a:cs typeface="+mn-lt"/>
              </a:rPr>
              <a:t>woman</a:t>
            </a:r>
            <a:r>
              <a:rPr lang="tr-TR" sz="1400" dirty="0">
                <a:ea typeface="+mn-lt"/>
                <a:cs typeface="+mn-lt"/>
              </a:rPr>
              <a:t>.</a:t>
            </a:r>
            <a:endParaRPr lang="tr-TR" sz="1400" dirty="0"/>
          </a:p>
          <a:p>
            <a:pPr marL="0" indent="0"/>
            <a:endParaRPr lang="tr-TR" sz="1400" dirty="0"/>
          </a:p>
        </p:txBody>
      </p:sp>
    </p:spTree>
    <p:extLst>
      <p:ext uri="{BB962C8B-B14F-4D97-AF65-F5344CB8AC3E}">
        <p14:creationId xmlns:p14="http://schemas.microsoft.com/office/powerpoint/2010/main" val="3968768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803377" y="455320"/>
            <a:ext cx="8111060" cy="1548649"/>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80398" y="2759119"/>
            <a:ext cx="8695803" cy="3406760"/>
          </a:xfrm>
        </p:spPr>
        <p:txBody>
          <a:bodyPr vert="horz" lIns="68580" tIns="34290" rIns="68580" bIns="34290" rtlCol="0" anchor="t">
            <a:noAutofit/>
          </a:bodyPr>
          <a:lstStyle/>
          <a:p>
            <a:pPr marL="0" indent="0"/>
            <a:r>
              <a:rPr lang="tr-TR" sz="1400" dirty="0">
                <a:ea typeface="+mn-lt"/>
                <a:cs typeface="+mn-lt"/>
              </a:rPr>
              <a:t>“My </a:t>
            </a:r>
            <a:r>
              <a:rPr lang="tr-TR" sz="1400" dirty="0" err="1">
                <a:ea typeface="+mn-lt"/>
                <a:cs typeface="+mn-lt"/>
              </a:rPr>
              <a:t>liege</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lady</a:t>
            </a:r>
            <a:r>
              <a:rPr lang="tr-TR" sz="1400" dirty="0">
                <a:ea typeface="+mn-lt"/>
                <a:cs typeface="+mn-lt"/>
              </a:rPr>
              <a:t>, in general,” </a:t>
            </a:r>
            <a:r>
              <a:rPr lang="tr-TR" sz="1400" dirty="0" err="1">
                <a:ea typeface="+mn-lt"/>
                <a:cs typeface="+mn-lt"/>
              </a:rPr>
              <a:t>said</a:t>
            </a:r>
            <a:r>
              <a:rPr lang="tr-TR" sz="1400" dirty="0">
                <a:ea typeface="+mn-lt"/>
                <a:cs typeface="+mn-lt"/>
              </a:rPr>
              <a:t> he,</a:t>
            </a:r>
            <a:endParaRPr lang="tr-TR" sz="1400" dirty="0"/>
          </a:p>
          <a:p>
            <a:r>
              <a:rPr lang="tr-TR" sz="1400" dirty="0">
                <a:ea typeface="+mn-lt"/>
                <a:cs typeface="+mn-lt"/>
              </a:rPr>
              <a:t>“A </a:t>
            </a:r>
            <a:r>
              <a:rPr lang="tr-TR" sz="1400" dirty="0" err="1">
                <a:ea typeface="+mn-lt"/>
                <a:cs typeface="+mn-lt"/>
              </a:rPr>
              <a:t>woman</a:t>
            </a:r>
            <a:r>
              <a:rPr lang="tr-TR" sz="1400" dirty="0">
                <a:ea typeface="+mn-lt"/>
                <a:cs typeface="+mn-lt"/>
              </a:rPr>
              <a:t> </a:t>
            </a:r>
            <a:r>
              <a:rPr lang="tr-TR" sz="1400" dirty="0" err="1">
                <a:ea typeface="+mn-lt"/>
                <a:cs typeface="+mn-lt"/>
              </a:rPr>
              <a:t>wants</a:t>
            </a:r>
            <a:r>
              <a:rPr lang="tr-TR" sz="1400" dirty="0">
                <a:ea typeface="+mn-lt"/>
                <a:cs typeface="+mn-lt"/>
              </a:rPr>
              <a:t> </a:t>
            </a:r>
            <a:r>
              <a:rPr lang="tr-TR" sz="1400" dirty="0" err="1">
                <a:ea typeface="+mn-lt"/>
                <a:cs typeface="+mn-lt"/>
              </a:rPr>
              <a:t>the</a:t>
            </a:r>
            <a:r>
              <a:rPr lang="tr-TR" sz="1400" dirty="0">
                <a:ea typeface="+mn-lt"/>
                <a:cs typeface="+mn-lt"/>
              </a:rPr>
              <a:t> self-</a:t>
            </a:r>
            <a:r>
              <a:rPr lang="tr-TR" sz="1400" dirty="0" err="1">
                <a:ea typeface="+mn-lt"/>
                <a:cs typeface="+mn-lt"/>
              </a:rPr>
              <a:t>same</a:t>
            </a:r>
            <a:r>
              <a:rPr lang="tr-TR" sz="1400" dirty="0">
                <a:ea typeface="+mn-lt"/>
                <a:cs typeface="+mn-lt"/>
              </a:rPr>
              <a:t> </a:t>
            </a:r>
            <a:r>
              <a:rPr lang="tr-TR" sz="1400" dirty="0" err="1">
                <a:ea typeface="+mn-lt"/>
                <a:cs typeface="+mn-lt"/>
              </a:rPr>
              <a:t>sovereignty</a:t>
            </a:r>
            <a:endParaRPr lang="tr-TR" sz="1400" dirty="0"/>
          </a:p>
          <a:p>
            <a:r>
              <a:rPr lang="tr-TR" sz="1400" dirty="0" err="1">
                <a:ea typeface="+mn-lt"/>
                <a:cs typeface="+mn-lt"/>
              </a:rPr>
              <a:t>Over</a:t>
            </a:r>
            <a:r>
              <a:rPr lang="tr-TR" sz="1400" dirty="0">
                <a:ea typeface="+mn-lt"/>
                <a:cs typeface="+mn-lt"/>
              </a:rPr>
              <a:t> her </a:t>
            </a:r>
            <a:r>
              <a:rPr lang="tr-TR" sz="1400" dirty="0" err="1">
                <a:ea typeface="+mn-lt"/>
                <a:cs typeface="+mn-lt"/>
              </a:rPr>
              <a:t>husband</a:t>
            </a:r>
            <a:r>
              <a:rPr lang="tr-TR" sz="1400" dirty="0">
                <a:ea typeface="+mn-lt"/>
                <a:cs typeface="+mn-lt"/>
              </a:rPr>
              <a:t> as </a:t>
            </a:r>
            <a:r>
              <a:rPr lang="tr-TR" sz="1400" dirty="0" err="1">
                <a:ea typeface="+mn-lt"/>
                <a:cs typeface="+mn-lt"/>
              </a:rPr>
              <a:t>over</a:t>
            </a:r>
            <a:r>
              <a:rPr lang="tr-TR" sz="1400" dirty="0">
                <a:ea typeface="+mn-lt"/>
                <a:cs typeface="+mn-lt"/>
              </a:rPr>
              <a:t> her </a:t>
            </a:r>
            <a:r>
              <a:rPr lang="tr-TR" sz="1400" dirty="0" err="1">
                <a:ea typeface="+mn-lt"/>
                <a:cs typeface="+mn-lt"/>
              </a:rPr>
              <a:t>lover</a:t>
            </a:r>
            <a:r>
              <a:rPr lang="tr-TR" sz="1400" dirty="0">
                <a:ea typeface="+mn-lt"/>
                <a:cs typeface="+mn-lt"/>
              </a:rPr>
              <a:t>,</a:t>
            </a:r>
            <a:endParaRPr lang="tr-TR" sz="1400" dirty="0"/>
          </a:p>
          <a:p>
            <a:r>
              <a:rPr lang="tr-TR" sz="1400" dirty="0" err="1">
                <a:ea typeface="+mn-lt"/>
                <a:cs typeface="+mn-lt"/>
              </a:rPr>
              <a:t>And</a:t>
            </a:r>
            <a:r>
              <a:rPr lang="tr-TR" sz="1400" dirty="0">
                <a:ea typeface="+mn-lt"/>
                <a:cs typeface="+mn-lt"/>
              </a:rPr>
              <a:t> </a:t>
            </a:r>
            <a:r>
              <a:rPr lang="tr-TR" sz="1400" dirty="0" err="1">
                <a:ea typeface="+mn-lt"/>
                <a:cs typeface="+mn-lt"/>
              </a:rPr>
              <a:t>master</a:t>
            </a:r>
            <a:r>
              <a:rPr lang="tr-TR" sz="1400" dirty="0">
                <a:ea typeface="+mn-lt"/>
                <a:cs typeface="+mn-lt"/>
              </a:rPr>
              <a:t> </a:t>
            </a:r>
            <a:r>
              <a:rPr lang="tr-TR" sz="1400" dirty="0" err="1">
                <a:ea typeface="+mn-lt"/>
                <a:cs typeface="+mn-lt"/>
              </a:rPr>
              <a:t>him</a:t>
            </a:r>
            <a:r>
              <a:rPr lang="tr-TR" sz="1400" dirty="0">
                <a:ea typeface="+mn-lt"/>
                <a:cs typeface="+mn-lt"/>
              </a:rPr>
              <a:t>; he </a:t>
            </a:r>
            <a:r>
              <a:rPr lang="tr-TR" sz="1400" dirty="0" err="1">
                <a:ea typeface="+mn-lt"/>
                <a:cs typeface="+mn-lt"/>
              </a:rPr>
              <a:t>must</a:t>
            </a:r>
            <a:r>
              <a:rPr lang="tr-TR" sz="1400" dirty="0">
                <a:ea typeface="+mn-lt"/>
                <a:cs typeface="+mn-lt"/>
              </a:rPr>
              <a:t> not be </a:t>
            </a:r>
            <a:r>
              <a:rPr lang="tr-TR" sz="1400" dirty="0" err="1">
                <a:ea typeface="+mn-lt"/>
                <a:cs typeface="+mn-lt"/>
              </a:rPr>
              <a:t>above</a:t>
            </a:r>
            <a:r>
              <a:rPr lang="tr-TR" sz="1400" dirty="0">
                <a:ea typeface="+mn-lt"/>
                <a:cs typeface="+mn-lt"/>
              </a:rPr>
              <a:t> her.”</a:t>
            </a:r>
            <a:endParaRPr lang="tr-TR" sz="1400" dirty="0"/>
          </a:p>
          <a:p>
            <a:endParaRPr lang="tr-TR" sz="1400" dirty="0"/>
          </a:p>
          <a:p>
            <a:endParaRPr lang="tr-TR" sz="1400" dirty="0"/>
          </a:p>
          <a:p>
            <a:r>
              <a:rPr lang="tr-TR" sz="1400" dirty="0" err="1">
                <a:ea typeface="+mn-lt"/>
                <a:cs typeface="+mn-lt"/>
              </a:rPr>
              <a:t>so</a:t>
            </a:r>
            <a:r>
              <a:rPr lang="tr-TR" sz="1400" dirty="0">
                <a:ea typeface="+mn-lt"/>
                <a:cs typeface="+mn-lt"/>
              </a:rPr>
              <a:t> here Knight </a:t>
            </a:r>
            <a:r>
              <a:rPr lang="tr-TR" sz="1400" dirty="0" err="1">
                <a:ea typeface="+mn-lt"/>
                <a:cs typeface="+mn-lt"/>
              </a:rPr>
              <a:t>understands</a:t>
            </a:r>
            <a:r>
              <a:rPr lang="tr-TR" sz="1400" dirty="0">
                <a:ea typeface="+mn-lt"/>
                <a:cs typeface="+mn-lt"/>
              </a:rPr>
              <a:t> </a:t>
            </a:r>
            <a:r>
              <a:rPr lang="tr-TR" sz="1400" dirty="0" err="1">
                <a:ea typeface="+mn-lt"/>
                <a:cs typeface="+mn-lt"/>
              </a:rPr>
              <a:t>that</a:t>
            </a:r>
            <a:r>
              <a:rPr lang="tr-TR" sz="1400" dirty="0">
                <a:ea typeface="+mn-lt"/>
                <a:cs typeface="+mn-lt"/>
              </a:rPr>
              <a:t> </a:t>
            </a:r>
            <a:r>
              <a:rPr lang="tr-TR" sz="1400" dirty="0" err="1">
                <a:ea typeface="+mn-lt"/>
                <a:cs typeface="+mn-lt"/>
              </a:rPr>
              <a:t>what</a:t>
            </a:r>
            <a:r>
              <a:rPr lang="tr-TR" sz="1400" dirty="0">
                <a:ea typeface="+mn-lt"/>
                <a:cs typeface="+mn-lt"/>
              </a:rPr>
              <a:t> </a:t>
            </a:r>
            <a:r>
              <a:rPr lang="tr-TR" sz="1400" dirty="0" err="1">
                <a:ea typeface="+mn-lt"/>
                <a:cs typeface="+mn-lt"/>
              </a:rPr>
              <a:t>women</a:t>
            </a:r>
            <a:r>
              <a:rPr lang="tr-TR" sz="1400" dirty="0">
                <a:ea typeface="+mn-lt"/>
                <a:cs typeface="+mn-lt"/>
              </a:rPr>
              <a:t> </a:t>
            </a:r>
            <a:r>
              <a:rPr lang="tr-TR" sz="1400" dirty="0" err="1">
                <a:ea typeface="+mn-lt"/>
                <a:cs typeface="+mn-lt"/>
              </a:rPr>
              <a:t>wants</a:t>
            </a:r>
            <a:r>
              <a:rPr lang="tr-TR" sz="1400" dirty="0">
                <a:ea typeface="+mn-lt"/>
                <a:cs typeface="+mn-lt"/>
              </a:rPr>
              <a:t> is </a:t>
            </a:r>
            <a:r>
              <a:rPr lang="tr-TR" sz="1400" dirty="0" err="1">
                <a:ea typeface="+mn-lt"/>
                <a:cs typeface="+mn-lt"/>
              </a:rPr>
              <a:t>independence</a:t>
            </a:r>
            <a:r>
              <a:rPr lang="tr-TR" sz="1400" dirty="0">
                <a:ea typeface="+mn-lt"/>
                <a:cs typeface="+mn-lt"/>
              </a:rPr>
              <a:t>, </a:t>
            </a:r>
            <a:r>
              <a:rPr lang="tr-TR" sz="1400" dirty="0" err="1">
                <a:ea typeface="+mn-lt"/>
                <a:cs typeface="+mn-lt"/>
              </a:rPr>
              <a:t>the</a:t>
            </a:r>
            <a:r>
              <a:rPr lang="tr-TR" sz="1400" dirty="0">
                <a:ea typeface="+mn-lt"/>
                <a:cs typeface="+mn-lt"/>
              </a:rPr>
              <a:t> </a:t>
            </a:r>
            <a:r>
              <a:rPr lang="tr-TR" sz="1400" dirty="0" err="1">
                <a:ea typeface="+mn-lt"/>
                <a:cs typeface="+mn-lt"/>
              </a:rPr>
              <a:t>power</a:t>
            </a:r>
            <a:r>
              <a:rPr lang="tr-TR" sz="1400" dirty="0">
                <a:ea typeface="+mn-lt"/>
                <a:cs typeface="+mn-lt"/>
              </a:rPr>
              <a:t> </a:t>
            </a:r>
            <a:r>
              <a:rPr lang="tr-TR" sz="1400" dirty="0" err="1">
                <a:ea typeface="+mn-lt"/>
                <a:cs typeface="+mn-lt"/>
              </a:rPr>
              <a:t>to</a:t>
            </a:r>
            <a:r>
              <a:rPr lang="tr-TR" sz="1400" dirty="0">
                <a:ea typeface="+mn-lt"/>
                <a:cs typeface="+mn-lt"/>
              </a:rPr>
              <a:t> </a:t>
            </a:r>
            <a:r>
              <a:rPr lang="tr-TR" sz="1400" dirty="0" err="1">
                <a:ea typeface="+mn-lt"/>
                <a:cs typeface="+mn-lt"/>
              </a:rPr>
              <a:t>make</a:t>
            </a:r>
            <a:r>
              <a:rPr lang="tr-TR" sz="1400" dirty="0">
                <a:ea typeface="+mn-lt"/>
                <a:cs typeface="+mn-lt"/>
              </a:rPr>
              <a:t> </a:t>
            </a:r>
            <a:r>
              <a:rPr lang="tr-TR" sz="1400" dirty="0" err="1">
                <a:ea typeface="+mn-lt"/>
                <a:cs typeface="+mn-lt"/>
              </a:rPr>
              <a:t>their</a:t>
            </a:r>
            <a:r>
              <a:rPr lang="tr-TR" sz="1400" dirty="0">
                <a:ea typeface="+mn-lt"/>
                <a:cs typeface="+mn-lt"/>
              </a:rPr>
              <a:t> </a:t>
            </a:r>
            <a:r>
              <a:rPr lang="tr-TR" sz="1400" dirty="0" err="1">
                <a:ea typeface="+mn-lt"/>
                <a:cs typeface="+mn-lt"/>
              </a:rPr>
              <a:t>own</a:t>
            </a:r>
            <a:r>
              <a:rPr lang="tr-TR" sz="1400" dirty="0">
                <a:ea typeface="+mn-lt"/>
                <a:cs typeface="+mn-lt"/>
              </a:rPr>
              <a:t> </a:t>
            </a:r>
            <a:r>
              <a:rPr lang="tr-TR" sz="1400" dirty="0" err="1">
                <a:ea typeface="+mn-lt"/>
                <a:cs typeface="+mn-lt"/>
              </a:rPr>
              <a:t>choices</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have</a:t>
            </a:r>
            <a:r>
              <a:rPr lang="tr-TR" sz="1400" dirty="0">
                <a:ea typeface="+mn-lt"/>
                <a:cs typeface="+mn-lt"/>
              </a:rPr>
              <a:t> </a:t>
            </a:r>
            <a:r>
              <a:rPr lang="tr-TR" sz="1400" dirty="0" err="1">
                <a:ea typeface="+mn-lt"/>
                <a:cs typeface="+mn-lt"/>
              </a:rPr>
              <a:t>authority</a:t>
            </a:r>
            <a:r>
              <a:rPr lang="tr-TR" sz="1400" dirty="0">
                <a:ea typeface="+mn-lt"/>
                <a:cs typeface="+mn-lt"/>
              </a:rPr>
              <a:t> in </a:t>
            </a:r>
            <a:r>
              <a:rPr lang="tr-TR" sz="1400" dirty="0" err="1">
                <a:ea typeface="+mn-lt"/>
                <a:cs typeface="+mn-lt"/>
              </a:rPr>
              <a:t>their</a:t>
            </a:r>
            <a:r>
              <a:rPr lang="tr-TR" sz="1400" dirty="0">
                <a:ea typeface="+mn-lt"/>
                <a:cs typeface="+mn-lt"/>
              </a:rPr>
              <a:t> </a:t>
            </a:r>
            <a:r>
              <a:rPr lang="tr-TR" sz="1400" dirty="0" err="1">
                <a:ea typeface="+mn-lt"/>
                <a:cs typeface="+mn-lt"/>
              </a:rPr>
              <a:t>relationships</a:t>
            </a:r>
            <a:r>
              <a:rPr lang="tr-TR" sz="1400" dirty="0">
                <a:ea typeface="+mn-lt"/>
                <a:cs typeface="+mn-lt"/>
              </a:rPr>
              <a:t> </a:t>
            </a:r>
            <a:r>
              <a:rPr lang="tr-TR" sz="1400" dirty="0" err="1">
                <a:ea typeface="+mn-lt"/>
                <a:cs typeface="+mn-lt"/>
              </a:rPr>
              <a:t>rather</a:t>
            </a:r>
            <a:r>
              <a:rPr lang="tr-TR" sz="1400" dirty="0">
                <a:ea typeface="+mn-lt"/>
                <a:cs typeface="+mn-lt"/>
              </a:rPr>
              <a:t> </a:t>
            </a:r>
            <a:r>
              <a:rPr lang="tr-TR" sz="1400" dirty="0" err="1">
                <a:ea typeface="+mn-lt"/>
                <a:cs typeface="+mn-lt"/>
              </a:rPr>
              <a:t>than</a:t>
            </a:r>
            <a:r>
              <a:rPr lang="tr-TR" sz="1400" dirty="0">
                <a:ea typeface="+mn-lt"/>
                <a:cs typeface="+mn-lt"/>
              </a:rPr>
              <a:t> </a:t>
            </a:r>
            <a:r>
              <a:rPr lang="tr-TR" sz="1400" dirty="0" err="1">
                <a:ea typeface="+mn-lt"/>
                <a:cs typeface="+mn-lt"/>
              </a:rPr>
              <a:t>bowing</a:t>
            </a:r>
            <a:r>
              <a:rPr lang="tr-TR" sz="1400" dirty="0">
                <a:ea typeface="+mn-lt"/>
                <a:cs typeface="+mn-lt"/>
              </a:rPr>
              <a:t> </a:t>
            </a:r>
            <a:r>
              <a:rPr lang="tr-TR" sz="1400" dirty="0" err="1">
                <a:ea typeface="+mn-lt"/>
                <a:cs typeface="+mn-lt"/>
              </a:rPr>
              <a:t>to</a:t>
            </a:r>
            <a:r>
              <a:rPr lang="tr-TR" sz="1400" dirty="0">
                <a:ea typeface="+mn-lt"/>
                <a:cs typeface="+mn-lt"/>
              </a:rPr>
              <a:t> </a:t>
            </a:r>
            <a:r>
              <a:rPr lang="tr-TR" sz="1400" dirty="0" err="1">
                <a:ea typeface="+mn-lt"/>
                <a:cs typeface="+mn-lt"/>
              </a:rPr>
              <a:t>their</a:t>
            </a:r>
            <a:r>
              <a:rPr lang="tr-TR" sz="1400" dirty="0">
                <a:ea typeface="+mn-lt"/>
                <a:cs typeface="+mn-lt"/>
              </a:rPr>
              <a:t> </a:t>
            </a:r>
            <a:r>
              <a:rPr lang="tr-TR" sz="1400" dirty="0" err="1">
                <a:ea typeface="+mn-lt"/>
                <a:cs typeface="+mn-lt"/>
              </a:rPr>
              <a:t>lover</a:t>
            </a:r>
            <a:r>
              <a:rPr lang="tr-TR" sz="1400" dirty="0">
                <a:ea typeface="+mn-lt"/>
                <a:cs typeface="+mn-lt"/>
              </a:rPr>
              <a:t>. </a:t>
            </a:r>
            <a:r>
              <a:rPr lang="tr-TR" sz="1400" dirty="0" err="1">
                <a:ea typeface="+mn-lt"/>
                <a:cs typeface="+mn-lt"/>
              </a:rPr>
              <a:t>There</a:t>
            </a:r>
            <a:r>
              <a:rPr lang="tr-TR" sz="1400" dirty="0">
                <a:ea typeface="+mn-lt"/>
                <a:cs typeface="+mn-lt"/>
              </a:rPr>
              <a:t> is </a:t>
            </a:r>
            <a:r>
              <a:rPr lang="tr-TR" sz="1400" dirty="0" err="1">
                <a:ea typeface="+mn-lt"/>
                <a:cs typeface="+mn-lt"/>
              </a:rPr>
              <a:t>also</a:t>
            </a:r>
            <a:r>
              <a:rPr lang="tr-TR" sz="1400" dirty="0">
                <a:ea typeface="+mn-lt"/>
                <a:cs typeface="+mn-lt"/>
              </a:rPr>
              <a:t> a </a:t>
            </a:r>
            <a:r>
              <a:rPr lang="tr-TR" sz="1400" dirty="0" err="1">
                <a:ea typeface="+mn-lt"/>
                <a:cs typeface="+mn-lt"/>
              </a:rPr>
              <a:t>conflict</a:t>
            </a:r>
            <a:r>
              <a:rPr lang="tr-TR" sz="1400" dirty="0">
                <a:ea typeface="+mn-lt"/>
                <a:cs typeface="+mn-lt"/>
              </a:rPr>
              <a:t> </a:t>
            </a:r>
            <a:r>
              <a:rPr lang="tr-TR" sz="1400" dirty="0" err="1">
                <a:ea typeface="+mn-lt"/>
                <a:cs typeface="+mn-lt"/>
              </a:rPr>
              <a:t>between</a:t>
            </a:r>
            <a:r>
              <a:rPr lang="tr-TR" sz="1400" dirty="0">
                <a:ea typeface="+mn-lt"/>
                <a:cs typeface="+mn-lt"/>
              </a:rPr>
              <a:t> </a:t>
            </a:r>
            <a:r>
              <a:rPr lang="tr-TR" sz="1400" dirty="0" err="1">
                <a:ea typeface="+mn-lt"/>
                <a:cs typeface="+mn-lt"/>
              </a:rPr>
              <a:t>equality</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domination</a:t>
            </a:r>
            <a:r>
              <a:rPr lang="tr-TR" sz="1400" dirty="0">
                <a:ea typeface="+mn-lt"/>
                <a:cs typeface="+mn-lt"/>
              </a:rPr>
              <a:t>. </a:t>
            </a:r>
            <a:r>
              <a:rPr lang="tr-TR" sz="1400" dirty="0" err="1">
                <a:ea typeface="+mn-lt"/>
                <a:cs typeface="+mn-lt"/>
              </a:rPr>
              <a:t>Does</a:t>
            </a:r>
            <a:r>
              <a:rPr lang="tr-TR" sz="1400" dirty="0">
                <a:ea typeface="+mn-lt"/>
                <a:cs typeface="+mn-lt"/>
              </a:rPr>
              <a:t> </a:t>
            </a:r>
            <a:r>
              <a:rPr lang="tr-TR" sz="1400" dirty="0" err="1">
                <a:ea typeface="+mn-lt"/>
                <a:cs typeface="+mn-lt"/>
              </a:rPr>
              <a:t>women</a:t>
            </a:r>
            <a:r>
              <a:rPr lang="tr-TR" sz="1400" dirty="0">
                <a:ea typeface="+mn-lt"/>
                <a:cs typeface="+mn-lt"/>
              </a:rPr>
              <a:t> </a:t>
            </a:r>
            <a:r>
              <a:rPr lang="tr-TR" sz="1400" dirty="0" err="1">
                <a:ea typeface="+mn-lt"/>
                <a:cs typeface="+mn-lt"/>
              </a:rPr>
              <a:t>really</a:t>
            </a:r>
            <a:r>
              <a:rPr lang="tr-TR" sz="1400" dirty="0">
                <a:ea typeface="+mn-lt"/>
                <a:cs typeface="+mn-lt"/>
              </a:rPr>
              <a:t> </a:t>
            </a:r>
            <a:r>
              <a:rPr lang="tr-TR" sz="1400" dirty="0" err="1">
                <a:ea typeface="+mn-lt"/>
                <a:cs typeface="+mn-lt"/>
              </a:rPr>
              <a:t>want</a:t>
            </a:r>
            <a:r>
              <a:rPr lang="tr-TR" sz="1400" dirty="0">
                <a:ea typeface="+mn-lt"/>
                <a:cs typeface="+mn-lt"/>
              </a:rPr>
              <a:t> </a:t>
            </a:r>
            <a:r>
              <a:rPr lang="tr-TR" sz="1400" dirty="0" err="1">
                <a:ea typeface="+mn-lt"/>
                <a:cs typeface="+mn-lt"/>
              </a:rPr>
              <a:t>equality</a:t>
            </a:r>
            <a:r>
              <a:rPr lang="tr-TR" sz="1400" dirty="0">
                <a:ea typeface="+mn-lt"/>
                <a:cs typeface="+mn-lt"/>
              </a:rPr>
              <a:t> </a:t>
            </a:r>
            <a:r>
              <a:rPr lang="tr-TR" sz="1400" dirty="0" err="1">
                <a:ea typeface="+mn-lt"/>
                <a:cs typeface="+mn-lt"/>
              </a:rPr>
              <a:t>or</a:t>
            </a:r>
            <a:r>
              <a:rPr lang="tr-TR" sz="1400" dirty="0">
                <a:ea typeface="+mn-lt"/>
                <a:cs typeface="+mn-lt"/>
              </a:rPr>
              <a:t> do they </a:t>
            </a:r>
            <a:r>
              <a:rPr lang="tr-TR" sz="1400" dirty="0" err="1">
                <a:ea typeface="+mn-lt"/>
                <a:cs typeface="+mn-lt"/>
              </a:rPr>
              <a:t>want</a:t>
            </a:r>
            <a:r>
              <a:rPr lang="tr-TR" sz="1400" dirty="0">
                <a:ea typeface="+mn-lt"/>
                <a:cs typeface="+mn-lt"/>
              </a:rPr>
              <a:t> </a:t>
            </a:r>
            <a:r>
              <a:rPr lang="tr-TR" sz="1400" dirty="0" err="1">
                <a:ea typeface="+mn-lt"/>
                <a:cs typeface="+mn-lt"/>
              </a:rPr>
              <a:t>dominance</a:t>
            </a:r>
            <a:r>
              <a:rPr lang="tr-TR" sz="1400" dirty="0">
                <a:ea typeface="+mn-lt"/>
                <a:cs typeface="+mn-lt"/>
              </a:rPr>
              <a:t>? </a:t>
            </a:r>
            <a:r>
              <a:rPr lang="tr-TR" sz="1400" dirty="0" err="1">
                <a:ea typeface="+mn-lt"/>
                <a:cs typeface="+mn-lt"/>
              </a:rPr>
              <a:t>the</a:t>
            </a:r>
            <a:r>
              <a:rPr lang="tr-TR" sz="1400" dirty="0">
                <a:ea typeface="+mn-lt"/>
                <a:cs typeface="+mn-lt"/>
              </a:rPr>
              <a:t> Word </a:t>
            </a:r>
            <a:r>
              <a:rPr lang="tr-TR" sz="1400" dirty="0" err="1">
                <a:ea typeface="+mn-lt"/>
                <a:cs typeface="+mn-lt"/>
              </a:rPr>
              <a:t>master</a:t>
            </a:r>
            <a:r>
              <a:rPr lang="tr-TR" sz="1400" dirty="0">
                <a:ea typeface="+mn-lt"/>
                <a:cs typeface="+mn-lt"/>
              </a:rPr>
              <a:t> </a:t>
            </a:r>
            <a:r>
              <a:rPr lang="tr-TR" sz="1400" dirty="0" err="1">
                <a:ea typeface="+mn-lt"/>
                <a:cs typeface="+mn-lt"/>
              </a:rPr>
              <a:t>suggests</a:t>
            </a:r>
            <a:r>
              <a:rPr lang="tr-TR" sz="1400" dirty="0">
                <a:ea typeface="+mn-lt"/>
                <a:cs typeface="+mn-lt"/>
              </a:rPr>
              <a:t> </a:t>
            </a:r>
            <a:r>
              <a:rPr lang="tr-TR" sz="1400" dirty="0" err="1">
                <a:ea typeface="+mn-lt"/>
                <a:cs typeface="+mn-lt"/>
              </a:rPr>
              <a:t>domination</a:t>
            </a:r>
            <a:r>
              <a:rPr lang="tr-TR" sz="1400" dirty="0">
                <a:ea typeface="+mn-lt"/>
                <a:cs typeface="+mn-lt"/>
              </a:rPr>
              <a:t> </a:t>
            </a:r>
            <a:r>
              <a:rPr lang="tr-TR" sz="1400" dirty="0" err="1">
                <a:ea typeface="+mn-lt"/>
                <a:cs typeface="+mn-lt"/>
              </a:rPr>
              <a:t>so</a:t>
            </a:r>
            <a:r>
              <a:rPr lang="tr-TR" sz="1400" dirty="0">
                <a:ea typeface="+mn-lt"/>
                <a:cs typeface="+mn-lt"/>
              </a:rPr>
              <a:t> in </a:t>
            </a:r>
            <a:r>
              <a:rPr lang="tr-TR" sz="1400" dirty="0" err="1">
                <a:ea typeface="+mn-lt"/>
                <a:cs typeface="+mn-lt"/>
              </a:rPr>
              <a:t>my</a:t>
            </a:r>
            <a:r>
              <a:rPr lang="tr-TR" sz="1400" dirty="0">
                <a:ea typeface="+mn-lt"/>
                <a:cs typeface="+mn-lt"/>
              </a:rPr>
              <a:t> </a:t>
            </a:r>
            <a:r>
              <a:rPr lang="tr-TR" sz="1400" dirty="0" err="1">
                <a:ea typeface="+mn-lt"/>
                <a:cs typeface="+mn-lt"/>
              </a:rPr>
              <a:t>opinion</a:t>
            </a:r>
            <a:r>
              <a:rPr lang="tr-TR" sz="1400" dirty="0">
                <a:ea typeface="+mn-lt"/>
                <a:cs typeface="+mn-lt"/>
              </a:rPr>
              <a:t> </a:t>
            </a:r>
            <a:r>
              <a:rPr lang="tr-TR" sz="1400" dirty="0" err="1">
                <a:ea typeface="+mn-lt"/>
                <a:cs typeface="+mn-lt"/>
              </a:rPr>
              <a:t>there</a:t>
            </a:r>
            <a:r>
              <a:rPr lang="tr-TR" sz="1400" dirty="0">
                <a:ea typeface="+mn-lt"/>
                <a:cs typeface="+mn-lt"/>
              </a:rPr>
              <a:t> is </a:t>
            </a:r>
            <a:r>
              <a:rPr lang="tr-TR" sz="1400" dirty="0" err="1">
                <a:ea typeface="+mn-lt"/>
                <a:cs typeface="+mn-lt"/>
              </a:rPr>
              <a:t>also</a:t>
            </a:r>
            <a:r>
              <a:rPr lang="tr-TR" sz="1400" dirty="0">
                <a:ea typeface="+mn-lt"/>
                <a:cs typeface="+mn-lt"/>
              </a:rPr>
              <a:t> </a:t>
            </a:r>
            <a:r>
              <a:rPr lang="tr-TR" sz="1400" dirty="0" err="1">
                <a:ea typeface="+mn-lt"/>
                <a:cs typeface="+mn-lt"/>
              </a:rPr>
              <a:t>another</a:t>
            </a:r>
            <a:r>
              <a:rPr lang="tr-TR" sz="1400" dirty="0">
                <a:ea typeface="+mn-lt"/>
                <a:cs typeface="+mn-lt"/>
              </a:rPr>
              <a:t> </a:t>
            </a:r>
            <a:r>
              <a:rPr lang="tr-TR" sz="1400" dirty="0" err="1">
                <a:ea typeface="+mn-lt"/>
                <a:cs typeface="+mn-lt"/>
              </a:rPr>
              <a:t>irony</a:t>
            </a:r>
            <a:r>
              <a:rPr lang="tr-TR" sz="1400" dirty="0">
                <a:ea typeface="+mn-lt"/>
                <a:cs typeface="+mn-lt"/>
              </a:rPr>
              <a:t> </a:t>
            </a:r>
            <a:r>
              <a:rPr lang="tr-TR" sz="1400" dirty="0" err="1">
                <a:ea typeface="+mn-lt"/>
                <a:cs typeface="+mn-lt"/>
              </a:rPr>
              <a:t>rather</a:t>
            </a:r>
            <a:r>
              <a:rPr lang="tr-TR" sz="1400" dirty="0">
                <a:ea typeface="+mn-lt"/>
                <a:cs typeface="+mn-lt"/>
              </a:rPr>
              <a:t> </a:t>
            </a:r>
            <a:r>
              <a:rPr lang="tr-TR" sz="1400" dirty="0" err="1">
                <a:ea typeface="+mn-lt"/>
                <a:cs typeface="+mn-lt"/>
              </a:rPr>
              <a:t>than</a:t>
            </a:r>
            <a:r>
              <a:rPr lang="tr-TR" sz="1400" dirty="0">
                <a:ea typeface="+mn-lt"/>
                <a:cs typeface="+mn-lt"/>
              </a:rPr>
              <a:t> </a:t>
            </a:r>
            <a:r>
              <a:rPr lang="tr-TR" sz="1400" dirty="0" err="1">
                <a:ea typeface="+mn-lt"/>
                <a:cs typeface="+mn-lt"/>
              </a:rPr>
              <a:t>wanting</a:t>
            </a:r>
            <a:r>
              <a:rPr lang="tr-TR" sz="1400" dirty="0">
                <a:ea typeface="+mn-lt"/>
                <a:cs typeface="+mn-lt"/>
              </a:rPr>
              <a:t> </a:t>
            </a:r>
            <a:r>
              <a:rPr lang="tr-TR" sz="1400" dirty="0" err="1">
                <a:ea typeface="+mn-lt"/>
                <a:cs typeface="+mn-lt"/>
              </a:rPr>
              <a:t>mutual</a:t>
            </a:r>
            <a:r>
              <a:rPr lang="tr-TR" sz="1400" dirty="0">
                <a:ea typeface="+mn-lt"/>
                <a:cs typeface="+mn-lt"/>
              </a:rPr>
              <a:t> </a:t>
            </a:r>
            <a:r>
              <a:rPr lang="tr-TR" sz="1400" dirty="0" err="1">
                <a:ea typeface="+mn-lt"/>
                <a:cs typeface="+mn-lt"/>
              </a:rPr>
              <a:t>respect</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partnership</a:t>
            </a:r>
            <a:r>
              <a:rPr lang="tr-TR" sz="1400" dirty="0">
                <a:ea typeface="+mn-lt"/>
                <a:cs typeface="+mn-lt"/>
              </a:rPr>
              <a:t>, </a:t>
            </a:r>
            <a:r>
              <a:rPr lang="tr-TR" sz="1400" dirty="0" err="1">
                <a:ea typeface="+mn-lt"/>
                <a:cs typeface="+mn-lt"/>
              </a:rPr>
              <a:t>old</a:t>
            </a:r>
            <a:r>
              <a:rPr lang="tr-TR" sz="1400" dirty="0">
                <a:ea typeface="+mn-lt"/>
                <a:cs typeface="+mn-lt"/>
              </a:rPr>
              <a:t> </a:t>
            </a:r>
            <a:r>
              <a:rPr lang="tr-TR" sz="1400" dirty="0" err="1">
                <a:ea typeface="+mn-lt"/>
                <a:cs typeface="+mn-lt"/>
              </a:rPr>
              <a:t>woman</a:t>
            </a:r>
            <a:r>
              <a:rPr lang="tr-TR" sz="1400" dirty="0">
                <a:ea typeface="+mn-lt"/>
                <a:cs typeface="+mn-lt"/>
              </a:rPr>
              <a:t> </a:t>
            </a:r>
            <a:r>
              <a:rPr lang="tr-TR" sz="1400" dirty="0" err="1">
                <a:ea typeface="+mn-lt"/>
                <a:cs typeface="+mn-lt"/>
              </a:rPr>
              <a:t>implies</a:t>
            </a:r>
            <a:r>
              <a:rPr lang="tr-TR" sz="1400" dirty="0">
                <a:ea typeface="+mn-lt"/>
                <a:cs typeface="+mn-lt"/>
              </a:rPr>
              <a:t> </a:t>
            </a:r>
            <a:r>
              <a:rPr lang="tr-TR" sz="1400" dirty="0" err="1">
                <a:ea typeface="+mn-lt"/>
                <a:cs typeface="+mn-lt"/>
              </a:rPr>
              <a:t>that</a:t>
            </a:r>
            <a:r>
              <a:rPr lang="tr-TR" sz="1400" dirty="0">
                <a:ea typeface="+mn-lt"/>
                <a:cs typeface="+mn-lt"/>
              </a:rPr>
              <a:t> they </a:t>
            </a:r>
            <a:r>
              <a:rPr lang="tr-TR" sz="1400" dirty="0" err="1">
                <a:ea typeface="+mn-lt"/>
                <a:cs typeface="+mn-lt"/>
              </a:rPr>
              <a:t>want</a:t>
            </a:r>
            <a:r>
              <a:rPr lang="tr-TR" sz="1400" dirty="0">
                <a:ea typeface="+mn-lt"/>
                <a:cs typeface="+mn-lt"/>
              </a:rPr>
              <a:t> </a:t>
            </a:r>
            <a:r>
              <a:rPr lang="tr-TR" sz="1400" dirty="0" err="1">
                <a:ea typeface="+mn-lt"/>
                <a:cs typeface="+mn-lt"/>
              </a:rPr>
              <a:t>full</a:t>
            </a:r>
            <a:r>
              <a:rPr lang="tr-TR" sz="1400" dirty="0">
                <a:ea typeface="+mn-lt"/>
                <a:cs typeface="+mn-lt"/>
              </a:rPr>
              <a:t> </a:t>
            </a:r>
            <a:r>
              <a:rPr lang="tr-TR" sz="1400" dirty="0" err="1">
                <a:ea typeface="+mn-lt"/>
                <a:cs typeface="+mn-lt"/>
              </a:rPr>
              <a:t>control</a:t>
            </a:r>
            <a:r>
              <a:rPr lang="tr-TR" sz="1400" dirty="0">
                <a:ea typeface="+mn-lt"/>
                <a:cs typeface="+mn-lt"/>
              </a:rPr>
              <a:t> </a:t>
            </a:r>
            <a:r>
              <a:rPr lang="tr-TR" sz="1400" dirty="0" err="1">
                <a:ea typeface="+mn-lt"/>
                <a:cs typeface="+mn-lt"/>
              </a:rPr>
              <a:t>over</a:t>
            </a:r>
            <a:r>
              <a:rPr lang="tr-TR" sz="1400" dirty="0">
                <a:ea typeface="+mn-lt"/>
                <a:cs typeface="+mn-lt"/>
              </a:rPr>
              <a:t> </a:t>
            </a:r>
            <a:r>
              <a:rPr lang="tr-TR" sz="1400" dirty="0" err="1">
                <a:ea typeface="+mn-lt"/>
                <a:cs typeface="+mn-lt"/>
              </a:rPr>
              <a:t>their</a:t>
            </a:r>
            <a:r>
              <a:rPr lang="tr-TR" sz="1400" dirty="0">
                <a:ea typeface="+mn-lt"/>
                <a:cs typeface="+mn-lt"/>
              </a:rPr>
              <a:t> </a:t>
            </a:r>
            <a:r>
              <a:rPr lang="tr-TR" sz="1400" dirty="0" err="1">
                <a:ea typeface="+mn-lt"/>
                <a:cs typeface="+mn-lt"/>
              </a:rPr>
              <a:t>relationship</a:t>
            </a:r>
            <a:r>
              <a:rPr lang="tr-TR" sz="1400" dirty="0">
                <a:ea typeface="+mn-lt"/>
                <a:cs typeface="+mn-lt"/>
              </a:rPr>
              <a:t> </a:t>
            </a:r>
            <a:r>
              <a:rPr lang="tr-TR" sz="1400" dirty="0" err="1">
                <a:ea typeface="+mn-lt"/>
                <a:cs typeface="+mn-lt"/>
              </a:rPr>
              <a:t>and</a:t>
            </a:r>
            <a:r>
              <a:rPr lang="tr-TR" sz="1400" dirty="0">
                <a:ea typeface="+mn-lt"/>
                <a:cs typeface="+mn-lt"/>
              </a:rPr>
              <a:t> </a:t>
            </a:r>
            <a:r>
              <a:rPr lang="tr-TR" sz="1400" dirty="0" err="1">
                <a:ea typeface="+mn-lt"/>
                <a:cs typeface="+mn-lt"/>
              </a:rPr>
              <a:t>their</a:t>
            </a:r>
            <a:r>
              <a:rPr lang="tr-TR" sz="1400" dirty="0">
                <a:ea typeface="+mn-lt"/>
                <a:cs typeface="+mn-lt"/>
              </a:rPr>
              <a:t> </a:t>
            </a:r>
            <a:r>
              <a:rPr lang="tr-TR" sz="1400" dirty="0" err="1">
                <a:ea typeface="+mn-lt"/>
                <a:cs typeface="+mn-lt"/>
              </a:rPr>
              <a:t>lover</a:t>
            </a:r>
            <a:r>
              <a:rPr lang="tr-TR" sz="1400" dirty="0">
                <a:ea typeface="+mn-lt"/>
                <a:cs typeface="+mn-lt"/>
              </a:rPr>
              <a:t>.</a:t>
            </a:r>
            <a:endParaRPr lang="tr-TR" sz="1400" dirty="0"/>
          </a:p>
          <a:p>
            <a:pPr marL="0" indent="0"/>
            <a:endParaRPr lang="tr-TR" sz="1400" dirty="0"/>
          </a:p>
        </p:txBody>
      </p:sp>
    </p:spTree>
    <p:extLst>
      <p:ext uri="{BB962C8B-B14F-4D97-AF65-F5344CB8AC3E}">
        <p14:creationId xmlns:p14="http://schemas.microsoft.com/office/powerpoint/2010/main" val="10036803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821887" y="473831"/>
            <a:ext cx="8101805" cy="1548649"/>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346310"/>
            <a:ext cx="8695803" cy="4332265"/>
          </a:xfrm>
        </p:spPr>
        <p:txBody>
          <a:bodyPr vert="horz" lIns="68580" tIns="34290" rIns="68580" bIns="34290" rtlCol="0" anchor="t">
            <a:noAutofit/>
          </a:bodyPr>
          <a:lstStyle/>
          <a:p>
            <a:pPr marL="0" indent="0"/>
            <a:r>
              <a:rPr lang="tr-TR" sz="1100" dirty="0" err="1">
                <a:ea typeface="+mn-lt"/>
                <a:cs typeface="+mn-lt"/>
              </a:rPr>
              <a:t>In</a:t>
            </a:r>
            <a:r>
              <a:rPr lang="tr-TR" sz="1100" dirty="0">
                <a:ea typeface="+mn-lt"/>
                <a:cs typeface="+mn-lt"/>
              </a:rPr>
              <a:t> </a:t>
            </a:r>
            <a:r>
              <a:rPr lang="tr-TR" sz="1100" dirty="0" err="1">
                <a:ea typeface="+mn-lt"/>
                <a:cs typeface="+mn-lt"/>
              </a:rPr>
              <a:t>all</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court</a:t>
            </a:r>
            <a:r>
              <a:rPr lang="tr-TR" sz="1100" dirty="0">
                <a:ea typeface="+mn-lt"/>
                <a:cs typeface="+mn-lt"/>
              </a:rPr>
              <a:t> not </a:t>
            </a:r>
            <a:r>
              <a:rPr lang="tr-TR" sz="1100" dirty="0" err="1">
                <a:ea typeface="+mn-lt"/>
                <a:cs typeface="+mn-lt"/>
              </a:rPr>
              <a:t>one</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shook</a:t>
            </a:r>
            <a:r>
              <a:rPr lang="tr-TR" sz="1100" dirty="0">
                <a:ea typeface="+mn-lt"/>
                <a:cs typeface="+mn-lt"/>
              </a:rPr>
              <a:t> her </a:t>
            </a:r>
            <a:r>
              <a:rPr lang="tr-TR" sz="1100" dirty="0" err="1">
                <a:ea typeface="+mn-lt"/>
                <a:cs typeface="+mn-lt"/>
              </a:rPr>
              <a:t>head</a:t>
            </a:r>
            <a:endParaRPr lang="tr-TR" sz="1100" dirty="0"/>
          </a:p>
          <a:p>
            <a:r>
              <a:rPr lang="tr-TR" sz="1100" dirty="0" err="1">
                <a:ea typeface="+mn-lt"/>
                <a:cs typeface="+mn-lt"/>
              </a:rPr>
              <a:t>Or</a:t>
            </a:r>
            <a:r>
              <a:rPr lang="tr-TR" sz="1100" dirty="0">
                <a:ea typeface="+mn-lt"/>
                <a:cs typeface="+mn-lt"/>
              </a:rPr>
              <a:t> </a:t>
            </a:r>
            <a:r>
              <a:rPr lang="tr-TR" sz="1100" dirty="0" err="1">
                <a:ea typeface="+mn-lt"/>
                <a:cs typeface="+mn-lt"/>
              </a:rPr>
              <a:t>contradicted</a:t>
            </a:r>
            <a:r>
              <a:rPr lang="tr-TR" sz="1100" dirty="0">
                <a:ea typeface="+mn-lt"/>
                <a:cs typeface="+mn-lt"/>
              </a:rPr>
              <a:t> </a:t>
            </a:r>
            <a:r>
              <a:rPr lang="tr-TR" sz="1100" dirty="0" err="1">
                <a:ea typeface="+mn-lt"/>
                <a:cs typeface="+mn-lt"/>
              </a:rPr>
              <a:t>what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knight</a:t>
            </a:r>
            <a:r>
              <a:rPr lang="tr-TR" sz="1100" dirty="0">
                <a:ea typeface="+mn-lt"/>
                <a:cs typeface="+mn-lt"/>
              </a:rPr>
              <a:t> had </a:t>
            </a:r>
            <a:r>
              <a:rPr lang="tr-TR" sz="1100" dirty="0" err="1">
                <a:ea typeface="+mn-lt"/>
                <a:cs typeface="+mn-lt"/>
              </a:rPr>
              <a:t>said</a:t>
            </a:r>
            <a:r>
              <a:rPr lang="tr-TR" sz="1100" dirty="0">
                <a:ea typeface="+mn-lt"/>
                <a:cs typeface="+mn-lt"/>
              </a:rPr>
              <a:t>;</a:t>
            </a:r>
            <a:endParaRPr lang="tr-TR" sz="1100" dirty="0"/>
          </a:p>
          <a:p>
            <a:r>
              <a:rPr lang="tr-TR" sz="1100" dirty="0" err="1">
                <a:ea typeface="+mn-lt"/>
                <a:cs typeface="+mn-lt"/>
              </a:rPr>
              <a:t>Maid</a:t>
            </a:r>
            <a:r>
              <a:rPr lang="tr-TR" sz="1100" dirty="0">
                <a:ea typeface="+mn-lt"/>
                <a:cs typeface="+mn-lt"/>
              </a:rPr>
              <a:t>, </a:t>
            </a:r>
            <a:r>
              <a:rPr lang="tr-TR" sz="1100" dirty="0" err="1">
                <a:ea typeface="+mn-lt"/>
                <a:cs typeface="+mn-lt"/>
              </a:rPr>
              <a:t>wife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widow</a:t>
            </a:r>
            <a:r>
              <a:rPr lang="tr-TR" sz="1100" dirty="0">
                <a:ea typeface="+mn-lt"/>
                <a:cs typeface="+mn-lt"/>
              </a:rPr>
              <a:t> </a:t>
            </a:r>
            <a:r>
              <a:rPr lang="tr-TR" sz="1100" dirty="0" err="1">
                <a:ea typeface="+mn-lt"/>
                <a:cs typeface="+mn-lt"/>
              </a:rPr>
              <a:t>cried</a:t>
            </a:r>
            <a:r>
              <a:rPr lang="tr-TR" sz="1100" dirty="0">
                <a:ea typeface="+mn-lt"/>
                <a:cs typeface="+mn-lt"/>
              </a:rPr>
              <a:t>, ‘</a:t>
            </a:r>
            <a:r>
              <a:rPr lang="tr-TR" sz="1100" dirty="0" err="1">
                <a:ea typeface="+mn-lt"/>
                <a:cs typeface="+mn-lt"/>
              </a:rPr>
              <a:t>He’s</a:t>
            </a:r>
            <a:r>
              <a:rPr lang="tr-TR" sz="1100" dirty="0">
                <a:ea typeface="+mn-lt"/>
                <a:cs typeface="+mn-lt"/>
              </a:rPr>
              <a:t> </a:t>
            </a:r>
            <a:r>
              <a:rPr lang="tr-TR" sz="1100" dirty="0" err="1">
                <a:ea typeface="+mn-lt"/>
                <a:cs typeface="+mn-lt"/>
              </a:rPr>
              <a:t>saved</a:t>
            </a:r>
            <a:r>
              <a:rPr lang="tr-TR" sz="1100" dirty="0">
                <a:ea typeface="+mn-lt"/>
                <a:cs typeface="+mn-lt"/>
              </a:rPr>
              <a:t> his life!’”</a:t>
            </a:r>
            <a:endParaRPr lang="tr-TR" sz="1100" dirty="0"/>
          </a:p>
          <a:p>
            <a:endParaRPr lang="tr-TR" sz="1100" dirty="0"/>
          </a:p>
          <a:p>
            <a:pPr marL="0" indent="0">
              <a:buNone/>
            </a:pPr>
            <a:r>
              <a:rPr lang="tr-TR" sz="1100" dirty="0">
                <a:ea typeface="+mn-lt"/>
                <a:cs typeface="+mn-lt"/>
              </a:rPr>
              <a:t> </a:t>
            </a:r>
            <a:r>
              <a:rPr lang="tr-TR" sz="1100" dirty="0" err="1">
                <a:ea typeface="+mn-lt"/>
                <a:cs typeface="+mn-lt"/>
              </a:rPr>
              <a:t>all</a:t>
            </a:r>
            <a:r>
              <a:rPr lang="tr-TR" sz="1100" dirty="0">
                <a:ea typeface="+mn-lt"/>
                <a:cs typeface="+mn-lt"/>
              </a:rPr>
              <a:t> </a:t>
            </a:r>
            <a:r>
              <a:rPr lang="tr-TR" sz="1100" dirty="0" err="1">
                <a:ea typeface="+mn-lt"/>
                <a:cs typeface="+mn-lt"/>
              </a:rPr>
              <a:t>women</a:t>
            </a:r>
            <a:r>
              <a:rPr lang="tr-TR" sz="1100" dirty="0">
                <a:ea typeface="+mn-lt"/>
                <a:cs typeface="+mn-lt"/>
              </a:rPr>
              <a:t> in </a:t>
            </a:r>
            <a:r>
              <a:rPr lang="tr-TR" sz="1100" dirty="0" err="1">
                <a:ea typeface="+mn-lt"/>
                <a:cs typeface="+mn-lt"/>
              </a:rPr>
              <a:t>the</a:t>
            </a:r>
            <a:r>
              <a:rPr lang="tr-TR" sz="1100" dirty="0">
                <a:ea typeface="+mn-lt"/>
                <a:cs typeface="+mn-lt"/>
              </a:rPr>
              <a:t> </a:t>
            </a:r>
            <a:r>
              <a:rPr lang="tr-TR" sz="1100" dirty="0" err="1">
                <a:ea typeface="+mn-lt"/>
                <a:cs typeface="+mn-lt"/>
              </a:rPr>
              <a:t>court</a:t>
            </a:r>
            <a:r>
              <a:rPr lang="tr-TR" sz="1100" dirty="0">
                <a:ea typeface="+mn-lt"/>
                <a:cs typeface="+mn-lt"/>
              </a:rPr>
              <a:t> </a:t>
            </a:r>
            <a:r>
              <a:rPr lang="tr-TR" sz="1100" dirty="0" err="1">
                <a:ea typeface="+mn-lt"/>
                <a:cs typeface="+mn-lt"/>
              </a:rPr>
              <a:t>agrees</a:t>
            </a:r>
            <a:r>
              <a:rPr lang="tr-TR" sz="1100" dirty="0">
                <a:ea typeface="+mn-lt"/>
                <a:cs typeface="+mn-lt"/>
              </a:rPr>
              <a:t> </a:t>
            </a:r>
            <a:r>
              <a:rPr lang="tr-TR" sz="1100" dirty="0" err="1">
                <a:ea typeface="+mn-lt"/>
                <a:cs typeface="+mn-lt"/>
              </a:rPr>
              <a:t>with</a:t>
            </a:r>
            <a:r>
              <a:rPr lang="tr-TR" sz="1100" dirty="0">
                <a:ea typeface="+mn-lt"/>
                <a:cs typeface="+mn-lt"/>
              </a:rPr>
              <a:t> </a:t>
            </a:r>
            <a:r>
              <a:rPr lang="tr-TR" sz="1100" dirty="0" err="1">
                <a:ea typeface="+mn-lt"/>
                <a:cs typeface="+mn-lt"/>
              </a:rPr>
              <a:t>this</a:t>
            </a:r>
            <a:r>
              <a:rPr lang="tr-TR" sz="1100" dirty="0">
                <a:ea typeface="+mn-lt"/>
                <a:cs typeface="+mn-lt"/>
              </a:rPr>
              <a:t> </a:t>
            </a:r>
            <a:r>
              <a:rPr lang="tr-TR" sz="1100" dirty="0" err="1">
                <a:ea typeface="+mn-lt"/>
                <a:cs typeface="+mn-lt"/>
              </a:rPr>
              <a:t>answer</a:t>
            </a:r>
            <a:r>
              <a:rPr lang="tr-TR" sz="1100" dirty="0">
                <a:ea typeface="+mn-lt"/>
                <a:cs typeface="+mn-lt"/>
              </a:rPr>
              <a:t> </a:t>
            </a:r>
            <a:r>
              <a:rPr lang="tr-TR" sz="1100" dirty="0" err="1">
                <a:ea typeface="+mn-lt"/>
                <a:cs typeface="+mn-lt"/>
              </a:rPr>
              <a:t>despite</a:t>
            </a:r>
            <a:r>
              <a:rPr lang="tr-TR" sz="1100" dirty="0">
                <a:ea typeface="+mn-lt"/>
                <a:cs typeface="+mn-lt"/>
              </a:rPr>
              <a:t> </a:t>
            </a:r>
            <a:r>
              <a:rPr lang="tr-TR" sz="1100" dirty="0" err="1">
                <a:ea typeface="+mn-lt"/>
                <a:cs typeface="+mn-lt"/>
              </a:rPr>
              <a:t>their</a:t>
            </a:r>
            <a:r>
              <a:rPr lang="tr-TR" sz="1100" dirty="0">
                <a:ea typeface="+mn-lt"/>
                <a:cs typeface="+mn-lt"/>
              </a:rPr>
              <a:t> </a:t>
            </a:r>
            <a:r>
              <a:rPr lang="tr-TR" sz="1100" dirty="0" err="1">
                <a:ea typeface="+mn-lt"/>
                <a:cs typeface="+mn-lt"/>
              </a:rPr>
              <a:t>different</a:t>
            </a:r>
            <a:r>
              <a:rPr lang="tr-TR" sz="1100" dirty="0">
                <a:ea typeface="+mn-lt"/>
                <a:cs typeface="+mn-lt"/>
              </a:rPr>
              <a:t> </a:t>
            </a:r>
            <a:r>
              <a:rPr lang="tr-TR" sz="1100" dirty="0" err="1">
                <a:ea typeface="+mn-lt"/>
                <a:cs typeface="+mn-lt"/>
              </a:rPr>
              <a:t>stages</a:t>
            </a:r>
            <a:r>
              <a:rPr lang="tr-TR" sz="1100" dirty="0">
                <a:ea typeface="+mn-lt"/>
                <a:cs typeface="+mn-lt"/>
              </a:rPr>
              <a:t> of </a:t>
            </a:r>
            <a:r>
              <a:rPr lang="tr-TR" sz="1100" dirty="0" err="1">
                <a:ea typeface="+mn-lt"/>
                <a:cs typeface="+mn-lt"/>
              </a:rPr>
              <a:t>womanhood</a:t>
            </a:r>
            <a:r>
              <a:rPr lang="tr-TR" sz="1100" dirty="0">
                <a:ea typeface="+mn-lt"/>
                <a:cs typeface="+mn-lt"/>
              </a:rPr>
              <a:t> </a:t>
            </a:r>
            <a:r>
              <a:rPr lang="tr-TR" sz="1100" dirty="0" err="1">
                <a:ea typeface="+mn-lt"/>
                <a:cs typeface="+mn-lt"/>
              </a:rPr>
              <a:t>like</a:t>
            </a:r>
            <a:r>
              <a:rPr lang="tr-TR" sz="1100" dirty="0">
                <a:ea typeface="+mn-lt"/>
                <a:cs typeface="+mn-lt"/>
              </a:rPr>
              <a:t> </a:t>
            </a:r>
            <a:r>
              <a:rPr lang="tr-TR" sz="1100" dirty="0" err="1">
                <a:ea typeface="+mn-lt"/>
                <a:cs typeface="+mn-lt"/>
              </a:rPr>
              <a:t>being</a:t>
            </a:r>
            <a:r>
              <a:rPr lang="tr-TR" sz="1100" dirty="0">
                <a:ea typeface="+mn-lt"/>
                <a:cs typeface="+mn-lt"/>
              </a:rPr>
              <a:t> a maiden, a </a:t>
            </a:r>
            <a:r>
              <a:rPr lang="tr-TR" sz="1100" dirty="0" err="1">
                <a:ea typeface="+mn-lt"/>
                <a:cs typeface="+mn-lt"/>
              </a:rPr>
              <a:t>wife</a:t>
            </a:r>
            <a:r>
              <a:rPr lang="tr-TR" sz="1100" dirty="0">
                <a:ea typeface="+mn-lt"/>
                <a:cs typeface="+mn-lt"/>
              </a:rPr>
              <a:t> </a:t>
            </a:r>
            <a:r>
              <a:rPr lang="tr-TR" sz="1100" dirty="0" err="1">
                <a:ea typeface="+mn-lt"/>
                <a:cs typeface="+mn-lt"/>
              </a:rPr>
              <a:t>or</a:t>
            </a:r>
            <a:r>
              <a:rPr lang="tr-TR" sz="1100" dirty="0">
                <a:ea typeface="+mn-lt"/>
                <a:cs typeface="+mn-lt"/>
              </a:rPr>
              <a:t> a </a:t>
            </a:r>
            <a:r>
              <a:rPr lang="tr-TR" sz="1100" dirty="0" err="1">
                <a:ea typeface="+mn-lt"/>
                <a:cs typeface="+mn-lt"/>
              </a:rPr>
              <a:t>widow</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chaucer</a:t>
            </a:r>
            <a:r>
              <a:rPr lang="tr-TR" sz="1100" dirty="0">
                <a:ea typeface="+mn-lt"/>
                <a:cs typeface="+mn-lt"/>
              </a:rPr>
              <a:t> </a:t>
            </a:r>
            <a:r>
              <a:rPr lang="tr-TR" sz="1100" dirty="0" err="1">
                <a:ea typeface="+mn-lt"/>
                <a:cs typeface="+mn-lt"/>
              </a:rPr>
              <a:t>presents</a:t>
            </a:r>
            <a:r>
              <a:rPr lang="tr-TR" sz="1100" dirty="0">
                <a:ea typeface="+mn-lt"/>
                <a:cs typeface="+mn-lt"/>
              </a:rPr>
              <a:t> </a:t>
            </a:r>
            <a:r>
              <a:rPr lang="tr-TR" sz="1100" dirty="0" err="1">
                <a:ea typeface="+mn-lt"/>
                <a:cs typeface="+mn-lt"/>
              </a:rPr>
              <a:t>this</a:t>
            </a:r>
            <a:r>
              <a:rPr lang="tr-TR" sz="1100" dirty="0">
                <a:ea typeface="+mn-lt"/>
                <a:cs typeface="+mn-lt"/>
              </a:rPr>
              <a:t> as a </a:t>
            </a:r>
            <a:r>
              <a:rPr lang="tr-TR" sz="1100" dirty="0" err="1">
                <a:ea typeface="+mn-lt"/>
                <a:cs typeface="+mn-lt"/>
              </a:rPr>
              <a:t>universal</a:t>
            </a:r>
            <a:r>
              <a:rPr lang="tr-TR" sz="1100" dirty="0">
                <a:ea typeface="+mn-lt"/>
                <a:cs typeface="+mn-lt"/>
              </a:rPr>
              <a:t> </a:t>
            </a:r>
            <a:r>
              <a:rPr lang="tr-TR" sz="1100" dirty="0" err="1">
                <a:ea typeface="+mn-lt"/>
                <a:cs typeface="+mn-lt"/>
              </a:rPr>
              <a:t>truth</a:t>
            </a:r>
            <a:r>
              <a:rPr lang="tr-TR" sz="1100" dirty="0">
                <a:ea typeface="+mn-lt"/>
                <a:cs typeface="+mn-lt"/>
              </a:rPr>
              <a:t> </a:t>
            </a:r>
            <a:r>
              <a:rPr lang="tr-TR" sz="1100" dirty="0" err="1">
                <a:ea typeface="+mn-lt"/>
                <a:cs typeface="+mn-lt"/>
              </a:rPr>
              <a:t>about</a:t>
            </a:r>
            <a:r>
              <a:rPr lang="tr-TR" sz="1100" dirty="0">
                <a:ea typeface="+mn-lt"/>
                <a:cs typeface="+mn-lt"/>
              </a:rPr>
              <a:t> </a:t>
            </a:r>
            <a:r>
              <a:rPr lang="tr-TR" sz="1100" dirty="0" err="1">
                <a:ea typeface="+mn-lt"/>
                <a:cs typeface="+mn-lt"/>
              </a:rPr>
              <a:t>women's</a:t>
            </a:r>
            <a:r>
              <a:rPr lang="tr-TR" sz="1100" dirty="0">
                <a:ea typeface="+mn-lt"/>
                <a:cs typeface="+mn-lt"/>
              </a:rPr>
              <a:t> </a:t>
            </a:r>
            <a:r>
              <a:rPr lang="tr-TR" sz="1100" dirty="0" err="1">
                <a:ea typeface="+mn-lt"/>
                <a:cs typeface="+mn-lt"/>
              </a:rPr>
              <a:t>desires</a:t>
            </a:r>
            <a:r>
              <a:rPr lang="tr-TR" sz="1100" dirty="0">
                <a:ea typeface="+mn-lt"/>
                <a:cs typeface="+mn-lt"/>
              </a:rPr>
              <a:t>, </a:t>
            </a:r>
            <a:r>
              <a:rPr lang="tr-TR" sz="1100" dirty="0" err="1">
                <a:ea typeface="+mn-lt"/>
                <a:cs typeface="+mn-lt"/>
              </a:rPr>
              <a:t>which</a:t>
            </a:r>
            <a:r>
              <a:rPr lang="tr-TR" sz="1100" dirty="0">
                <a:ea typeface="+mn-lt"/>
                <a:cs typeface="+mn-lt"/>
              </a:rPr>
              <a:t> is </a:t>
            </a:r>
            <a:r>
              <a:rPr lang="tr-TR" sz="1100" dirty="0" err="1">
                <a:ea typeface="+mn-lt"/>
                <a:cs typeface="+mn-lt"/>
              </a:rPr>
              <a:t>to</a:t>
            </a:r>
            <a:r>
              <a:rPr lang="tr-TR" sz="1100" dirty="0">
                <a:ea typeface="+mn-lt"/>
                <a:cs typeface="+mn-lt"/>
              </a:rPr>
              <a:t> be </a:t>
            </a:r>
            <a:r>
              <a:rPr lang="tr-TR" sz="1100" dirty="0" err="1">
                <a:ea typeface="+mn-lt"/>
                <a:cs typeface="+mn-lt"/>
              </a:rPr>
              <a:t>equal</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independent</a:t>
            </a:r>
            <a:r>
              <a:rPr lang="tr-TR" sz="1100" dirty="0">
                <a:ea typeface="+mn-lt"/>
                <a:cs typeface="+mn-lt"/>
              </a:rPr>
              <a:t>. </a:t>
            </a:r>
            <a:endParaRPr lang="tr-TR" sz="1100" dirty="0"/>
          </a:p>
          <a:p>
            <a:pPr marL="0" indent="0"/>
            <a:endParaRPr lang="tr-TR" sz="1100" dirty="0"/>
          </a:p>
          <a:p>
            <a:pPr marL="0" indent="0"/>
            <a:r>
              <a:rPr lang="tr-TR" sz="1100" dirty="0">
                <a:ea typeface="+mn-lt"/>
                <a:cs typeface="+mn-lt"/>
              </a:rPr>
              <a:t>’</a:t>
            </a:r>
            <a:r>
              <a:rPr lang="tr-TR" sz="1100" dirty="0" err="1">
                <a:ea typeface="+mn-lt"/>
                <a:cs typeface="+mn-lt"/>
              </a:rPr>
              <a:t>Twas</a:t>
            </a:r>
            <a:r>
              <a:rPr lang="tr-TR" sz="1100" dirty="0">
                <a:ea typeface="+mn-lt"/>
                <a:cs typeface="+mn-lt"/>
              </a:rPr>
              <a:t> I </a:t>
            </a:r>
            <a:r>
              <a:rPr lang="tr-TR" sz="1100" dirty="0" err="1">
                <a:ea typeface="+mn-lt"/>
                <a:cs typeface="+mn-lt"/>
              </a:rPr>
              <a:t>who</a:t>
            </a:r>
            <a:r>
              <a:rPr lang="tr-TR" sz="1100" dirty="0">
                <a:ea typeface="+mn-lt"/>
                <a:cs typeface="+mn-lt"/>
              </a:rPr>
              <a:t> </a:t>
            </a:r>
            <a:r>
              <a:rPr lang="tr-TR" sz="1100" dirty="0" err="1">
                <a:ea typeface="+mn-lt"/>
                <a:cs typeface="+mn-lt"/>
              </a:rPr>
              <a:t>taught</a:t>
            </a:r>
            <a:r>
              <a:rPr lang="tr-TR" sz="1100" dirty="0">
                <a:ea typeface="+mn-lt"/>
                <a:cs typeface="+mn-lt"/>
              </a:rPr>
              <a:t> </a:t>
            </a:r>
            <a:r>
              <a:rPr lang="tr-TR" sz="1100" dirty="0" err="1">
                <a:ea typeface="+mn-lt"/>
                <a:cs typeface="+mn-lt"/>
              </a:rPr>
              <a:t>this</a:t>
            </a:r>
            <a:r>
              <a:rPr lang="tr-TR" sz="1100" dirty="0">
                <a:ea typeface="+mn-lt"/>
                <a:cs typeface="+mn-lt"/>
              </a:rPr>
              <a:t> </a:t>
            </a:r>
            <a:r>
              <a:rPr lang="tr-TR" sz="1100" dirty="0" err="1">
                <a:ea typeface="+mn-lt"/>
                <a:cs typeface="+mn-lt"/>
              </a:rPr>
              <a:t>answer</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knight</a:t>
            </a:r>
            <a:r>
              <a:rPr lang="tr-TR" sz="1100" dirty="0">
                <a:ea typeface="+mn-lt"/>
                <a:cs typeface="+mn-lt"/>
              </a:rPr>
              <a:t>,</a:t>
            </a:r>
            <a:endParaRPr lang="tr-TR" sz="1100" dirty="0"/>
          </a:p>
          <a:p>
            <a:r>
              <a:rPr lang="tr-TR" sz="1100" dirty="0" err="1">
                <a:ea typeface="+mn-lt"/>
                <a:cs typeface="+mn-lt"/>
              </a:rPr>
              <a:t>For</a:t>
            </a:r>
            <a:r>
              <a:rPr lang="tr-TR" sz="1100" dirty="0">
                <a:ea typeface="+mn-lt"/>
                <a:cs typeface="+mn-lt"/>
              </a:rPr>
              <a:t> </a:t>
            </a:r>
            <a:r>
              <a:rPr lang="tr-TR" sz="1100" dirty="0" err="1">
                <a:ea typeface="+mn-lt"/>
                <a:cs typeface="+mn-lt"/>
              </a:rPr>
              <a:t>which</a:t>
            </a:r>
            <a:r>
              <a:rPr lang="tr-TR" sz="1100" dirty="0">
                <a:ea typeface="+mn-lt"/>
                <a:cs typeface="+mn-lt"/>
              </a:rPr>
              <a:t> he </a:t>
            </a:r>
            <a:r>
              <a:rPr lang="tr-TR" sz="1100" dirty="0" err="1">
                <a:ea typeface="+mn-lt"/>
                <a:cs typeface="+mn-lt"/>
              </a:rPr>
              <a:t>swore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pledged</a:t>
            </a:r>
            <a:r>
              <a:rPr lang="tr-TR" sz="1100" dirty="0">
                <a:ea typeface="+mn-lt"/>
                <a:cs typeface="+mn-lt"/>
              </a:rPr>
              <a:t> his </a:t>
            </a:r>
            <a:r>
              <a:rPr lang="tr-TR" sz="1100" dirty="0" err="1">
                <a:ea typeface="+mn-lt"/>
                <a:cs typeface="+mn-lt"/>
              </a:rPr>
              <a:t>honor</a:t>
            </a:r>
            <a:r>
              <a:rPr lang="tr-TR" sz="1100" dirty="0">
                <a:ea typeface="+mn-lt"/>
                <a:cs typeface="+mn-lt"/>
              </a:rPr>
              <a:t> </a:t>
            </a:r>
            <a:r>
              <a:rPr lang="tr-TR" sz="1100" dirty="0" err="1">
                <a:ea typeface="+mn-lt"/>
                <a:cs typeface="+mn-lt"/>
              </a:rPr>
              <a:t>to</a:t>
            </a:r>
            <a:r>
              <a:rPr lang="tr-TR" sz="1100" dirty="0">
                <a:ea typeface="+mn-lt"/>
                <a:cs typeface="+mn-lt"/>
              </a:rPr>
              <a:t> it,</a:t>
            </a:r>
            <a:endParaRPr lang="tr-TR" sz="1100" dirty="0"/>
          </a:p>
          <a:p>
            <a:r>
              <a:rPr lang="tr-TR" sz="1100" dirty="0" err="1">
                <a:ea typeface="+mn-lt"/>
                <a:cs typeface="+mn-lt"/>
              </a:rPr>
              <a:t>That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first</a:t>
            </a:r>
            <a:r>
              <a:rPr lang="tr-TR" sz="1100" dirty="0">
                <a:ea typeface="+mn-lt"/>
                <a:cs typeface="+mn-lt"/>
              </a:rPr>
              <a:t> </a:t>
            </a:r>
            <a:r>
              <a:rPr lang="tr-TR" sz="1100" dirty="0" err="1">
                <a:ea typeface="+mn-lt"/>
                <a:cs typeface="+mn-lt"/>
              </a:rPr>
              <a:t>thing</a:t>
            </a:r>
            <a:r>
              <a:rPr lang="tr-TR" sz="1100" dirty="0">
                <a:ea typeface="+mn-lt"/>
                <a:cs typeface="+mn-lt"/>
              </a:rPr>
              <a:t> I </a:t>
            </a:r>
            <a:r>
              <a:rPr lang="tr-TR" sz="1100" dirty="0" err="1">
                <a:ea typeface="+mn-lt"/>
                <a:cs typeface="+mn-lt"/>
              </a:rPr>
              <a:t>asked</a:t>
            </a:r>
            <a:r>
              <a:rPr lang="tr-TR" sz="1100" dirty="0">
                <a:ea typeface="+mn-lt"/>
                <a:cs typeface="+mn-lt"/>
              </a:rPr>
              <a:t> of </a:t>
            </a:r>
            <a:r>
              <a:rPr lang="tr-TR" sz="1100" dirty="0" err="1">
                <a:ea typeface="+mn-lt"/>
                <a:cs typeface="+mn-lt"/>
              </a:rPr>
              <a:t>him</a:t>
            </a:r>
            <a:r>
              <a:rPr lang="tr-TR" sz="1100" dirty="0">
                <a:ea typeface="+mn-lt"/>
                <a:cs typeface="+mn-lt"/>
              </a:rPr>
              <a:t> </a:t>
            </a:r>
            <a:r>
              <a:rPr lang="tr-TR" sz="1100" dirty="0" err="1">
                <a:ea typeface="+mn-lt"/>
                <a:cs typeface="+mn-lt"/>
              </a:rPr>
              <a:t>he’d</a:t>
            </a:r>
            <a:r>
              <a:rPr lang="tr-TR" sz="1100" dirty="0">
                <a:ea typeface="+mn-lt"/>
                <a:cs typeface="+mn-lt"/>
              </a:rPr>
              <a:t> do it,</a:t>
            </a:r>
            <a:endParaRPr lang="tr-TR" sz="1100" dirty="0"/>
          </a:p>
          <a:p>
            <a:r>
              <a:rPr lang="tr-TR" sz="1100" dirty="0" err="1">
                <a:ea typeface="+mn-lt"/>
                <a:cs typeface="+mn-lt"/>
              </a:rPr>
              <a:t>So</a:t>
            </a:r>
            <a:r>
              <a:rPr lang="tr-TR" sz="1100" dirty="0">
                <a:ea typeface="+mn-lt"/>
                <a:cs typeface="+mn-lt"/>
              </a:rPr>
              <a:t> far as it </a:t>
            </a:r>
            <a:r>
              <a:rPr lang="tr-TR" sz="1100" dirty="0" err="1">
                <a:ea typeface="+mn-lt"/>
                <a:cs typeface="+mn-lt"/>
              </a:rPr>
              <a:t>should</a:t>
            </a:r>
            <a:r>
              <a:rPr lang="tr-TR" sz="1100" dirty="0">
                <a:ea typeface="+mn-lt"/>
                <a:cs typeface="+mn-lt"/>
              </a:rPr>
              <a:t> </a:t>
            </a:r>
            <a:r>
              <a:rPr lang="tr-TR" sz="1100" dirty="0" err="1">
                <a:ea typeface="+mn-lt"/>
                <a:cs typeface="+mn-lt"/>
              </a:rPr>
              <a:t>lie</a:t>
            </a:r>
            <a:r>
              <a:rPr lang="tr-TR" sz="1100" dirty="0">
                <a:ea typeface="+mn-lt"/>
                <a:cs typeface="+mn-lt"/>
              </a:rPr>
              <a:t> </a:t>
            </a:r>
            <a:r>
              <a:rPr lang="tr-TR" sz="1100" dirty="0" err="1">
                <a:ea typeface="+mn-lt"/>
                <a:cs typeface="+mn-lt"/>
              </a:rPr>
              <a:t>within</a:t>
            </a:r>
            <a:r>
              <a:rPr lang="tr-TR" sz="1100" dirty="0">
                <a:ea typeface="+mn-lt"/>
                <a:cs typeface="+mn-lt"/>
              </a:rPr>
              <a:t> his </a:t>
            </a:r>
            <a:r>
              <a:rPr lang="tr-TR" sz="1100" dirty="0" err="1">
                <a:ea typeface="+mn-lt"/>
                <a:cs typeface="+mn-lt"/>
              </a:rPr>
              <a:t>might</a:t>
            </a:r>
            <a:r>
              <a:rPr lang="tr-TR" sz="1100" dirty="0">
                <a:ea typeface="+mn-lt"/>
                <a:cs typeface="+mn-lt"/>
              </a:rPr>
              <a:t>.”</a:t>
            </a:r>
            <a:endParaRPr lang="tr-TR" sz="1100" dirty="0"/>
          </a:p>
          <a:p>
            <a:endParaRPr lang="tr-TR" sz="1100" dirty="0"/>
          </a:p>
          <a:p>
            <a:pPr marL="0" indent="0"/>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reminds</a:t>
            </a:r>
            <a:r>
              <a:rPr lang="tr-TR" sz="1100" dirty="0">
                <a:ea typeface="+mn-lt"/>
                <a:cs typeface="+mn-lt"/>
              </a:rPr>
              <a:t> </a:t>
            </a:r>
            <a:r>
              <a:rPr lang="tr-TR" sz="1100" dirty="0" err="1">
                <a:ea typeface="+mn-lt"/>
                <a:cs typeface="+mn-lt"/>
              </a:rPr>
              <a:t>the</a:t>
            </a:r>
            <a:r>
              <a:rPr lang="tr-TR" sz="1100" dirty="0">
                <a:ea typeface="+mn-lt"/>
                <a:cs typeface="+mn-lt"/>
              </a:rPr>
              <a:t> Knight of his </a:t>
            </a:r>
            <a:r>
              <a:rPr lang="tr-TR" sz="1100" dirty="0" err="1">
                <a:ea typeface="+mn-lt"/>
                <a:cs typeface="+mn-lt"/>
              </a:rPr>
              <a:t>promise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asks</a:t>
            </a:r>
            <a:r>
              <a:rPr lang="tr-TR" sz="1100" dirty="0">
                <a:ea typeface="+mn-lt"/>
                <a:cs typeface="+mn-lt"/>
              </a:rPr>
              <a:t> </a:t>
            </a:r>
            <a:r>
              <a:rPr lang="tr-TR" sz="1100" dirty="0" err="1">
                <a:ea typeface="+mn-lt"/>
                <a:cs typeface="+mn-lt"/>
              </a:rPr>
              <a:t>him</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marry</a:t>
            </a:r>
            <a:r>
              <a:rPr lang="tr-TR" sz="1100" dirty="0">
                <a:ea typeface="+mn-lt"/>
                <a:cs typeface="+mn-lt"/>
              </a:rPr>
              <a:t> her. her </a:t>
            </a:r>
            <a:r>
              <a:rPr lang="tr-TR" sz="1100" dirty="0" err="1">
                <a:ea typeface="+mn-lt"/>
                <a:cs typeface="+mn-lt"/>
              </a:rPr>
              <a:t>demand</a:t>
            </a:r>
            <a:r>
              <a:rPr lang="tr-TR" sz="1100" dirty="0">
                <a:ea typeface="+mn-lt"/>
                <a:cs typeface="+mn-lt"/>
              </a:rPr>
              <a:t> </a:t>
            </a:r>
            <a:r>
              <a:rPr lang="tr-TR" sz="1100" dirty="0" err="1">
                <a:ea typeface="+mn-lt"/>
                <a:cs typeface="+mn-lt"/>
              </a:rPr>
              <a:t>shows</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theme</a:t>
            </a:r>
            <a:r>
              <a:rPr lang="tr-TR" sz="1100" dirty="0">
                <a:ea typeface="+mn-lt"/>
                <a:cs typeface="+mn-lt"/>
              </a:rPr>
              <a:t> </a:t>
            </a:r>
            <a:r>
              <a:rPr lang="tr-TR" sz="1100" dirty="0" err="1">
                <a:ea typeface="+mn-lt"/>
                <a:cs typeface="+mn-lt"/>
              </a:rPr>
              <a:t>keeping</a:t>
            </a:r>
            <a:r>
              <a:rPr lang="tr-TR" sz="1100" dirty="0">
                <a:ea typeface="+mn-lt"/>
                <a:cs typeface="+mn-lt"/>
              </a:rPr>
              <a:t> </a:t>
            </a:r>
            <a:r>
              <a:rPr lang="tr-TR" sz="1100" dirty="0" err="1">
                <a:ea typeface="+mn-lt"/>
                <a:cs typeface="+mn-lt"/>
              </a:rPr>
              <a:t>one's</a:t>
            </a:r>
            <a:r>
              <a:rPr lang="tr-TR" sz="1100" dirty="0">
                <a:ea typeface="+mn-lt"/>
                <a:cs typeface="+mn-lt"/>
              </a:rPr>
              <a:t> Word </a:t>
            </a:r>
            <a:r>
              <a:rPr lang="tr-TR" sz="1100" dirty="0" err="1">
                <a:ea typeface="+mn-lt"/>
                <a:cs typeface="+mn-lt"/>
              </a:rPr>
              <a:t>and</a:t>
            </a:r>
            <a:r>
              <a:rPr lang="tr-TR" sz="1100" dirty="0">
                <a:ea typeface="+mn-lt"/>
                <a:cs typeface="+mn-lt"/>
              </a:rPr>
              <a:t> </a:t>
            </a:r>
            <a:r>
              <a:rPr lang="tr-TR" sz="1100" dirty="0" err="1">
                <a:ea typeface="+mn-lt"/>
                <a:cs typeface="+mn-lt"/>
              </a:rPr>
              <a:t>accepting</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consequences</a:t>
            </a:r>
            <a:r>
              <a:rPr lang="tr-TR" sz="1100" dirty="0">
                <a:ea typeface="+mn-lt"/>
                <a:cs typeface="+mn-lt"/>
              </a:rPr>
              <a:t> of </a:t>
            </a:r>
            <a:r>
              <a:rPr lang="tr-TR" sz="1100" dirty="0" err="1">
                <a:ea typeface="+mn-lt"/>
                <a:cs typeface="+mn-lt"/>
              </a:rPr>
              <a:t>one's</a:t>
            </a:r>
            <a:r>
              <a:rPr lang="tr-TR" sz="1100" dirty="0">
                <a:ea typeface="+mn-lt"/>
                <a:cs typeface="+mn-lt"/>
              </a:rPr>
              <a:t> </a:t>
            </a:r>
            <a:r>
              <a:rPr lang="tr-TR" sz="1100" dirty="0" err="1">
                <a:ea typeface="+mn-lt"/>
                <a:cs typeface="+mn-lt"/>
              </a:rPr>
              <a:t>actions</a:t>
            </a:r>
            <a:r>
              <a:rPr lang="tr-TR" sz="1100" dirty="0">
                <a:ea typeface="+mn-lt"/>
                <a:cs typeface="+mn-lt"/>
              </a:rPr>
              <a:t>. </a:t>
            </a:r>
            <a:r>
              <a:rPr lang="tr-TR" sz="1100" dirty="0" err="1">
                <a:ea typeface="+mn-lt"/>
                <a:cs typeface="+mn-lt"/>
              </a:rPr>
              <a:t>So</a:t>
            </a:r>
            <a:r>
              <a:rPr lang="tr-TR" sz="1100" dirty="0">
                <a:ea typeface="+mn-lt"/>
                <a:cs typeface="+mn-lt"/>
              </a:rPr>
              <a:t> </a:t>
            </a:r>
            <a:r>
              <a:rPr lang="tr-TR" sz="1100" dirty="0" err="1">
                <a:ea typeface="+mn-lt"/>
                <a:cs typeface="+mn-lt"/>
              </a:rPr>
              <a:t>if</a:t>
            </a:r>
            <a:r>
              <a:rPr lang="tr-TR" sz="1100" dirty="0">
                <a:ea typeface="+mn-lt"/>
                <a:cs typeface="+mn-lt"/>
              </a:rPr>
              <a:t> </a:t>
            </a:r>
            <a:r>
              <a:rPr lang="tr-TR" sz="1100" dirty="0" err="1">
                <a:ea typeface="+mn-lt"/>
                <a:cs typeface="+mn-lt"/>
              </a:rPr>
              <a:t>the</a:t>
            </a:r>
            <a:r>
              <a:rPr lang="tr-TR" sz="1100" dirty="0">
                <a:ea typeface="+mn-lt"/>
                <a:cs typeface="+mn-lt"/>
              </a:rPr>
              <a:t> Knight </a:t>
            </a:r>
            <a:r>
              <a:rPr lang="tr-TR" sz="1100" dirty="0" err="1">
                <a:ea typeface="+mn-lt"/>
                <a:cs typeface="+mn-lt"/>
              </a:rPr>
              <a:t>progressed</a:t>
            </a:r>
            <a:r>
              <a:rPr lang="tr-TR" sz="1100" dirty="0">
                <a:ea typeface="+mn-lt"/>
                <a:cs typeface="+mn-lt"/>
              </a:rPr>
              <a:t> </a:t>
            </a:r>
            <a:r>
              <a:rPr lang="tr-TR" sz="1100" dirty="0" err="1">
                <a:ea typeface="+mn-lt"/>
                <a:cs typeface="+mn-lt"/>
              </a:rPr>
              <a:t>through</a:t>
            </a:r>
            <a:r>
              <a:rPr lang="tr-TR" sz="1100" dirty="0">
                <a:ea typeface="+mn-lt"/>
                <a:cs typeface="+mn-lt"/>
              </a:rPr>
              <a:t> on his </a:t>
            </a:r>
            <a:r>
              <a:rPr lang="tr-TR" sz="1100" dirty="0" err="1">
                <a:ea typeface="+mn-lt"/>
                <a:cs typeface="+mn-lt"/>
              </a:rPr>
              <a:t>journey</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become</a:t>
            </a:r>
            <a:r>
              <a:rPr lang="tr-TR" sz="1100" dirty="0">
                <a:ea typeface="+mn-lt"/>
                <a:cs typeface="+mn-lt"/>
              </a:rPr>
              <a:t> a </a:t>
            </a:r>
            <a:r>
              <a:rPr lang="tr-TR" sz="1100" dirty="0" err="1">
                <a:ea typeface="+mn-lt"/>
                <a:cs typeface="+mn-lt"/>
              </a:rPr>
              <a:t>better</a:t>
            </a:r>
            <a:r>
              <a:rPr lang="tr-TR" sz="1100" dirty="0">
                <a:ea typeface="+mn-lt"/>
                <a:cs typeface="+mn-lt"/>
              </a:rPr>
              <a:t> </a:t>
            </a:r>
            <a:r>
              <a:rPr lang="tr-TR" sz="1100" dirty="0" err="1">
                <a:ea typeface="+mn-lt"/>
                <a:cs typeface="+mn-lt"/>
              </a:rPr>
              <a:t>person</a:t>
            </a:r>
            <a:r>
              <a:rPr lang="tr-TR" sz="1100" dirty="0">
                <a:ea typeface="+mn-lt"/>
                <a:cs typeface="+mn-lt"/>
              </a:rPr>
              <a:t> </a:t>
            </a:r>
            <a:r>
              <a:rPr lang="tr-TR" sz="1100" dirty="0" err="1">
                <a:ea typeface="+mn-lt"/>
                <a:cs typeface="+mn-lt"/>
              </a:rPr>
              <a:t>morally</a:t>
            </a:r>
            <a:r>
              <a:rPr lang="tr-TR" sz="1100" dirty="0">
                <a:ea typeface="+mn-lt"/>
                <a:cs typeface="+mn-lt"/>
              </a:rPr>
              <a:t>, he </a:t>
            </a:r>
            <a:r>
              <a:rPr lang="tr-TR" sz="1100" dirty="0" err="1">
                <a:ea typeface="+mn-lt"/>
                <a:cs typeface="+mn-lt"/>
              </a:rPr>
              <a:t>must</a:t>
            </a:r>
            <a:r>
              <a:rPr lang="tr-TR" sz="1100" dirty="0">
                <a:ea typeface="+mn-lt"/>
                <a:cs typeface="+mn-lt"/>
              </a:rPr>
              <a:t> </a:t>
            </a:r>
            <a:r>
              <a:rPr lang="tr-TR" sz="1100" dirty="0" err="1">
                <a:ea typeface="+mn-lt"/>
                <a:cs typeface="+mn-lt"/>
              </a:rPr>
              <a:t>keep</a:t>
            </a:r>
            <a:r>
              <a:rPr lang="tr-TR" sz="1100" dirty="0">
                <a:ea typeface="+mn-lt"/>
                <a:cs typeface="+mn-lt"/>
              </a:rPr>
              <a:t> his Word </a:t>
            </a:r>
            <a:r>
              <a:rPr lang="tr-TR" sz="1100" dirty="0" err="1">
                <a:ea typeface="+mn-lt"/>
                <a:cs typeface="+mn-lt"/>
              </a:rPr>
              <a:t>and</a:t>
            </a:r>
            <a:r>
              <a:rPr lang="tr-TR" sz="1100" dirty="0">
                <a:ea typeface="+mn-lt"/>
                <a:cs typeface="+mn-lt"/>
              </a:rPr>
              <a:t> </a:t>
            </a:r>
            <a:r>
              <a:rPr lang="tr-TR" sz="1100" dirty="0" err="1">
                <a:ea typeface="+mn-lt"/>
                <a:cs typeface="+mn-lt"/>
              </a:rPr>
              <a:t>accept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consequences</a:t>
            </a:r>
            <a:r>
              <a:rPr lang="tr-TR" sz="1100" dirty="0">
                <a:ea typeface="+mn-lt"/>
                <a:cs typeface="+mn-lt"/>
              </a:rPr>
              <a:t> of his </a:t>
            </a:r>
            <a:r>
              <a:rPr lang="tr-TR" sz="1100" dirty="0" err="1">
                <a:ea typeface="+mn-lt"/>
                <a:cs typeface="+mn-lt"/>
              </a:rPr>
              <a:t>actions</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marry</a:t>
            </a:r>
            <a:r>
              <a:rPr lang="tr-TR" sz="1100" dirty="0">
                <a:ea typeface="+mn-lt"/>
                <a:cs typeface="+mn-lt"/>
              </a:rPr>
              <a:t> her. </a:t>
            </a:r>
            <a:r>
              <a:rPr lang="tr-TR" sz="1100" dirty="0" err="1">
                <a:ea typeface="+mn-lt"/>
                <a:cs typeface="+mn-lt"/>
              </a:rPr>
              <a:t>Also</a:t>
            </a:r>
            <a:r>
              <a:rPr lang="tr-TR" sz="1100" dirty="0">
                <a:ea typeface="+mn-lt"/>
                <a:cs typeface="+mn-lt"/>
              </a:rPr>
              <a:t> </a:t>
            </a:r>
            <a:r>
              <a:rPr lang="tr-TR" sz="1100" dirty="0" err="1">
                <a:ea typeface="+mn-lt"/>
                <a:cs typeface="+mn-lt"/>
              </a:rPr>
              <a:t>there</a:t>
            </a:r>
            <a:r>
              <a:rPr lang="tr-TR" sz="1100" dirty="0">
                <a:ea typeface="+mn-lt"/>
                <a:cs typeface="+mn-lt"/>
              </a:rPr>
              <a:t> is </a:t>
            </a:r>
            <a:r>
              <a:rPr lang="tr-TR" sz="1100" dirty="0" err="1">
                <a:ea typeface="+mn-lt"/>
                <a:cs typeface="+mn-lt"/>
              </a:rPr>
              <a:t>again</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power</a:t>
            </a:r>
            <a:r>
              <a:rPr lang="tr-TR" sz="1100" dirty="0">
                <a:ea typeface="+mn-lt"/>
                <a:cs typeface="+mn-lt"/>
              </a:rPr>
              <a:t> </a:t>
            </a:r>
            <a:r>
              <a:rPr lang="tr-TR" sz="1100" dirty="0" err="1">
                <a:ea typeface="+mn-lt"/>
                <a:cs typeface="+mn-lt"/>
              </a:rPr>
              <a:t>dynamic</a:t>
            </a:r>
            <a:r>
              <a:rPr lang="tr-TR" sz="1100" dirty="0">
                <a:ea typeface="+mn-lt"/>
                <a:cs typeface="+mn-lt"/>
              </a:rPr>
              <a:t> </a:t>
            </a:r>
            <a:r>
              <a:rPr lang="tr-TR" sz="1100" dirty="0" err="1">
                <a:ea typeface="+mn-lt"/>
                <a:cs typeface="+mn-lt"/>
              </a:rPr>
              <a:t>shift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not </a:t>
            </a:r>
            <a:r>
              <a:rPr lang="tr-TR" sz="1100" dirty="0" err="1">
                <a:ea typeface="+mn-lt"/>
                <a:cs typeface="+mn-lt"/>
              </a:rPr>
              <a:t>only</a:t>
            </a:r>
            <a:r>
              <a:rPr lang="tr-TR" sz="1100" dirty="0">
                <a:ea typeface="+mn-lt"/>
                <a:cs typeface="+mn-lt"/>
              </a:rPr>
              <a:t> </a:t>
            </a:r>
            <a:r>
              <a:rPr lang="tr-TR" sz="1100" dirty="0" err="1">
                <a:ea typeface="+mn-lt"/>
                <a:cs typeface="+mn-lt"/>
              </a:rPr>
              <a:t>saves</a:t>
            </a:r>
            <a:r>
              <a:rPr lang="tr-TR" sz="1100" dirty="0">
                <a:ea typeface="+mn-lt"/>
                <a:cs typeface="+mn-lt"/>
              </a:rPr>
              <a:t> his life but </a:t>
            </a:r>
            <a:r>
              <a:rPr lang="tr-TR" sz="1100" dirty="0" err="1">
                <a:ea typeface="+mn-lt"/>
                <a:cs typeface="+mn-lt"/>
              </a:rPr>
              <a:t>becomes</a:t>
            </a:r>
            <a:r>
              <a:rPr lang="tr-TR" sz="1100" dirty="0">
                <a:ea typeface="+mn-lt"/>
                <a:cs typeface="+mn-lt"/>
              </a:rPr>
              <a:t> a </a:t>
            </a:r>
            <a:r>
              <a:rPr lang="tr-TR" sz="1100" dirty="0" err="1">
                <a:ea typeface="+mn-lt"/>
                <a:cs typeface="+mn-lt"/>
              </a:rPr>
              <a:t>central</a:t>
            </a:r>
            <a:r>
              <a:rPr lang="tr-TR" sz="1100" dirty="0">
                <a:ea typeface="+mn-lt"/>
                <a:cs typeface="+mn-lt"/>
              </a:rPr>
              <a:t> </a:t>
            </a:r>
            <a:r>
              <a:rPr lang="tr-TR" sz="1100" dirty="0" err="1">
                <a:ea typeface="+mn-lt"/>
                <a:cs typeface="+mn-lt"/>
              </a:rPr>
              <a:t>figure</a:t>
            </a:r>
            <a:r>
              <a:rPr lang="tr-TR" sz="1100" dirty="0">
                <a:ea typeface="+mn-lt"/>
                <a:cs typeface="+mn-lt"/>
              </a:rPr>
              <a:t> in his life. </a:t>
            </a:r>
            <a:endParaRPr lang="tr-TR" sz="1100" dirty="0"/>
          </a:p>
        </p:txBody>
      </p:sp>
    </p:spTree>
    <p:extLst>
      <p:ext uri="{BB962C8B-B14F-4D97-AF65-F5344CB8AC3E}">
        <p14:creationId xmlns:p14="http://schemas.microsoft.com/office/powerpoint/2010/main" val="811515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692316" y="409046"/>
            <a:ext cx="8018509" cy="1631944"/>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124189"/>
            <a:ext cx="8695803" cy="3804727"/>
          </a:xfrm>
        </p:spPr>
        <p:txBody>
          <a:bodyPr vert="horz" lIns="68580" tIns="34290" rIns="68580" bIns="34290" rtlCol="0" anchor="t">
            <a:noAutofit/>
          </a:bodyPr>
          <a:lstStyle/>
          <a:p>
            <a:pPr marL="0" indent="0"/>
            <a:r>
              <a:rPr lang="tr-TR" sz="1100" dirty="0">
                <a:ea typeface="+mn-lt"/>
                <a:cs typeface="+mn-lt"/>
              </a:rPr>
              <a:t>“</a:t>
            </a:r>
            <a:r>
              <a:rPr lang="tr-TR" sz="1100" dirty="0" err="1">
                <a:ea typeface="+mn-lt"/>
                <a:cs typeface="+mn-lt"/>
              </a:rPr>
              <a:t>Alas</a:t>
            </a:r>
            <a:r>
              <a:rPr lang="tr-TR" sz="1100" dirty="0">
                <a:ea typeface="+mn-lt"/>
                <a:cs typeface="+mn-lt"/>
              </a:rPr>
              <a:t>!” he </a:t>
            </a:r>
            <a:r>
              <a:rPr lang="tr-TR" sz="1100" dirty="0" err="1">
                <a:ea typeface="+mn-lt"/>
                <a:cs typeface="+mn-lt"/>
              </a:rPr>
              <a:t>said</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lady</a:t>
            </a:r>
            <a:r>
              <a:rPr lang="tr-TR" sz="1100" dirty="0">
                <a:ea typeface="+mn-lt"/>
                <a:cs typeface="+mn-lt"/>
              </a:rPr>
              <a:t>, </a:t>
            </a:r>
            <a:r>
              <a:rPr lang="tr-TR" sz="1100" dirty="0" err="1">
                <a:ea typeface="+mn-lt"/>
                <a:cs typeface="+mn-lt"/>
              </a:rPr>
              <a:t>by</a:t>
            </a:r>
            <a:r>
              <a:rPr lang="tr-TR" sz="1100" dirty="0">
                <a:ea typeface="+mn-lt"/>
                <a:cs typeface="+mn-lt"/>
              </a:rPr>
              <a:t> </a:t>
            </a:r>
            <a:r>
              <a:rPr lang="tr-TR" sz="1100" dirty="0" err="1">
                <a:ea typeface="+mn-lt"/>
                <a:cs typeface="+mn-lt"/>
              </a:rPr>
              <a:t>the</a:t>
            </a:r>
            <a:r>
              <a:rPr lang="tr-TR" sz="1100" dirty="0">
                <a:ea typeface="+mn-lt"/>
                <a:cs typeface="+mn-lt"/>
              </a:rPr>
              <a:t> Lord</a:t>
            </a:r>
            <a:endParaRPr lang="tr-TR" sz="1100" dirty="0"/>
          </a:p>
          <a:p>
            <a:r>
              <a:rPr lang="tr-TR" sz="1100" dirty="0">
                <a:ea typeface="+mn-lt"/>
                <a:cs typeface="+mn-lt"/>
              </a:rPr>
              <a:t>I </a:t>
            </a:r>
            <a:r>
              <a:rPr lang="tr-TR" sz="1100" dirty="0" err="1">
                <a:ea typeface="+mn-lt"/>
                <a:cs typeface="+mn-lt"/>
              </a:rPr>
              <a:t>know</a:t>
            </a:r>
            <a:r>
              <a:rPr lang="tr-TR" sz="1100" dirty="0">
                <a:ea typeface="+mn-lt"/>
                <a:cs typeface="+mn-lt"/>
              </a:rPr>
              <a:t> </a:t>
            </a:r>
            <a:r>
              <a:rPr lang="tr-TR" sz="1100" dirty="0" err="1">
                <a:ea typeface="+mn-lt"/>
                <a:cs typeface="+mn-lt"/>
              </a:rPr>
              <a:t>indeed</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such</a:t>
            </a:r>
            <a:r>
              <a:rPr lang="tr-TR" sz="1100" dirty="0">
                <a:ea typeface="+mn-lt"/>
                <a:cs typeface="+mn-lt"/>
              </a:rPr>
              <a:t> </a:t>
            </a:r>
            <a:r>
              <a:rPr lang="tr-TR" sz="1100" dirty="0" err="1">
                <a:ea typeface="+mn-lt"/>
                <a:cs typeface="+mn-lt"/>
              </a:rPr>
              <a:t>was</a:t>
            </a:r>
            <a:r>
              <a:rPr lang="tr-TR" sz="1100" dirty="0">
                <a:ea typeface="+mn-lt"/>
                <a:cs typeface="+mn-lt"/>
              </a:rPr>
              <a:t> </a:t>
            </a:r>
            <a:r>
              <a:rPr lang="tr-TR" sz="1100" dirty="0" err="1">
                <a:ea typeface="+mn-lt"/>
                <a:cs typeface="+mn-lt"/>
              </a:rPr>
              <a:t>my</a:t>
            </a:r>
            <a:r>
              <a:rPr lang="tr-TR" sz="1100" dirty="0">
                <a:ea typeface="+mn-lt"/>
                <a:cs typeface="+mn-lt"/>
              </a:rPr>
              <a:t> </a:t>
            </a:r>
            <a:r>
              <a:rPr lang="tr-TR" sz="1100" dirty="0" err="1">
                <a:ea typeface="+mn-lt"/>
                <a:cs typeface="+mn-lt"/>
              </a:rPr>
              <a:t>behest</a:t>
            </a:r>
            <a:r>
              <a:rPr lang="tr-TR" sz="1100" dirty="0">
                <a:ea typeface="+mn-lt"/>
                <a:cs typeface="+mn-lt"/>
              </a:rPr>
              <a:t>,</a:t>
            </a:r>
            <a:endParaRPr lang="tr-TR" sz="1100" dirty="0"/>
          </a:p>
          <a:p>
            <a:r>
              <a:rPr lang="tr-TR" sz="1100" dirty="0">
                <a:ea typeface="+mn-lt"/>
                <a:cs typeface="+mn-lt"/>
              </a:rPr>
              <a:t>But </a:t>
            </a:r>
            <a:r>
              <a:rPr lang="tr-TR" sz="1100" dirty="0" err="1">
                <a:ea typeface="+mn-lt"/>
                <a:cs typeface="+mn-lt"/>
              </a:rPr>
              <a:t>for</a:t>
            </a:r>
            <a:r>
              <a:rPr lang="tr-TR" sz="1100" dirty="0">
                <a:ea typeface="+mn-lt"/>
                <a:cs typeface="+mn-lt"/>
              </a:rPr>
              <a:t> </a:t>
            </a:r>
            <a:r>
              <a:rPr lang="tr-TR" sz="1100" dirty="0" err="1">
                <a:ea typeface="+mn-lt"/>
                <a:cs typeface="+mn-lt"/>
              </a:rPr>
              <a:t>God’s</a:t>
            </a:r>
            <a:r>
              <a:rPr lang="tr-TR" sz="1100" dirty="0">
                <a:ea typeface="+mn-lt"/>
                <a:cs typeface="+mn-lt"/>
              </a:rPr>
              <a:t> </a:t>
            </a:r>
            <a:r>
              <a:rPr lang="tr-TR" sz="1100" dirty="0" err="1">
                <a:ea typeface="+mn-lt"/>
                <a:cs typeface="+mn-lt"/>
              </a:rPr>
              <a:t>love</a:t>
            </a:r>
            <a:r>
              <a:rPr lang="tr-TR" sz="1100" dirty="0">
                <a:ea typeface="+mn-lt"/>
                <a:cs typeface="+mn-lt"/>
              </a:rPr>
              <a:t> </a:t>
            </a:r>
            <a:r>
              <a:rPr lang="tr-TR" sz="1100" dirty="0" err="1">
                <a:ea typeface="+mn-lt"/>
                <a:cs typeface="+mn-lt"/>
              </a:rPr>
              <a:t>think</a:t>
            </a:r>
            <a:r>
              <a:rPr lang="tr-TR" sz="1100" dirty="0">
                <a:ea typeface="+mn-lt"/>
                <a:cs typeface="+mn-lt"/>
              </a:rPr>
              <a:t> of a </a:t>
            </a:r>
            <a:r>
              <a:rPr lang="tr-TR" sz="1100" dirty="0" err="1">
                <a:ea typeface="+mn-lt"/>
                <a:cs typeface="+mn-lt"/>
              </a:rPr>
              <a:t>new</a:t>
            </a:r>
            <a:r>
              <a:rPr lang="tr-TR" sz="1100" dirty="0">
                <a:ea typeface="+mn-lt"/>
                <a:cs typeface="+mn-lt"/>
              </a:rPr>
              <a:t> </a:t>
            </a:r>
            <a:r>
              <a:rPr lang="tr-TR" sz="1100" dirty="0" err="1">
                <a:ea typeface="+mn-lt"/>
                <a:cs typeface="+mn-lt"/>
              </a:rPr>
              <a:t>request</a:t>
            </a:r>
            <a:r>
              <a:rPr lang="tr-TR" sz="1100" dirty="0">
                <a:ea typeface="+mn-lt"/>
                <a:cs typeface="+mn-lt"/>
              </a:rPr>
              <a:t>,</a:t>
            </a:r>
            <a:endParaRPr lang="tr-TR" sz="1100" dirty="0"/>
          </a:p>
          <a:p>
            <a:r>
              <a:rPr lang="tr-TR" sz="1100" dirty="0" err="1">
                <a:ea typeface="+mn-lt"/>
                <a:cs typeface="+mn-lt"/>
              </a:rPr>
              <a:t>Take</a:t>
            </a:r>
            <a:r>
              <a:rPr lang="tr-TR" sz="1100" dirty="0">
                <a:ea typeface="+mn-lt"/>
                <a:cs typeface="+mn-lt"/>
              </a:rPr>
              <a:t> </a:t>
            </a:r>
            <a:r>
              <a:rPr lang="tr-TR" sz="1100" dirty="0" err="1">
                <a:ea typeface="+mn-lt"/>
                <a:cs typeface="+mn-lt"/>
              </a:rPr>
              <a:t>all</a:t>
            </a:r>
            <a:r>
              <a:rPr lang="tr-TR" sz="1100" dirty="0">
                <a:ea typeface="+mn-lt"/>
                <a:cs typeface="+mn-lt"/>
              </a:rPr>
              <a:t> </a:t>
            </a:r>
            <a:r>
              <a:rPr lang="tr-TR" sz="1100" dirty="0" err="1">
                <a:ea typeface="+mn-lt"/>
                <a:cs typeface="+mn-lt"/>
              </a:rPr>
              <a:t>my</a:t>
            </a:r>
            <a:r>
              <a:rPr lang="tr-TR" sz="1100" dirty="0">
                <a:ea typeface="+mn-lt"/>
                <a:cs typeface="+mn-lt"/>
              </a:rPr>
              <a:t> </a:t>
            </a:r>
            <a:r>
              <a:rPr lang="tr-TR" sz="1100" dirty="0" err="1">
                <a:ea typeface="+mn-lt"/>
                <a:cs typeface="+mn-lt"/>
              </a:rPr>
              <a:t>goods</a:t>
            </a:r>
            <a:r>
              <a:rPr lang="tr-TR" sz="1100" dirty="0">
                <a:ea typeface="+mn-lt"/>
                <a:cs typeface="+mn-lt"/>
              </a:rPr>
              <a:t>, but </a:t>
            </a:r>
            <a:r>
              <a:rPr lang="tr-TR" sz="1100" dirty="0" err="1">
                <a:ea typeface="+mn-lt"/>
                <a:cs typeface="+mn-lt"/>
              </a:rPr>
              <a:t>leave</a:t>
            </a:r>
            <a:r>
              <a:rPr lang="tr-TR" sz="1100" dirty="0">
                <a:ea typeface="+mn-lt"/>
                <a:cs typeface="+mn-lt"/>
              </a:rPr>
              <a:t> </a:t>
            </a:r>
            <a:r>
              <a:rPr lang="tr-TR" sz="1100" dirty="0" err="1">
                <a:ea typeface="+mn-lt"/>
                <a:cs typeface="+mn-lt"/>
              </a:rPr>
              <a:t>my</a:t>
            </a:r>
            <a:r>
              <a:rPr lang="tr-TR" sz="1100" dirty="0">
                <a:ea typeface="+mn-lt"/>
                <a:cs typeface="+mn-lt"/>
              </a:rPr>
              <a:t> body </a:t>
            </a:r>
            <a:r>
              <a:rPr lang="tr-TR" sz="1100" dirty="0" err="1">
                <a:ea typeface="+mn-lt"/>
                <a:cs typeface="+mn-lt"/>
              </a:rPr>
              <a:t>free</a:t>
            </a:r>
            <a:r>
              <a:rPr lang="tr-TR" sz="1100" dirty="0">
                <a:ea typeface="+mn-lt"/>
                <a:cs typeface="+mn-lt"/>
              </a:rPr>
              <a:t>.”</a:t>
            </a:r>
            <a:endParaRPr lang="tr-TR" sz="1100" dirty="0"/>
          </a:p>
          <a:p>
            <a:r>
              <a:rPr lang="tr-TR" sz="1100" dirty="0" err="1">
                <a:ea typeface="+mn-lt"/>
                <a:cs typeface="+mn-lt"/>
              </a:rPr>
              <a:t>Though</a:t>
            </a:r>
            <a:r>
              <a:rPr lang="tr-TR" sz="1100" dirty="0">
                <a:ea typeface="+mn-lt"/>
                <a:cs typeface="+mn-lt"/>
              </a:rPr>
              <a:t> </a:t>
            </a:r>
            <a:r>
              <a:rPr lang="tr-TR" sz="1100" dirty="0" err="1">
                <a:ea typeface="+mn-lt"/>
                <a:cs typeface="+mn-lt"/>
              </a:rPr>
              <a:t>the</a:t>
            </a:r>
            <a:r>
              <a:rPr lang="tr-TR" sz="1100" dirty="0">
                <a:ea typeface="+mn-lt"/>
                <a:cs typeface="+mn-lt"/>
              </a:rPr>
              <a:t> Knight is </a:t>
            </a:r>
            <a:r>
              <a:rPr lang="tr-TR" sz="1100" dirty="0" err="1">
                <a:ea typeface="+mn-lt"/>
                <a:cs typeface="+mn-lt"/>
              </a:rPr>
              <a:t>bound</a:t>
            </a:r>
            <a:r>
              <a:rPr lang="tr-TR" sz="1100" dirty="0">
                <a:ea typeface="+mn-lt"/>
                <a:cs typeface="+mn-lt"/>
              </a:rPr>
              <a:t> </a:t>
            </a:r>
            <a:r>
              <a:rPr lang="tr-TR" sz="1100" dirty="0" err="1">
                <a:ea typeface="+mn-lt"/>
                <a:cs typeface="+mn-lt"/>
              </a:rPr>
              <a:t>by</a:t>
            </a:r>
            <a:r>
              <a:rPr lang="tr-TR" sz="1100" dirty="0">
                <a:ea typeface="+mn-lt"/>
                <a:cs typeface="+mn-lt"/>
              </a:rPr>
              <a:t> his </a:t>
            </a:r>
            <a:r>
              <a:rPr lang="tr-TR" sz="1100" dirty="0" err="1">
                <a:ea typeface="+mn-lt"/>
                <a:cs typeface="+mn-lt"/>
              </a:rPr>
              <a:t>promise</a:t>
            </a:r>
            <a:r>
              <a:rPr lang="tr-TR" sz="1100" dirty="0">
                <a:ea typeface="+mn-lt"/>
                <a:cs typeface="+mn-lt"/>
              </a:rPr>
              <a:t> he </a:t>
            </a:r>
            <a:r>
              <a:rPr lang="tr-TR" sz="1100" dirty="0" err="1">
                <a:ea typeface="+mn-lt"/>
                <a:cs typeface="+mn-lt"/>
              </a:rPr>
              <a:t>does</a:t>
            </a:r>
            <a:r>
              <a:rPr lang="tr-TR" sz="1100" dirty="0">
                <a:ea typeface="+mn-lt"/>
                <a:cs typeface="+mn-lt"/>
              </a:rPr>
              <a:t> not </a:t>
            </a:r>
            <a:r>
              <a:rPr lang="tr-TR" sz="1100" dirty="0" err="1">
                <a:ea typeface="+mn-lt"/>
                <a:cs typeface="+mn-lt"/>
              </a:rPr>
              <a:t>want</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marry</a:t>
            </a:r>
            <a:r>
              <a:rPr lang="tr-TR" sz="1100" dirty="0">
                <a:ea typeface="+mn-lt"/>
                <a:cs typeface="+mn-lt"/>
              </a:rPr>
              <a:t> a </a:t>
            </a:r>
            <a:r>
              <a:rPr lang="tr-TR" sz="1100" dirty="0" err="1">
                <a:ea typeface="+mn-lt"/>
                <a:cs typeface="+mn-lt"/>
              </a:rPr>
              <a:t>person</a:t>
            </a:r>
            <a:r>
              <a:rPr lang="tr-TR" sz="1100" dirty="0">
                <a:ea typeface="+mn-lt"/>
                <a:cs typeface="+mn-lt"/>
              </a:rPr>
              <a:t> </a:t>
            </a:r>
            <a:r>
              <a:rPr lang="tr-TR" sz="1100" dirty="0" err="1">
                <a:ea typeface="+mn-lt"/>
                <a:cs typeface="+mn-lt"/>
              </a:rPr>
              <a:t>who</a:t>
            </a:r>
            <a:r>
              <a:rPr lang="tr-TR" sz="1100" dirty="0">
                <a:ea typeface="+mn-lt"/>
                <a:cs typeface="+mn-lt"/>
              </a:rPr>
              <a:t> is </a:t>
            </a:r>
            <a:r>
              <a:rPr lang="tr-TR" sz="1100" dirty="0" err="1">
                <a:ea typeface="+mn-lt"/>
                <a:cs typeface="+mn-lt"/>
              </a:rPr>
              <a:t>ugly</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wants</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lady</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make</a:t>
            </a:r>
            <a:r>
              <a:rPr lang="tr-TR" sz="1100" dirty="0">
                <a:ea typeface="+mn-lt"/>
                <a:cs typeface="+mn-lt"/>
              </a:rPr>
              <a:t> a </a:t>
            </a:r>
            <a:r>
              <a:rPr lang="tr-TR" sz="1100" dirty="0" err="1">
                <a:ea typeface="+mn-lt"/>
                <a:cs typeface="+mn-lt"/>
              </a:rPr>
              <a:t>new</a:t>
            </a:r>
            <a:r>
              <a:rPr lang="tr-TR" sz="1100" dirty="0">
                <a:ea typeface="+mn-lt"/>
                <a:cs typeface="+mn-lt"/>
              </a:rPr>
              <a:t> </a:t>
            </a:r>
            <a:r>
              <a:rPr lang="tr-TR" sz="1100" dirty="0" err="1">
                <a:ea typeface="+mn-lt"/>
                <a:cs typeface="+mn-lt"/>
              </a:rPr>
              <a:t>request</a:t>
            </a:r>
            <a:r>
              <a:rPr lang="tr-TR" sz="1100" dirty="0">
                <a:ea typeface="+mn-lt"/>
                <a:cs typeface="+mn-lt"/>
              </a:rPr>
              <a:t>. </a:t>
            </a:r>
            <a:r>
              <a:rPr lang="tr-TR" sz="1100" dirty="0" err="1">
                <a:ea typeface="+mn-lt"/>
                <a:cs typeface="+mn-lt"/>
              </a:rPr>
              <a:t>It</a:t>
            </a:r>
            <a:r>
              <a:rPr lang="tr-TR" sz="1100" dirty="0">
                <a:ea typeface="+mn-lt"/>
                <a:cs typeface="+mn-lt"/>
              </a:rPr>
              <a:t> </a:t>
            </a:r>
            <a:r>
              <a:rPr lang="tr-TR" sz="1100" dirty="0" err="1">
                <a:ea typeface="+mn-lt"/>
                <a:cs typeface="+mn-lt"/>
              </a:rPr>
              <a:t>seems</a:t>
            </a:r>
            <a:r>
              <a:rPr lang="tr-TR" sz="1100" dirty="0">
                <a:ea typeface="+mn-lt"/>
                <a:cs typeface="+mn-lt"/>
              </a:rPr>
              <a:t> </a:t>
            </a:r>
            <a:r>
              <a:rPr lang="tr-TR" sz="1100" dirty="0" err="1">
                <a:ea typeface="+mn-lt"/>
                <a:cs typeface="+mn-lt"/>
              </a:rPr>
              <a:t>that</a:t>
            </a:r>
            <a:r>
              <a:rPr lang="tr-TR" sz="1100" dirty="0">
                <a:ea typeface="+mn-lt"/>
                <a:cs typeface="+mn-lt"/>
              </a:rPr>
              <a:t> his </a:t>
            </a:r>
            <a:r>
              <a:rPr lang="tr-TR" sz="1100" dirty="0" err="1">
                <a:ea typeface="+mn-lt"/>
                <a:cs typeface="+mn-lt"/>
              </a:rPr>
              <a:t>journey</a:t>
            </a:r>
            <a:r>
              <a:rPr lang="tr-TR" sz="1100" dirty="0">
                <a:ea typeface="+mn-lt"/>
                <a:cs typeface="+mn-lt"/>
              </a:rPr>
              <a:t> is not done yet </a:t>
            </a:r>
            <a:r>
              <a:rPr lang="tr-TR" sz="1100" dirty="0" err="1">
                <a:ea typeface="+mn-lt"/>
                <a:cs typeface="+mn-lt"/>
              </a:rPr>
              <a:t>because</a:t>
            </a:r>
            <a:r>
              <a:rPr lang="tr-TR" sz="1100" dirty="0">
                <a:ea typeface="+mn-lt"/>
                <a:cs typeface="+mn-lt"/>
              </a:rPr>
              <a:t> he is </a:t>
            </a:r>
            <a:r>
              <a:rPr lang="tr-TR" sz="1100" dirty="0" err="1">
                <a:ea typeface="+mn-lt"/>
                <a:cs typeface="+mn-lt"/>
              </a:rPr>
              <a:t>still</a:t>
            </a:r>
            <a:r>
              <a:rPr lang="tr-TR" sz="1100" dirty="0">
                <a:ea typeface="+mn-lt"/>
                <a:cs typeface="+mn-lt"/>
              </a:rPr>
              <a:t> a </a:t>
            </a:r>
            <a:r>
              <a:rPr lang="tr-TR" sz="1100" dirty="0" err="1">
                <a:ea typeface="+mn-lt"/>
                <a:cs typeface="+mn-lt"/>
              </a:rPr>
              <a:t>superficial</a:t>
            </a:r>
            <a:r>
              <a:rPr lang="tr-TR" sz="1100" dirty="0">
                <a:ea typeface="+mn-lt"/>
                <a:cs typeface="+mn-lt"/>
              </a:rPr>
              <a:t> </a:t>
            </a:r>
            <a:r>
              <a:rPr lang="tr-TR" sz="1100" dirty="0" err="1">
                <a:ea typeface="+mn-lt"/>
                <a:cs typeface="+mn-lt"/>
              </a:rPr>
              <a:t>person</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fails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grasp</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deeper</a:t>
            </a:r>
            <a:r>
              <a:rPr lang="tr-TR" sz="1100" dirty="0">
                <a:ea typeface="+mn-lt"/>
                <a:cs typeface="+mn-lt"/>
              </a:rPr>
              <a:t> </a:t>
            </a:r>
            <a:r>
              <a:rPr lang="tr-TR" sz="1100" dirty="0" err="1">
                <a:ea typeface="+mn-lt"/>
                <a:cs typeface="+mn-lt"/>
              </a:rPr>
              <a:t>lesson</a:t>
            </a:r>
            <a:r>
              <a:rPr lang="tr-TR" sz="1100" dirty="0">
                <a:ea typeface="+mn-lt"/>
                <a:cs typeface="+mn-lt"/>
              </a:rPr>
              <a:t> </a:t>
            </a:r>
            <a:r>
              <a:rPr lang="tr-TR" sz="1100" dirty="0" err="1">
                <a:ea typeface="+mn-lt"/>
                <a:cs typeface="+mn-lt"/>
              </a:rPr>
              <a:t>about</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inner</a:t>
            </a:r>
            <a:r>
              <a:rPr lang="tr-TR" sz="1100" dirty="0">
                <a:ea typeface="+mn-lt"/>
                <a:cs typeface="+mn-lt"/>
              </a:rPr>
              <a:t> </a:t>
            </a:r>
            <a:r>
              <a:rPr lang="tr-TR" sz="1100" dirty="0" err="1">
                <a:ea typeface="+mn-lt"/>
                <a:cs typeface="+mn-lt"/>
              </a:rPr>
              <a:t>worth</a:t>
            </a:r>
            <a:r>
              <a:rPr lang="tr-TR" sz="1100" dirty="0">
                <a:ea typeface="+mn-lt"/>
                <a:cs typeface="+mn-lt"/>
              </a:rPr>
              <a:t> of a </a:t>
            </a:r>
            <a:r>
              <a:rPr lang="tr-TR" sz="1100" dirty="0" err="1">
                <a:ea typeface="+mn-lt"/>
                <a:cs typeface="+mn-lt"/>
              </a:rPr>
              <a:t>person</a:t>
            </a:r>
            <a:r>
              <a:rPr lang="tr-TR" sz="1100" dirty="0">
                <a:ea typeface="+mn-lt"/>
                <a:cs typeface="+mn-lt"/>
              </a:rPr>
              <a:t>. He </a:t>
            </a:r>
            <a:r>
              <a:rPr lang="tr-TR" sz="1100" dirty="0" err="1">
                <a:ea typeface="+mn-lt"/>
                <a:cs typeface="+mn-lt"/>
              </a:rPr>
              <a:t>says</a:t>
            </a:r>
            <a:r>
              <a:rPr lang="tr-TR" sz="1100" dirty="0">
                <a:ea typeface="+mn-lt"/>
                <a:cs typeface="+mn-lt"/>
              </a:rPr>
              <a:t> </a:t>
            </a:r>
            <a:r>
              <a:rPr lang="tr-TR" sz="1100" dirty="0" err="1">
                <a:ea typeface="+mn-lt"/>
                <a:cs typeface="+mn-lt"/>
              </a:rPr>
              <a:t>take</a:t>
            </a:r>
            <a:r>
              <a:rPr lang="tr-TR" sz="1100" dirty="0">
                <a:ea typeface="+mn-lt"/>
                <a:cs typeface="+mn-lt"/>
              </a:rPr>
              <a:t> </a:t>
            </a:r>
            <a:r>
              <a:rPr lang="tr-TR" sz="1100" dirty="0" err="1">
                <a:ea typeface="+mn-lt"/>
                <a:cs typeface="+mn-lt"/>
              </a:rPr>
              <a:t>all</a:t>
            </a:r>
            <a:r>
              <a:rPr lang="tr-TR" sz="1100" dirty="0">
                <a:ea typeface="+mn-lt"/>
                <a:cs typeface="+mn-lt"/>
              </a:rPr>
              <a:t> </a:t>
            </a:r>
            <a:r>
              <a:rPr lang="tr-TR" sz="1100" dirty="0" err="1">
                <a:ea typeface="+mn-lt"/>
                <a:cs typeface="+mn-lt"/>
              </a:rPr>
              <a:t>my</a:t>
            </a:r>
            <a:r>
              <a:rPr lang="tr-TR" sz="1100" dirty="0">
                <a:ea typeface="+mn-lt"/>
                <a:cs typeface="+mn-lt"/>
              </a:rPr>
              <a:t> </a:t>
            </a:r>
            <a:r>
              <a:rPr lang="tr-TR" sz="1100" dirty="0" err="1">
                <a:ea typeface="+mn-lt"/>
                <a:cs typeface="+mn-lt"/>
              </a:rPr>
              <a:t>goods</a:t>
            </a:r>
            <a:r>
              <a:rPr lang="tr-TR" sz="1100" dirty="0">
                <a:ea typeface="+mn-lt"/>
                <a:cs typeface="+mn-lt"/>
              </a:rPr>
              <a:t> but </a:t>
            </a:r>
            <a:r>
              <a:rPr lang="tr-TR" sz="1100" dirty="0" err="1">
                <a:ea typeface="+mn-lt"/>
                <a:cs typeface="+mn-lt"/>
              </a:rPr>
              <a:t>leave</a:t>
            </a:r>
            <a:r>
              <a:rPr lang="tr-TR" sz="1100" dirty="0">
                <a:ea typeface="+mn-lt"/>
                <a:cs typeface="+mn-lt"/>
              </a:rPr>
              <a:t> </a:t>
            </a:r>
            <a:r>
              <a:rPr lang="tr-TR" sz="1100" dirty="0" err="1">
                <a:ea typeface="+mn-lt"/>
                <a:cs typeface="+mn-lt"/>
              </a:rPr>
              <a:t>my</a:t>
            </a:r>
            <a:r>
              <a:rPr lang="tr-TR" sz="1100" dirty="0">
                <a:ea typeface="+mn-lt"/>
                <a:cs typeface="+mn-lt"/>
              </a:rPr>
              <a:t> body </a:t>
            </a:r>
            <a:r>
              <a:rPr lang="tr-TR" sz="1100" dirty="0" err="1">
                <a:ea typeface="+mn-lt"/>
                <a:cs typeface="+mn-lt"/>
              </a:rPr>
              <a:t>free</a:t>
            </a:r>
            <a:r>
              <a:rPr lang="tr-TR" sz="1100" dirty="0">
                <a:ea typeface="+mn-lt"/>
                <a:cs typeface="+mn-lt"/>
              </a:rPr>
              <a:t> </a:t>
            </a:r>
            <a:r>
              <a:rPr lang="tr-TR" sz="1100" dirty="0" err="1">
                <a:ea typeface="+mn-lt"/>
                <a:cs typeface="+mn-lt"/>
              </a:rPr>
              <a:t>this</a:t>
            </a:r>
            <a:r>
              <a:rPr lang="tr-TR" sz="1100" dirty="0">
                <a:ea typeface="+mn-lt"/>
                <a:cs typeface="+mn-lt"/>
              </a:rPr>
              <a:t> </a:t>
            </a:r>
            <a:r>
              <a:rPr lang="tr-TR" sz="1100" dirty="0" err="1">
                <a:ea typeface="+mn-lt"/>
                <a:cs typeface="+mn-lt"/>
              </a:rPr>
              <a:t>shows</a:t>
            </a:r>
            <a:r>
              <a:rPr lang="tr-TR" sz="1100" dirty="0">
                <a:ea typeface="+mn-lt"/>
                <a:cs typeface="+mn-lt"/>
              </a:rPr>
              <a:t> us he is </a:t>
            </a:r>
            <a:r>
              <a:rPr lang="tr-TR" sz="1100" dirty="0" err="1">
                <a:ea typeface="+mn-lt"/>
                <a:cs typeface="+mn-lt"/>
              </a:rPr>
              <a:t>still</a:t>
            </a:r>
            <a:r>
              <a:rPr lang="tr-TR" sz="1100" dirty="0">
                <a:ea typeface="+mn-lt"/>
                <a:cs typeface="+mn-lt"/>
              </a:rPr>
              <a:t> </a:t>
            </a:r>
            <a:r>
              <a:rPr lang="tr-TR" sz="1100" dirty="0" err="1">
                <a:ea typeface="+mn-lt"/>
                <a:cs typeface="+mn-lt"/>
              </a:rPr>
              <a:t>immature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values</a:t>
            </a:r>
            <a:r>
              <a:rPr lang="tr-TR" sz="1100" dirty="0">
                <a:ea typeface="+mn-lt"/>
                <a:cs typeface="+mn-lt"/>
              </a:rPr>
              <a:t> </a:t>
            </a:r>
            <a:r>
              <a:rPr lang="tr-TR" sz="1100" dirty="0" err="1">
                <a:ea typeface="+mn-lt"/>
                <a:cs typeface="+mn-lt"/>
              </a:rPr>
              <a:t>apperance</a:t>
            </a:r>
            <a:r>
              <a:rPr lang="tr-TR" sz="1100" dirty="0">
                <a:ea typeface="+mn-lt"/>
                <a:cs typeface="+mn-lt"/>
              </a:rPr>
              <a:t>. </a:t>
            </a:r>
            <a:endParaRPr lang="tr-TR" sz="1100" dirty="0"/>
          </a:p>
          <a:p>
            <a:endParaRPr lang="tr-TR" sz="1100" dirty="0"/>
          </a:p>
          <a:p>
            <a:r>
              <a:rPr lang="tr-TR" sz="1100" dirty="0">
                <a:ea typeface="+mn-lt"/>
                <a:cs typeface="+mn-lt"/>
              </a:rPr>
              <a:t>“I </a:t>
            </a:r>
            <a:r>
              <a:rPr lang="tr-TR" sz="1100" dirty="0" err="1">
                <a:ea typeface="+mn-lt"/>
                <a:cs typeface="+mn-lt"/>
              </a:rPr>
              <a:t>may</a:t>
            </a:r>
            <a:r>
              <a:rPr lang="tr-TR" sz="1100" dirty="0">
                <a:ea typeface="+mn-lt"/>
                <a:cs typeface="+mn-lt"/>
              </a:rPr>
              <a:t> be </a:t>
            </a:r>
            <a:r>
              <a:rPr lang="tr-TR" sz="1100" dirty="0" err="1">
                <a:ea typeface="+mn-lt"/>
                <a:cs typeface="+mn-lt"/>
              </a:rPr>
              <a:t>foul</a:t>
            </a:r>
            <a:r>
              <a:rPr lang="tr-TR" sz="1100" dirty="0">
                <a:ea typeface="+mn-lt"/>
                <a:cs typeface="+mn-lt"/>
              </a:rPr>
              <a:t>, I </a:t>
            </a:r>
            <a:r>
              <a:rPr lang="tr-TR" sz="1100" dirty="0" err="1">
                <a:ea typeface="+mn-lt"/>
                <a:cs typeface="+mn-lt"/>
              </a:rPr>
              <a:t>may</a:t>
            </a:r>
            <a:r>
              <a:rPr lang="tr-TR" sz="1100" dirty="0">
                <a:ea typeface="+mn-lt"/>
                <a:cs typeface="+mn-lt"/>
              </a:rPr>
              <a:t> be </a:t>
            </a:r>
            <a:r>
              <a:rPr lang="tr-TR" sz="1100" dirty="0" err="1">
                <a:ea typeface="+mn-lt"/>
                <a:cs typeface="+mn-lt"/>
              </a:rPr>
              <a:t>poor</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old</a:t>
            </a:r>
            <a:r>
              <a:rPr lang="tr-TR" sz="1100" dirty="0">
                <a:ea typeface="+mn-lt"/>
                <a:cs typeface="+mn-lt"/>
              </a:rPr>
              <a:t>,</a:t>
            </a:r>
            <a:endParaRPr lang="tr-TR" sz="1100" dirty="0"/>
          </a:p>
          <a:p>
            <a:r>
              <a:rPr lang="tr-TR" sz="1100" dirty="0">
                <a:ea typeface="+mn-lt"/>
                <a:cs typeface="+mn-lt"/>
              </a:rPr>
              <a:t>Yet </a:t>
            </a:r>
            <a:r>
              <a:rPr lang="tr-TR" sz="1100" dirty="0" err="1">
                <a:ea typeface="+mn-lt"/>
                <a:cs typeface="+mn-lt"/>
              </a:rPr>
              <a:t>will</a:t>
            </a:r>
            <a:r>
              <a:rPr lang="tr-TR" sz="1100" dirty="0">
                <a:ea typeface="+mn-lt"/>
                <a:cs typeface="+mn-lt"/>
              </a:rPr>
              <a:t> not </a:t>
            </a:r>
            <a:r>
              <a:rPr lang="tr-TR" sz="1100" dirty="0" err="1">
                <a:ea typeface="+mn-lt"/>
                <a:cs typeface="+mn-lt"/>
              </a:rPr>
              <a:t>choose</a:t>
            </a:r>
            <a:r>
              <a:rPr lang="tr-TR" sz="1100" dirty="0">
                <a:ea typeface="+mn-lt"/>
                <a:cs typeface="+mn-lt"/>
              </a:rPr>
              <a:t> </a:t>
            </a:r>
            <a:r>
              <a:rPr lang="tr-TR" sz="1100" dirty="0" err="1">
                <a:ea typeface="+mn-lt"/>
                <a:cs typeface="+mn-lt"/>
              </a:rPr>
              <a:t>to</a:t>
            </a:r>
            <a:r>
              <a:rPr lang="tr-TR" sz="1100" dirty="0">
                <a:ea typeface="+mn-lt"/>
                <a:cs typeface="+mn-lt"/>
              </a:rPr>
              <a:t> be, </a:t>
            </a:r>
            <a:r>
              <a:rPr lang="tr-TR" sz="1100" dirty="0" err="1">
                <a:ea typeface="+mn-lt"/>
                <a:cs typeface="+mn-lt"/>
              </a:rPr>
              <a:t>for</a:t>
            </a:r>
            <a:r>
              <a:rPr lang="tr-TR" sz="1100" dirty="0">
                <a:ea typeface="+mn-lt"/>
                <a:cs typeface="+mn-lt"/>
              </a:rPr>
              <a:t> </a:t>
            </a:r>
            <a:r>
              <a:rPr lang="tr-TR" sz="1100" dirty="0" err="1">
                <a:ea typeface="+mn-lt"/>
                <a:cs typeface="+mn-lt"/>
              </a:rPr>
              <a:t>all</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gold</a:t>
            </a:r>
            <a:endParaRPr lang="tr-TR" sz="1100" dirty="0"/>
          </a:p>
          <a:p>
            <a:r>
              <a:rPr lang="tr-TR" sz="1100" dirty="0" err="1">
                <a:ea typeface="+mn-lt"/>
                <a:cs typeface="+mn-lt"/>
              </a:rPr>
              <a:t>That’s</a:t>
            </a:r>
            <a:r>
              <a:rPr lang="tr-TR" sz="1100" dirty="0">
                <a:ea typeface="+mn-lt"/>
                <a:cs typeface="+mn-lt"/>
              </a:rPr>
              <a:t> </a:t>
            </a:r>
            <a:r>
              <a:rPr lang="tr-TR" sz="1100" dirty="0" err="1">
                <a:ea typeface="+mn-lt"/>
                <a:cs typeface="+mn-lt"/>
              </a:rPr>
              <a:t>bedded</a:t>
            </a:r>
            <a:r>
              <a:rPr lang="tr-TR" sz="1100" dirty="0">
                <a:ea typeface="+mn-lt"/>
                <a:cs typeface="+mn-lt"/>
              </a:rPr>
              <a:t> in </a:t>
            </a:r>
            <a:r>
              <a:rPr lang="tr-TR" sz="1100" dirty="0" err="1">
                <a:ea typeface="+mn-lt"/>
                <a:cs typeface="+mn-lt"/>
              </a:rPr>
              <a:t>the</a:t>
            </a:r>
            <a:r>
              <a:rPr lang="tr-TR" sz="1100" dirty="0">
                <a:ea typeface="+mn-lt"/>
                <a:cs typeface="+mn-lt"/>
              </a:rPr>
              <a:t> </a:t>
            </a:r>
            <a:r>
              <a:rPr lang="tr-TR" sz="1100" dirty="0" err="1">
                <a:ea typeface="+mn-lt"/>
                <a:cs typeface="+mn-lt"/>
              </a:rPr>
              <a:t>earth</a:t>
            </a:r>
            <a:r>
              <a:rPr lang="tr-TR" sz="1100" dirty="0">
                <a:ea typeface="+mn-lt"/>
                <a:cs typeface="+mn-lt"/>
              </a:rPr>
              <a:t> </a:t>
            </a:r>
            <a:r>
              <a:rPr lang="tr-TR" sz="1100" dirty="0" err="1">
                <a:ea typeface="+mn-lt"/>
                <a:cs typeface="+mn-lt"/>
              </a:rPr>
              <a:t>or</a:t>
            </a:r>
            <a:r>
              <a:rPr lang="tr-TR" sz="1100" dirty="0">
                <a:ea typeface="+mn-lt"/>
                <a:cs typeface="+mn-lt"/>
              </a:rPr>
              <a:t> </a:t>
            </a:r>
            <a:r>
              <a:rPr lang="tr-TR" sz="1100" dirty="0" err="1">
                <a:ea typeface="+mn-lt"/>
                <a:cs typeface="+mn-lt"/>
              </a:rPr>
              <a:t>lies</a:t>
            </a:r>
            <a:r>
              <a:rPr lang="tr-TR" sz="1100" dirty="0">
                <a:ea typeface="+mn-lt"/>
                <a:cs typeface="+mn-lt"/>
              </a:rPr>
              <a:t> </a:t>
            </a:r>
            <a:r>
              <a:rPr lang="tr-TR" sz="1100" dirty="0" err="1">
                <a:ea typeface="+mn-lt"/>
                <a:cs typeface="+mn-lt"/>
              </a:rPr>
              <a:t>above</a:t>
            </a:r>
            <a:r>
              <a:rPr lang="tr-TR" sz="1100" dirty="0">
                <a:ea typeface="+mn-lt"/>
                <a:cs typeface="+mn-lt"/>
              </a:rPr>
              <a:t>,</a:t>
            </a:r>
            <a:endParaRPr lang="tr-TR" sz="1100" dirty="0"/>
          </a:p>
          <a:p>
            <a:r>
              <a:rPr lang="tr-TR" sz="1100" dirty="0" err="1">
                <a:ea typeface="+mn-lt"/>
                <a:cs typeface="+mn-lt"/>
              </a:rPr>
              <a:t>Less</a:t>
            </a:r>
            <a:r>
              <a:rPr lang="tr-TR" sz="1100" dirty="0">
                <a:ea typeface="+mn-lt"/>
                <a:cs typeface="+mn-lt"/>
              </a:rPr>
              <a:t> </a:t>
            </a:r>
            <a:r>
              <a:rPr lang="tr-TR" sz="1100" dirty="0" err="1">
                <a:ea typeface="+mn-lt"/>
                <a:cs typeface="+mn-lt"/>
              </a:rPr>
              <a:t>than</a:t>
            </a:r>
            <a:r>
              <a:rPr lang="tr-TR" sz="1100" dirty="0">
                <a:ea typeface="+mn-lt"/>
                <a:cs typeface="+mn-lt"/>
              </a:rPr>
              <a:t> </a:t>
            </a:r>
            <a:r>
              <a:rPr lang="tr-TR" sz="1100" dirty="0" err="1">
                <a:ea typeface="+mn-lt"/>
                <a:cs typeface="+mn-lt"/>
              </a:rPr>
              <a:t>your</a:t>
            </a:r>
            <a:r>
              <a:rPr lang="tr-TR" sz="1100" dirty="0">
                <a:ea typeface="+mn-lt"/>
                <a:cs typeface="+mn-lt"/>
              </a:rPr>
              <a:t> </a:t>
            </a:r>
            <a:r>
              <a:rPr lang="tr-TR" sz="1100" dirty="0" err="1">
                <a:ea typeface="+mn-lt"/>
                <a:cs typeface="+mn-lt"/>
              </a:rPr>
              <a:t>wife</a:t>
            </a:r>
            <a:r>
              <a:rPr lang="tr-TR" sz="1100" dirty="0">
                <a:ea typeface="+mn-lt"/>
                <a:cs typeface="+mn-lt"/>
              </a:rPr>
              <a:t>, </a:t>
            </a:r>
            <a:r>
              <a:rPr lang="tr-TR" sz="1100" dirty="0" err="1">
                <a:ea typeface="+mn-lt"/>
                <a:cs typeface="+mn-lt"/>
              </a:rPr>
              <a:t>nay</a:t>
            </a:r>
            <a:r>
              <a:rPr lang="tr-TR" sz="1100" dirty="0">
                <a:ea typeface="+mn-lt"/>
                <a:cs typeface="+mn-lt"/>
              </a:rPr>
              <a:t>, </a:t>
            </a:r>
            <a:r>
              <a:rPr lang="tr-TR" sz="1100" dirty="0" err="1">
                <a:ea typeface="+mn-lt"/>
                <a:cs typeface="+mn-lt"/>
              </a:rPr>
              <a:t>than</a:t>
            </a:r>
            <a:r>
              <a:rPr lang="tr-TR" sz="1100" dirty="0">
                <a:ea typeface="+mn-lt"/>
                <a:cs typeface="+mn-lt"/>
              </a:rPr>
              <a:t> </a:t>
            </a:r>
            <a:r>
              <a:rPr lang="tr-TR" sz="1100" dirty="0" err="1">
                <a:ea typeface="+mn-lt"/>
                <a:cs typeface="+mn-lt"/>
              </a:rPr>
              <a:t>your</a:t>
            </a:r>
            <a:r>
              <a:rPr lang="tr-TR" sz="1100" dirty="0">
                <a:ea typeface="+mn-lt"/>
                <a:cs typeface="+mn-lt"/>
              </a:rPr>
              <a:t> </a:t>
            </a:r>
            <a:r>
              <a:rPr lang="tr-TR" sz="1100" dirty="0" err="1">
                <a:ea typeface="+mn-lt"/>
                <a:cs typeface="+mn-lt"/>
              </a:rPr>
              <a:t>very</a:t>
            </a:r>
            <a:r>
              <a:rPr lang="tr-TR" sz="1100" dirty="0">
                <a:ea typeface="+mn-lt"/>
                <a:cs typeface="+mn-lt"/>
              </a:rPr>
              <a:t> </a:t>
            </a:r>
            <a:r>
              <a:rPr lang="tr-TR" sz="1100" dirty="0" err="1">
                <a:ea typeface="+mn-lt"/>
                <a:cs typeface="+mn-lt"/>
              </a:rPr>
              <a:t>love</a:t>
            </a:r>
            <a:r>
              <a:rPr lang="tr-TR" sz="1100" dirty="0">
                <a:ea typeface="+mn-lt"/>
                <a:cs typeface="+mn-lt"/>
              </a:rPr>
              <a:t>!”</a:t>
            </a:r>
            <a:endParaRPr lang="tr-TR" sz="1100" dirty="0"/>
          </a:p>
          <a:p>
            <a:endParaRPr lang="tr-TR" sz="1100" dirty="0"/>
          </a:p>
          <a:p>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rejects</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knight's</a:t>
            </a:r>
            <a:r>
              <a:rPr lang="tr-TR" sz="1100" dirty="0">
                <a:ea typeface="+mn-lt"/>
                <a:cs typeface="+mn-lt"/>
              </a:rPr>
              <a:t> </a:t>
            </a:r>
            <a:r>
              <a:rPr lang="tr-TR" sz="1100" dirty="0" err="1">
                <a:ea typeface="+mn-lt"/>
                <a:cs typeface="+mn-lt"/>
              </a:rPr>
              <a:t>attempts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avoid</a:t>
            </a:r>
            <a:r>
              <a:rPr lang="tr-TR" sz="1100" dirty="0">
                <a:ea typeface="+mn-lt"/>
                <a:cs typeface="+mn-lt"/>
              </a:rPr>
              <a:t> </a:t>
            </a:r>
            <a:r>
              <a:rPr lang="tr-TR" sz="1100" dirty="0" err="1">
                <a:ea typeface="+mn-lt"/>
                <a:cs typeface="+mn-lt"/>
              </a:rPr>
              <a:t>marriage</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insists</a:t>
            </a:r>
            <a:r>
              <a:rPr lang="tr-TR" sz="1100" dirty="0">
                <a:ea typeface="+mn-lt"/>
                <a:cs typeface="+mn-lt"/>
              </a:rPr>
              <a:t> </a:t>
            </a:r>
            <a:r>
              <a:rPr lang="tr-TR" sz="1100" dirty="0" err="1">
                <a:ea typeface="+mn-lt"/>
                <a:cs typeface="+mn-lt"/>
              </a:rPr>
              <a:t>that</a:t>
            </a:r>
            <a:r>
              <a:rPr lang="tr-TR" sz="1100" dirty="0">
                <a:ea typeface="+mn-lt"/>
                <a:cs typeface="+mn-lt"/>
              </a:rPr>
              <a:t> it is her </a:t>
            </a:r>
            <a:r>
              <a:rPr lang="tr-TR" sz="1100" dirty="0" err="1">
                <a:ea typeface="+mn-lt"/>
                <a:cs typeface="+mn-lt"/>
              </a:rPr>
              <a:t>right</a:t>
            </a:r>
            <a:r>
              <a:rPr lang="tr-TR" sz="1100" dirty="0">
                <a:ea typeface="+mn-lt"/>
                <a:cs typeface="+mn-lt"/>
              </a:rPr>
              <a:t> not </a:t>
            </a:r>
            <a:r>
              <a:rPr lang="tr-TR" sz="1100" dirty="0" err="1">
                <a:ea typeface="+mn-lt"/>
                <a:cs typeface="+mn-lt"/>
              </a:rPr>
              <a:t>only</a:t>
            </a:r>
            <a:r>
              <a:rPr lang="tr-TR" sz="1100" dirty="0">
                <a:ea typeface="+mn-lt"/>
                <a:cs typeface="+mn-lt"/>
              </a:rPr>
              <a:t> </a:t>
            </a:r>
            <a:r>
              <a:rPr lang="tr-TR" sz="1100" dirty="0" err="1">
                <a:ea typeface="+mn-lt"/>
                <a:cs typeface="+mn-lt"/>
              </a:rPr>
              <a:t>to</a:t>
            </a:r>
            <a:r>
              <a:rPr lang="tr-TR" sz="1100" dirty="0">
                <a:ea typeface="+mn-lt"/>
                <a:cs typeface="+mn-lt"/>
              </a:rPr>
              <a:t> be his </a:t>
            </a:r>
            <a:r>
              <a:rPr lang="tr-TR" sz="1100" dirty="0" err="1">
                <a:ea typeface="+mn-lt"/>
                <a:cs typeface="+mn-lt"/>
              </a:rPr>
              <a:t>wife</a:t>
            </a:r>
            <a:r>
              <a:rPr lang="tr-TR" sz="1100" dirty="0">
                <a:ea typeface="+mn-lt"/>
                <a:cs typeface="+mn-lt"/>
              </a:rPr>
              <a:t> but </a:t>
            </a:r>
            <a:r>
              <a:rPr lang="tr-TR" sz="1100" dirty="0" err="1">
                <a:ea typeface="+mn-lt"/>
                <a:cs typeface="+mn-lt"/>
              </a:rPr>
              <a:t>also</a:t>
            </a:r>
            <a:r>
              <a:rPr lang="tr-TR" sz="1100" dirty="0">
                <a:ea typeface="+mn-lt"/>
                <a:cs typeface="+mn-lt"/>
              </a:rPr>
              <a:t> </a:t>
            </a:r>
            <a:r>
              <a:rPr lang="tr-TR" sz="1100" dirty="0" err="1">
                <a:ea typeface="+mn-lt"/>
                <a:cs typeface="+mn-lt"/>
              </a:rPr>
              <a:t>to</a:t>
            </a:r>
            <a:r>
              <a:rPr lang="tr-TR" sz="1100" dirty="0">
                <a:ea typeface="+mn-lt"/>
                <a:cs typeface="+mn-lt"/>
              </a:rPr>
              <a:t> be </a:t>
            </a:r>
            <a:r>
              <a:rPr lang="tr-TR" sz="1100" dirty="0" err="1">
                <a:ea typeface="+mn-lt"/>
                <a:cs typeface="+mn-lt"/>
              </a:rPr>
              <a:t>loved</a:t>
            </a:r>
            <a:r>
              <a:rPr lang="tr-TR" sz="1100" dirty="0">
                <a:ea typeface="+mn-lt"/>
                <a:cs typeface="+mn-lt"/>
              </a:rPr>
              <a:t>. </a:t>
            </a:r>
            <a:r>
              <a:rPr lang="tr-TR" sz="1100" dirty="0" err="1">
                <a:ea typeface="+mn-lt"/>
                <a:cs typeface="+mn-lt"/>
              </a:rPr>
              <a:t>because</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saved</a:t>
            </a:r>
            <a:r>
              <a:rPr lang="tr-TR" sz="1100" dirty="0">
                <a:ea typeface="+mn-lt"/>
                <a:cs typeface="+mn-lt"/>
              </a:rPr>
              <a:t> his life </a:t>
            </a:r>
            <a:r>
              <a:rPr lang="tr-TR" sz="1100" dirty="0" err="1">
                <a:ea typeface="+mn-lt"/>
                <a:cs typeface="+mn-lt"/>
              </a:rPr>
              <a:t>and</a:t>
            </a:r>
            <a:r>
              <a:rPr lang="tr-TR" sz="1100" dirty="0">
                <a:ea typeface="+mn-lt"/>
                <a:cs typeface="+mn-lt"/>
              </a:rPr>
              <a:t> at </a:t>
            </a:r>
            <a:r>
              <a:rPr lang="tr-TR" sz="1100" dirty="0" err="1">
                <a:ea typeface="+mn-lt"/>
                <a:cs typeface="+mn-lt"/>
              </a:rPr>
              <a:t>the</a:t>
            </a:r>
            <a:r>
              <a:rPr lang="tr-TR" sz="1100" dirty="0">
                <a:ea typeface="+mn-lt"/>
                <a:cs typeface="+mn-lt"/>
              </a:rPr>
              <a:t> </a:t>
            </a:r>
            <a:r>
              <a:rPr lang="tr-TR" sz="1100" dirty="0" err="1">
                <a:ea typeface="+mn-lt"/>
                <a:cs typeface="+mn-lt"/>
              </a:rPr>
              <a:t>beginning</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said</a:t>
            </a:r>
            <a:r>
              <a:rPr lang="tr-TR" sz="1100" dirty="0">
                <a:ea typeface="+mn-lt"/>
                <a:cs typeface="+mn-lt"/>
              </a:rPr>
              <a:t> </a:t>
            </a:r>
            <a:r>
              <a:rPr lang="tr-TR" sz="1100" dirty="0" err="1">
                <a:ea typeface="+mn-lt"/>
                <a:cs typeface="+mn-lt"/>
              </a:rPr>
              <a:t>that</a:t>
            </a:r>
            <a:r>
              <a:rPr lang="tr-TR" sz="1100" dirty="0">
                <a:ea typeface="+mn-lt"/>
                <a:cs typeface="+mn-lt"/>
              </a:rPr>
              <a:t> it </a:t>
            </a:r>
            <a:r>
              <a:rPr lang="tr-TR" sz="1100" dirty="0" err="1">
                <a:ea typeface="+mn-lt"/>
                <a:cs typeface="+mn-lt"/>
              </a:rPr>
              <a:t>wont</a:t>
            </a:r>
            <a:r>
              <a:rPr lang="tr-TR" sz="1100" dirty="0">
                <a:ea typeface="+mn-lt"/>
                <a:cs typeface="+mn-lt"/>
              </a:rPr>
              <a:t> be </a:t>
            </a:r>
            <a:r>
              <a:rPr lang="tr-TR" sz="1100" dirty="0" err="1">
                <a:ea typeface="+mn-lt"/>
                <a:cs typeface="+mn-lt"/>
              </a:rPr>
              <a:t>without</a:t>
            </a:r>
            <a:r>
              <a:rPr lang="tr-TR" sz="1100" dirty="0">
                <a:ea typeface="+mn-lt"/>
                <a:cs typeface="+mn-lt"/>
              </a:rPr>
              <a:t> a </a:t>
            </a:r>
            <a:r>
              <a:rPr lang="tr-TR" sz="1100" dirty="0" err="1">
                <a:ea typeface="+mn-lt"/>
                <a:cs typeface="+mn-lt"/>
              </a:rPr>
              <a:t>cost</a:t>
            </a:r>
            <a:r>
              <a:rPr lang="tr-TR" sz="1100" dirty="0">
                <a:ea typeface="+mn-lt"/>
                <a:cs typeface="+mn-lt"/>
              </a:rPr>
              <a:t> ant </a:t>
            </a:r>
            <a:r>
              <a:rPr lang="tr-TR" sz="1100" dirty="0" err="1">
                <a:ea typeface="+mn-lt"/>
                <a:cs typeface="+mn-lt"/>
              </a:rPr>
              <a:t>this</a:t>
            </a:r>
            <a:r>
              <a:rPr lang="tr-TR" sz="1100" dirty="0">
                <a:ea typeface="+mn-lt"/>
                <a:cs typeface="+mn-lt"/>
              </a:rPr>
              <a:t> is </a:t>
            </a:r>
            <a:r>
              <a:rPr lang="tr-TR" sz="1100" dirty="0" err="1">
                <a:ea typeface="+mn-lt"/>
                <a:cs typeface="+mn-lt"/>
              </a:rPr>
              <a:t>the</a:t>
            </a:r>
            <a:r>
              <a:rPr lang="tr-TR" sz="1100" dirty="0">
                <a:ea typeface="+mn-lt"/>
                <a:cs typeface="+mn-lt"/>
              </a:rPr>
              <a:t> </a:t>
            </a:r>
            <a:r>
              <a:rPr lang="tr-TR" sz="1100" dirty="0" err="1">
                <a:ea typeface="+mn-lt"/>
                <a:cs typeface="+mn-lt"/>
              </a:rPr>
              <a:t>payback</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refuses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accept</a:t>
            </a:r>
            <a:r>
              <a:rPr lang="tr-TR" sz="1100" dirty="0">
                <a:ea typeface="+mn-lt"/>
                <a:cs typeface="+mn-lt"/>
              </a:rPr>
              <a:t> </a:t>
            </a:r>
            <a:r>
              <a:rPr lang="tr-TR" sz="1100" dirty="0" err="1">
                <a:ea typeface="+mn-lt"/>
                <a:cs typeface="+mn-lt"/>
              </a:rPr>
              <a:t>less</a:t>
            </a:r>
            <a:r>
              <a:rPr lang="tr-TR" sz="1100" dirty="0">
                <a:ea typeface="+mn-lt"/>
                <a:cs typeface="+mn-lt"/>
              </a:rPr>
              <a:t> </a:t>
            </a:r>
            <a:r>
              <a:rPr lang="tr-TR" sz="1100" dirty="0" err="1">
                <a:ea typeface="+mn-lt"/>
                <a:cs typeface="+mn-lt"/>
              </a:rPr>
              <a:t>than</a:t>
            </a:r>
            <a:r>
              <a:rPr lang="tr-TR" sz="1100" dirty="0">
                <a:ea typeface="+mn-lt"/>
                <a:cs typeface="+mn-lt"/>
              </a:rPr>
              <a:t> </a:t>
            </a:r>
            <a:r>
              <a:rPr lang="tr-TR" sz="1100" dirty="0" err="1">
                <a:ea typeface="+mn-lt"/>
                <a:cs typeface="+mn-lt"/>
              </a:rPr>
              <a:t>what</a:t>
            </a:r>
            <a:r>
              <a:rPr lang="tr-TR" sz="1100" dirty="0">
                <a:ea typeface="+mn-lt"/>
                <a:cs typeface="+mn-lt"/>
              </a:rPr>
              <a:t> </a:t>
            </a:r>
            <a:r>
              <a:rPr lang="tr-TR" sz="1100" dirty="0" err="1">
                <a:ea typeface="+mn-lt"/>
                <a:cs typeface="+mn-lt"/>
              </a:rPr>
              <a:t>the</a:t>
            </a:r>
            <a:r>
              <a:rPr lang="tr-TR" sz="1100" dirty="0">
                <a:ea typeface="+mn-lt"/>
                <a:cs typeface="+mn-lt"/>
              </a:rPr>
              <a:t> Knight </a:t>
            </a:r>
            <a:r>
              <a:rPr lang="tr-TR" sz="1100" dirty="0" err="1">
                <a:ea typeface="+mn-lt"/>
                <a:cs typeface="+mn-lt"/>
              </a:rPr>
              <a:t>owes</a:t>
            </a:r>
            <a:r>
              <a:rPr lang="tr-TR" sz="1100" dirty="0">
                <a:ea typeface="+mn-lt"/>
                <a:cs typeface="+mn-lt"/>
              </a:rPr>
              <a:t> her, </a:t>
            </a:r>
            <a:r>
              <a:rPr lang="tr-TR" sz="1100" dirty="0" err="1">
                <a:ea typeface="+mn-lt"/>
                <a:cs typeface="+mn-lt"/>
              </a:rPr>
              <a:t>portraying</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lesson</a:t>
            </a:r>
            <a:r>
              <a:rPr lang="tr-TR" sz="1100" dirty="0">
                <a:ea typeface="+mn-lt"/>
                <a:cs typeface="+mn-lt"/>
              </a:rPr>
              <a:t> </a:t>
            </a:r>
            <a:r>
              <a:rPr lang="tr-TR" sz="1100" dirty="0" err="1">
                <a:ea typeface="+mn-lt"/>
                <a:cs typeface="+mn-lt"/>
              </a:rPr>
              <a:t>she</a:t>
            </a:r>
            <a:r>
              <a:rPr lang="tr-TR" sz="1100" dirty="0">
                <a:ea typeface="+mn-lt"/>
                <a:cs typeface="+mn-lt"/>
              </a:rPr>
              <a:t> has </a:t>
            </a:r>
            <a:r>
              <a:rPr lang="tr-TR" sz="1100" dirty="0" err="1">
                <a:ea typeface="+mn-lt"/>
                <a:cs typeface="+mn-lt"/>
              </a:rPr>
              <a:t>taught</a:t>
            </a:r>
            <a:r>
              <a:rPr lang="tr-TR" sz="1100" dirty="0">
                <a:ea typeface="+mn-lt"/>
                <a:cs typeface="+mn-lt"/>
              </a:rPr>
              <a:t> </a:t>
            </a:r>
            <a:r>
              <a:rPr lang="tr-TR" sz="1100" dirty="0" err="1">
                <a:ea typeface="+mn-lt"/>
                <a:cs typeface="+mn-lt"/>
              </a:rPr>
              <a:t>the</a:t>
            </a:r>
            <a:r>
              <a:rPr lang="tr-TR" sz="1100" dirty="0">
                <a:ea typeface="+mn-lt"/>
                <a:cs typeface="+mn-lt"/>
              </a:rPr>
              <a:t> Knight </a:t>
            </a:r>
            <a:r>
              <a:rPr lang="tr-TR" sz="1100" dirty="0" err="1">
                <a:ea typeface="+mn-lt"/>
                <a:cs typeface="+mn-lt"/>
              </a:rPr>
              <a:t>which</a:t>
            </a:r>
            <a:r>
              <a:rPr lang="tr-TR" sz="1100" dirty="0">
                <a:ea typeface="+mn-lt"/>
                <a:cs typeface="+mn-lt"/>
              </a:rPr>
              <a:t> is </a:t>
            </a:r>
            <a:r>
              <a:rPr lang="tr-TR" sz="1100" dirty="0" err="1">
                <a:ea typeface="+mn-lt"/>
                <a:cs typeface="+mn-lt"/>
              </a:rPr>
              <a:t>sovereignty</a:t>
            </a:r>
            <a:r>
              <a:rPr lang="tr-TR" sz="1100" dirty="0">
                <a:ea typeface="+mn-lt"/>
                <a:cs typeface="+mn-lt"/>
              </a:rPr>
              <a:t>.</a:t>
            </a:r>
            <a:endParaRPr lang="tr-TR" sz="1100" dirty="0"/>
          </a:p>
          <a:p>
            <a:pPr marL="0" indent="0"/>
            <a:endParaRPr lang="tr-TR" sz="1100" dirty="0"/>
          </a:p>
        </p:txBody>
      </p:sp>
    </p:spTree>
    <p:extLst>
      <p:ext uri="{BB962C8B-B14F-4D97-AF65-F5344CB8AC3E}">
        <p14:creationId xmlns:p14="http://schemas.microsoft.com/office/powerpoint/2010/main" val="3801016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840397" y="520106"/>
            <a:ext cx="8083295" cy="1530139"/>
          </a:xfrm>
        </p:spPr>
        <p:txBody>
          <a:bodyPr/>
          <a:lstStyle/>
          <a:p>
            <a:r>
              <a:rPr lang="tr-TR" dirty="0"/>
              <a:t>WIFE OF BATH'S TALE EXPLANATION</a:t>
            </a:r>
            <a:br>
              <a:rPr lang="tr-TR" dirty="0"/>
            </a:br>
            <a:r>
              <a:rPr lang="tr-TR" dirty="0"/>
              <a:t>ENCOUNTER WITH THE OLD WOMAN</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522156"/>
            <a:ext cx="8695803" cy="3406760"/>
          </a:xfrm>
        </p:spPr>
        <p:txBody>
          <a:bodyPr vert="horz" lIns="68580" tIns="34290" rIns="68580" bIns="34290" rtlCol="0" anchor="t">
            <a:noAutofit/>
          </a:bodyPr>
          <a:lstStyle/>
          <a:p>
            <a:pPr marL="0" indent="0"/>
            <a:r>
              <a:rPr lang="tr-TR" sz="1100" dirty="0">
                <a:ea typeface="+mn-lt"/>
                <a:cs typeface="+mn-lt"/>
              </a:rPr>
              <a:t>      My </a:t>
            </a:r>
            <a:r>
              <a:rPr lang="tr-TR" sz="1100" dirty="0" err="1">
                <a:ea typeface="+mn-lt"/>
                <a:cs typeface="+mn-lt"/>
              </a:rPr>
              <a:t>love</a:t>
            </a:r>
            <a:r>
              <a:rPr lang="tr-TR" sz="1100" dirty="0">
                <a:ea typeface="+mn-lt"/>
                <a:cs typeface="+mn-lt"/>
              </a:rPr>
              <a:t>?” </a:t>
            </a:r>
            <a:r>
              <a:rPr lang="tr-TR" sz="1100" dirty="0" err="1">
                <a:ea typeface="+mn-lt"/>
                <a:cs typeface="+mn-lt"/>
              </a:rPr>
              <a:t>said</a:t>
            </a:r>
            <a:r>
              <a:rPr lang="tr-TR" sz="1100" dirty="0">
                <a:ea typeface="+mn-lt"/>
                <a:cs typeface="+mn-lt"/>
              </a:rPr>
              <a:t> he. “</a:t>
            </a:r>
            <a:r>
              <a:rPr lang="tr-TR" sz="1100" dirty="0" err="1">
                <a:ea typeface="+mn-lt"/>
                <a:cs typeface="+mn-lt"/>
              </a:rPr>
              <a:t>By</a:t>
            </a:r>
            <a:r>
              <a:rPr lang="tr-TR" sz="1100" dirty="0">
                <a:ea typeface="+mn-lt"/>
                <a:cs typeface="+mn-lt"/>
              </a:rPr>
              <a:t> </a:t>
            </a:r>
            <a:r>
              <a:rPr lang="tr-TR" sz="1100" dirty="0" err="1">
                <a:ea typeface="+mn-lt"/>
                <a:cs typeface="+mn-lt"/>
              </a:rPr>
              <a:t>heaven</a:t>
            </a:r>
            <a:r>
              <a:rPr lang="tr-TR" sz="1100" dirty="0">
                <a:ea typeface="+mn-lt"/>
                <a:cs typeface="+mn-lt"/>
              </a:rPr>
              <a:t>, </a:t>
            </a:r>
            <a:r>
              <a:rPr lang="tr-TR" sz="1100" dirty="0" err="1">
                <a:ea typeface="+mn-lt"/>
                <a:cs typeface="+mn-lt"/>
              </a:rPr>
              <a:t>my</a:t>
            </a:r>
            <a:r>
              <a:rPr lang="tr-TR" sz="1100" dirty="0">
                <a:ea typeface="+mn-lt"/>
                <a:cs typeface="+mn-lt"/>
              </a:rPr>
              <a:t> </a:t>
            </a:r>
            <a:r>
              <a:rPr lang="tr-TR" sz="1100" dirty="0" err="1">
                <a:ea typeface="+mn-lt"/>
                <a:cs typeface="+mn-lt"/>
              </a:rPr>
              <a:t>damnation</a:t>
            </a:r>
            <a:r>
              <a:rPr lang="tr-TR" sz="1100" dirty="0">
                <a:ea typeface="+mn-lt"/>
                <a:cs typeface="+mn-lt"/>
              </a:rPr>
              <a:t>!</a:t>
            </a:r>
            <a:endParaRPr lang="tr-TR" sz="1100" dirty="0"/>
          </a:p>
          <a:p>
            <a:r>
              <a:rPr lang="tr-TR" sz="1100" dirty="0" err="1">
                <a:ea typeface="+mn-lt"/>
                <a:cs typeface="+mn-lt"/>
              </a:rPr>
              <a:t>Alas</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any</a:t>
            </a:r>
            <a:r>
              <a:rPr lang="tr-TR" sz="1100" dirty="0">
                <a:ea typeface="+mn-lt"/>
                <a:cs typeface="+mn-lt"/>
              </a:rPr>
              <a:t> of </a:t>
            </a:r>
            <a:r>
              <a:rPr lang="tr-TR" sz="1100" dirty="0" err="1">
                <a:ea typeface="+mn-lt"/>
                <a:cs typeface="+mn-lt"/>
              </a:rPr>
              <a:t>my</a:t>
            </a:r>
            <a:r>
              <a:rPr lang="tr-TR" sz="1100" dirty="0">
                <a:ea typeface="+mn-lt"/>
                <a:cs typeface="+mn-lt"/>
              </a:rPr>
              <a:t> </a:t>
            </a:r>
            <a:r>
              <a:rPr lang="tr-TR" sz="1100" dirty="0" err="1">
                <a:ea typeface="+mn-lt"/>
                <a:cs typeface="+mn-lt"/>
              </a:rPr>
              <a:t>race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station</a:t>
            </a:r>
            <a:endParaRPr lang="tr-TR" sz="1100" dirty="0"/>
          </a:p>
          <a:p>
            <a:r>
              <a:rPr lang="tr-TR" sz="1100" dirty="0" err="1">
                <a:ea typeface="+mn-lt"/>
                <a:cs typeface="+mn-lt"/>
              </a:rPr>
              <a:t>Should</a:t>
            </a:r>
            <a:r>
              <a:rPr lang="tr-TR" sz="1100" dirty="0">
                <a:ea typeface="+mn-lt"/>
                <a:cs typeface="+mn-lt"/>
              </a:rPr>
              <a:t> ever </a:t>
            </a:r>
            <a:r>
              <a:rPr lang="tr-TR" sz="1100" dirty="0" err="1">
                <a:ea typeface="+mn-lt"/>
                <a:cs typeface="+mn-lt"/>
              </a:rPr>
              <a:t>make</a:t>
            </a:r>
            <a:r>
              <a:rPr lang="tr-TR" sz="1100" dirty="0">
                <a:ea typeface="+mn-lt"/>
                <a:cs typeface="+mn-lt"/>
              </a:rPr>
              <a:t> </a:t>
            </a:r>
            <a:r>
              <a:rPr lang="tr-TR" sz="1100" dirty="0" err="1">
                <a:ea typeface="+mn-lt"/>
                <a:cs typeface="+mn-lt"/>
              </a:rPr>
              <a:t>so</a:t>
            </a:r>
            <a:r>
              <a:rPr lang="tr-TR" sz="1100" dirty="0">
                <a:ea typeface="+mn-lt"/>
                <a:cs typeface="+mn-lt"/>
              </a:rPr>
              <a:t> </a:t>
            </a:r>
            <a:r>
              <a:rPr lang="tr-TR" sz="1100" dirty="0" err="1">
                <a:ea typeface="+mn-lt"/>
                <a:cs typeface="+mn-lt"/>
              </a:rPr>
              <a:t>foul</a:t>
            </a:r>
            <a:r>
              <a:rPr lang="tr-TR" sz="1100" dirty="0">
                <a:ea typeface="+mn-lt"/>
                <a:cs typeface="+mn-lt"/>
              </a:rPr>
              <a:t> a </a:t>
            </a:r>
            <a:r>
              <a:rPr lang="tr-TR" sz="1100" dirty="0" err="1">
                <a:ea typeface="+mn-lt"/>
                <a:cs typeface="+mn-lt"/>
              </a:rPr>
              <a:t>misalliance</a:t>
            </a:r>
            <a:r>
              <a:rPr lang="tr-TR" sz="1100" dirty="0">
                <a:ea typeface="+mn-lt"/>
                <a:cs typeface="+mn-lt"/>
              </a:rPr>
              <a:t>!”</a:t>
            </a:r>
            <a:endParaRPr lang="tr-TR" sz="1100" dirty="0"/>
          </a:p>
          <a:p>
            <a:endParaRPr lang="tr-TR" sz="1100" dirty="0"/>
          </a:p>
          <a:p>
            <a:r>
              <a:rPr lang="tr-TR" sz="1100" dirty="0">
                <a:ea typeface="+mn-lt"/>
                <a:cs typeface="+mn-lt"/>
              </a:rPr>
              <a:t>he </a:t>
            </a:r>
            <a:r>
              <a:rPr lang="tr-TR" sz="1100" dirty="0" err="1">
                <a:ea typeface="+mn-lt"/>
                <a:cs typeface="+mn-lt"/>
              </a:rPr>
              <a:t>still</a:t>
            </a:r>
            <a:r>
              <a:rPr lang="tr-TR" sz="1100" dirty="0">
                <a:ea typeface="+mn-lt"/>
                <a:cs typeface="+mn-lt"/>
              </a:rPr>
              <a:t> has </a:t>
            </a:r>
            <a:r>
              <a:rPr lang="tr-TR" sz="1100" dirty="0" err="1">
                <a:ea typeface="+mn-lt"/>
                <a:cs typeface="+mn-lt"/>
              </a:rPr>
              <a:t>concerns</a:t>
            </a:r>
            <a:r>
              <a:rPr lang="tr-TR" sz="1100" dirty="0">
                <a:ea typeface="+mn-lt"/>
                <a:cs typeface="+mn-lt"/>
              </a:rPr>
              <a:t> </a:t>
            </a:r>
            <a:r>
              <a:rPr lang="tr-TR" sz="1100" dirty="0" err="1">
                <a:ea typeface="+mn-lt"/>
                <a:cs typeface="+mn-lt"/>
              </a:rPr>
              <a:t>with</a:t>
            </a:r>
            <a:r>
              <a:rPr lang="tr-TR" sz="1100" dirty="0">
                <a:ea typeface="+mn-lt"/>
                <a:cs typeface="+mn-lt"/>
              </a:rPr>
              <a:t> </a:t>
            </a:r>
            <a:r>
              <a:rPr lang="tr-TR" sz="1100" dirty="0" err="1">
                <a:ea typeface="+mn-lt"/>
                <a:cs typeface="+mn-lt"/>
              </a:rPr>
              <a:t>marriage</a:t>
            </a:r>
            <a:r>
              <a:rPr lang="tr-TR" sz="1100" dirty="0">
                <a:ea typeface="+mn-lt"/>
                <a:cs typeface="+mn-lt"/>
              </a:rPr>
              <a:t> </a:t>
            </a:r>
            <a:r>
              <a:rPr lang="tr-TR" sz="1100" dirty="0" err="1">
                <a:ea typeface="+mn-lt"/>
                <a:cs typeface="+mn-lt"/>
              </a:rPr>
              <a:t>and</a:t>
            </a:r>
            <a:r>
              <a:rPr lang="tr-TR" sz="1100" dirty="0">
                <a:ea typeface="+mn-lt"/>
                <a:cs typeface="+mn-lt"/>
              </a:rPr>
              <a:t> her </a:t>
            </a:r>
            <a:r>
              <a:rPr lang="tr-TR" sz="1100" dirty="0" err="1">
                <a:ea typeface="+mn-lt"/>
                <a:cs typeface="+mn-lt"/>
              </a:rPr>
              <a:t>social</a:t>
            </a:r>
            <a:r>
              <a:rPr lang="tr-TR" sz="1100" dirty="0">
                <a:ea typeface="+mn-lt"/>
                <a:cs typeface="+mn-lt"/>
              </a:rPr>
              <a:t> </a:t>
            </a:r>
            <a:r>
              <a:rPr lang="tr-TR" sz="1100" dirty="0" err="1">
                <a:ea typeface="+mn-lt"/>
                <a:cs typeface="+mn-lt"/>
              </a:rPr>
              <a:t>status</a:t>
            </a:r>
            <a:r>
              <a:rPr lang="tr-TR" sz="1100" dirty="0">
                <a:ea typeface="+mn-lt"/>
                <a:cs typeface="+mn-lt"/>
              </a:rPr>
              <a:t>. he </a:t>
            </a:r>
            <a:r>
              <a:rPr lang="tr-TR" sz="1100" dirty="0" err="1">
                <a:ea typeface="+mn-lt"/>
                <a:cs typeface="+mn-lt"/>
              </a:rPr>
              <a:t>thinks</a:t>
            </a:r>
            <a:r>
              <a:rPr lang="tr-TR" sz="1100" dirty="0">
                <a:ea typeface="+mn-lt"/>
                <a:cs typeface="+mn-lt"/>
              </a:rPr>
              <a:t> </a:t>
            </a:r>
            <a:r>
              <a:rPr lang="tr-TR" sz="1100" dirty="0" err="1">
                <a:ea typeface="+mn-lt"/>
                <a:cs typeface="+mn-lt"/>
              </a:rPr>
              <a:t>that</a:t>
            </a:r>
            <a:r>
              <a:rPr lang="tr-TR" sz="1100" dirty="0">
                <a:ea typeface="+mn-lt"/>
                <a:cs typeface="+mn-lt"/>
              </a:rPr>
              <a:t> </a:t>
            </a:r>
            <a:r>
              <a:rPr lang="tr-TR" sz="1100" dirty="0" err="1">
                <a:ea typeface="+mn-lt"/>
                <a:cs typeface="+mn-lt"/>
              </a:rPr>
              <a:t>marrying</a:t>
            </a:r>
            <a:r>
              <a:rPr lang="tr-TR" sz="1100" dirty="0">
                <a:ea typeface="+mn-lt"/>
                <a:cs typeface="+mn-lt"/>
              </a:rPr>
              <a:t> an </a:t>
            </a:r>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is a </a:t>
            </a:r>
            <a:r>
              <a:rPr lang="tr-TR" sz="1100" dirty="0" err="1">
                <a:ea typeface="+mn-lt"/>
                <a:cs typeface="+mn-lt"/>
              </a:rPr>
              <a:t>disgrace</a:t>
            </a:r>
            <a:r>
              <a:rPr lang="tr-TR" sz="1100" dirty="0">
                <a:ea typeface="+mn-lt"/>
                <a:cs typeface="+mn-lt"/>
              </a:rPr>
              <a:t> </a:t>
            </a:r>
            <a:r>
              <a:rPr lang="tr-TR" sz="1100" dirty="0" err="1">
                <a:ea typeface="+mn-lt"/>
                <a:cs typeface="+mn-lt"/>
              </a:rPr>
              <a:t>to</a:t>
            </a:r>
            <a:r>
              <a:rPr lang="tr-TR" sz="1100" dirty="0">
                <a:ea typeface="+mn-lt"/>
                <a:cs typeface="+mn-lt"/>
              </a:rPr>
              <a:t> his </a:t>
            </a:r>
            <a:r>
              <a:rPr lang="tr-TR" sz="1100" dirty="0" err="1">
                <a:ea typeface="+mn-lt"/>
                <a:cs typeface="+mn-lt"/>
              </a:rPr>
              <a:t>noble</a:t>
            </a:r>
            <a:r>
              <a:rPr lang="tr-TR" sz="1100" dirty="0">
                <a:ea typeface="+mn-lt"/>
                <a:cs typeface="+mn-lt"/>
              </a:rPr>
              <a:t> </a:t>
            </a:r>
            <a:r>
              <a:rPr lang="tr-TR" sz="1100" dirty="0" err="1">
                <a:ea typeface="+mn-lt"/>
                <a:cs typeface="+mn-lt"/>
              </a:rPr>
              <a:t>lineage</a:t>
            </a:r>
            <a:r>
              <a:rPr lang="tr-TR" sz="1100" dirty="0">
                <a:ea typeface="+mn-lt"/>
                <a:cs typeface="+mn-lt"/>
              </a:rPr>
              <a:t> </a:t>
            </a:r>
            <a:r>
              <a:rPr lang="tr-TR" sz="1100" dirty="0" err="1">
                <a:ea typeface="+mn-lt"/>
                <a:cs typeface="+mn-lt"/>
              </a:rPr>
              <a:t>which</a:t>
            </a:r>
            <a:r>
              <a:rPr lang="tr-TR" sz="1100" dirty="0">
                <a:ea typeface="+mn-lt"/>
                <a:cs typeface="+mn-lt"/>
              </a:rPr>
              <a:t> </a:t>
            </a:r>
            <a:r>
              <a:rPr lang="tr-TR" sz="1100" dirty="0" err="1">
                <a:ea typeface="+mn-lt"/>
                <a:cs typeface="+mn-lt"/>
              </a:rPr>
              <a:t>shows</a:t>
            </a:r>
            <a:r>
              <a:rPr lang="tr-TR" sz="1100" dirty="0">
                <a:ea typeface="+mn-lt"/>
                <a:cs typeface="+mn-lt"/>
              </a:rPr>
              <a:t> us </a:t>
            </a:r>
            <a:r>
              <a:rPr lang="tr-TR" sz="1100" dirty="0" err="1">
                <a:ea typeface="+mn-lt"/>
                <a:cs typeface="+mn-lt"/>
              </a:rPr>
              <a:t>that</a:t>
            </a:r>
            <a:r>
              <a:rPr lang="tr-TR" sz="1100" dirty="0">
                <a:ea typeface="+mn-lt"/>
                <a:cs typeface="+mn-lt"/>
              </a:rPr>
              <a:t> he </a:t>
            </a:r>
            <a:r>
              <a:rPr lang="tr-TR" sz="1100" dirty="0" err="1">
                <a:ea typeface="+mn-lt"/>
                <a:cs typeface="+mn-lt"/>
              </a:rPr>
              <a:t>still</a:t>
            </a:r>
            <a:r>
              <a:rPr lang="tr-TR" sz="1100" dirty="0">
                <a:ea typeface="+mn-lt"/>
                <a:cs typeface="+mn-lt"/>
              </a:rPr>
              <a:t> </a:t>
            </a:r>
            <a:r>
              <a:rPr lang="tr-TR" sz="1100" dirty="0" err="1">
                <a:ea typeface="+mn-lt"/>
                <a:cs typeface="+mn-lt"/>
              </a:rPr>
              <a:t>struggles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understand</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lesson</a:t>
            </a:r>
            <a:r>
              <a:rPr lang="tr-TR" sz="1100" dirty="0">
                <a:ea typeface="+mn-lt"/>
                <a:cs typeface="+mn-lt"/>
              </a:rPr>
              <a:t> </a:t>
            </a:r>
            <a:r>
              <a:rPr lang="tr-TR" sz="1100" dirty="0" err="1">
                <a:ea typeface="+mn-lt"/>
                <a:cs typeface="+mn-lt"/>
              </a:rPr>
              <a:t>about</a:t>
            </a:r>
            <a:r>
              <a:rPr lang="tr-TR" sz="1100" dirty="0">
                <a:ea typeface="+mn-lt"/>
                <a:cs typeface="+mn-lt"/>
              </a:rPr>
              <a:t> </a:t>
            </a:r>
            <a:r>
              <a:rPr lang="tr-TR" sz="1100" dirty="0" err="1">
                <a:ea typeface="+mn-lt"/>
                <a:cs typeface="+mn-lt"/>
              </a:rPr>
              <a:t>true</a:t>
            </a:r>
            <a:r>
              <a:rPr lang="tr-TR" sz="1100" dirty="0">
                <a:ea typeface="+mn-lt"/>
                <a:cs typeface="+mn-lt"/>
              </a:rPr>
              <a:t> </a:t>
            </a:r>
            <a:r>
              <a:rPr lang="tr-TR" sz="1100" dirty="0" err="1">
                <a:ea typeface="+mn-lt"/>
                <a:cs typeface="+mn-lt"/>
              </a:rPr>
              <a:t>worth</a:t>
            </a:r>
            <a:r>
              <a:rPr lang="tr-TR" sz="1100" dirty="0">
                <a:ea typeface="+mn-lt"/>
                <a:cs typeface="+mn-lt"/>
              </a:rPr>
              <a:t>.</a:t>
            </a:r>
            <a:endParaRPr lang="tr-TR" sz="1100" dirty="0"/>
          </a:p>
          <a:p>
            <a:endParaRPr lang="tr-TR" sz="1100" dirty="0"/>
          </a:p>
          <a:p>
            <a:endParaRPr lang="tr-TR" sz="1100" dirty="0"/>
          </a:p>
          <a:p>
            <a:r>
              <a:rPr lang="tr-TR" sz="1100" dirty="0">
                <a:ea typeface="+mn-lt"/>
                <a:cs typeface="+mn-lt"/>
              </a:rPr>
              <a:t>“Yet in </a:t>
            </a:r>
            <a:r>
              <a:rPr lang="tr-TR" sz="1100" dirty="0" err="1">
                <a:ea typeface="+mn-lt"/>
                <a:cs typeface="+mn-lt"/>
              </a:rPr>
              <a:t>the</a:t>
            </a:r>
            <a:r>
              <a:rPr lang="tr-TR" sz="1100" dirty="0">
                <a:ea typeface="+mn-lt"/>
                <a:cs typeface="+mn-lt"/>
              </a:rPr>
              <a:t> </a:t>
            </a:r>
            <a:r>
              <a:rPr lang="tr-TR" sz="1100" dirty="0" err="1">
                <a:ea typeface="+mn-lt"/>
                <a:cs typeface="+mn-lt"/>
              </a:rPr>
              <a:t>end</a:t>
            </a:r>
            <a:r>
              <a:rPr lang="tr-TR" sz="1100" dirty="0">
                <a:ea typeface="+mn-lt"/>
                <a:cs typeface="+mn-lt"/>
              </a:rPr>
              <a:t> his </a:t>
            </a:r>
            <a:r>
              <a:rPr lang="tr-TR" sz="1100" dirty="0" err="1">
                <a:ea typeface="+mn-lt"/>
                <a:cs typeface="+mn-lt"/>
              </a:rPr>
              <a:t>pleading</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defiance</a:t>
            </a:r>
            <a:endParaRPr lang="tr-TR" sz="1100" dirty="0"/>
          </a:p>
          <a:p>
            <a:r>
              <a:rPr lang="tr-TR" sz="1100" dirty="0" err="1">
                <a:ea typeface="+mn-lt"/>
                <a:cs typeface="+mn-lt"/>
              </a:rPr>
              <a:t>All</a:t>
            </a:r>
            <a:r>
              <a:rPr lang="tr-TR" sz="1100" dirty="0">
                <a:ea typeface="+mn-lt"/>
                <a:cs typeface="+mn-lt"/>
              </a:rPr>
              <a:t> </a:t>
            </a:r>
            <a:r>
              <a:rPr lang="tr-TR" sz="1100" dirty="0" err="1">
                <a:ea typeface="+mn-lt"/>
                <a:cs typeface="+mn-lt"/>
              </a:rPr>
              <a:t>went</a:t>
            </a:r>
            <a:r>
              <a:rPr lang="tr-TR" sz="1100" dirty="0">
                <a:ea typeface="+mn-lt"/>
                <a:cs typeface="+mn-lt"/>
              </a:rPr>
              <a:t> </a:t>
            </a:r>
            <a:r>
              <a:rPr lang="tr-TR" sz="1100" dirty="0" err="1">
                <a:ea typeface="+mn-lt"/>
                <a:cs typeface="+mn-lt"/>
              </a:rPr>
              <a:t>for</a:t>
            </a:r>
            <a:r>
              <a:rPr lang="tr-TR" sz="1100" dirty="0">
                <a:ea typeface="+mn-lt"/>
                <a:cs typeface="+mn-lt"/>
              </a:rPr>
              <a:t> </a:t>
            </a:r>
            <a:r>
              <a:rPr lang="tr-TR" sz="1100" dirty="0" err="1">
                <a:ea typeface="+mn-lt"/>
                <a:cs typeface="+mn-lt"/>
              </a:rPr>
              <a:t>nothing</a:t>
            </a:r>
            <a:r>
              <a:rPr lang="tr-TR" sz="1100" dirty="0">
                <a:ea typeface="+mn-lt"/>
                <a:cs typeface="+mn-lt"/>
              </a:rPr>
              <a:t>, he </a:t>
            </a:r>
            <a:r>
              <a:rPr lang="tr-TR" sz="1100" dirty="0" err="1">
                <a:ea typeface="+mn-lt"/>
                <a:cs typeface="+mn-lt"/>
              </a:rPr>
              <a:t>was</a:t>
            </a:r>
            <a:r>
              <a:rPr lang="tr-TR" sz="1100" dirty="0">
                <a:ea typeface="+mn-lt"/>
                <a:cs typeface="+mn-lt"/>
              </a:rPr>
              <a:t> </a:t>
            </a:r>
            <a:r>
              <a:rPr lang="tr-TR" sz="1100" dirty="0" err="1">
                <a:ea typeface="+mn-lt"/>
                <a:cs typeface="+mn-lt"/>
              </a:rPr>
              <a:t>forced</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wed</a:t>
            </a:r>
            <a:r>
              <a:rPr lang="tr-TR" sz="1100" dirty="0">
                <a:ea typeface="+mn-lt"/>
                <a:cs typeface="+mn-lt"/>
              </a:rPr>
              <a:t>.</a:t>
            </a:r>
            <a:endParaRPr lang="tr-TR" sz="1100" dirty="0"/>
          </a:p>
          <a:p>
            <a:r>
              <a:rPr lang="tr-TR" sz="1100" dirty="0">
                <a:ea typeface="+mn-lt"/>
                <a:cs typeface="+mn-lt"/>
              </a:rPr>
              <a:t>He </a:t>
            </a:r>
            <a:r>
              <a:rPr lang="tr-TR" sz="1100" dirty="0" err="1">
                <a:ea typeface="+mn-lt"/>
                <a:cs typeface="+mn-lt"/>
              </a:rPr>
              <a:t>takes</a:t>
            </a:r>
            <a:r>
              <a:rPr lang="tr-TR" sz="1100" dirty="0">
                <a:ea typeface="+mn-lt"/>
                <a:cs typeface="+mn-lt"/>
              </a:rPr>
              <a:t> his </a:t>
            </a:r>
            <a:r>
              <a:rPr lang="tr-TR" sz="1100" dirty="0" err="1">
                <a:ea typeface="+mn-lt"/>
                <a:cs typeface="+mn-lt"/>
              </a:rPr>
              <a:t>ancient</a:t>
            </a:r>
            <a:r>
              <a:rPr lang="tr-TR" sz="1100" dirty="0">
                <a:ea typeface="+mn-lt"/>
                <a:cs typeface="+mn-lt"/>
              </a:rPr>
              <a:t> </a:t>
            </a:r>
            <a:r>
              <a:rPr lang="tr-TR" sz="1100" dirty="0" err="1">
                <a:ea typeface="+mn-lt"/>
                <a:cs typeface="+mn-lt"/>
              </a:rPr>
              <a:t>wife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goes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bed</a:t>
            </a:r>
            <a:r>
              <a:rPr lang="tr-TR" sz="1100" dirty="0">
                <a:ea typeface="+mn-lt"/>
                <a:cs typeface="+mn-lt"/>
              </a:rPr>
              <a:t>.”</a:t>
            </a:r>
            <a:endParaRPr lang="tr-TR" sz="1100" dirty="0"/>
          </a:p>
          <a:p>
            <a:endParaRPr lang="tr-TR" sz="1100" dirty="0"/>
          </a:p>
          <a:p>
            <a:r>
              <a:rPr lang="tr-TR" sz="1100" dirty="0" err="1">
                <a:ea typeface="+mn-lt"/>
                <a:cs typeface="+mn-lt"/>
              </a:rPr>
              <a:t>despite</a:t>
            </a:r>
            <a:r>
              <a:rPr lang="tr-TR" sz="1100" dirty="0">
                <a:ea typeface="+mn-lt"/>
                <a:cs typeface="+mn-lt"/>
              </a:rPr>
              <a:t> </a:t>
            </a:r>
            <a:r>
              <a:rPr lang="tr-TR" sz="1100" dirty="0" err="1">
                <a:ea typeface="+mn-lt"/>
                <a:cs typeface="+mn-lt"/>
              </a:rPr>
              <a:t>all</a:t>
            </a:r>
            <a:r>
              <a:rPr lang="tr-TR" sz="1100" dirty="0">
                <a:ea typeface="+mn-lt"/>
                <a:cs typeface="+mn-lt"/>
              </a:rPr>
              <a:t> his </a:t>
            </a:r>
            <a:r>
              <a:rPr lang="tr-TR" sz="1100" dirty="0" err="1">
                <a:ea typeface="+mn-lt"/>
                <a:cs typeface="+mn-lt"/>
              </a:rPr>
              <a:t>efforts</a:t>
            </a:r>
            <a:r>
              <a:rPr lang="tr-TR" sz="1100" dirty="0">
                <a:ea typeface="+mn-lt"/>
                <a:cs typeface="+mn-lt"/>
              </a:rPr>
              <a:t>, </a:t>
            </a:r>
            <a:r>
              <a:rPr lang="tr-TR" sz="1100" dirty="0" err="1">
                <a:ea typeface="+mn-lt"/>
                <a:cs typeface="+mn-lt"/>
              </a:rPr>
              <a:t>the</a:t>
            </a:r>
            <a:r>
              <a:rPr lang="tr-TR" sz="1100" dirty="0">
                <a:ea typeface="+mn-lt"/>
                <a:cs typeface="+mn-lt"/>
              </a:rPr>
              <a:t> Knight </a:t>
            </a:r>
            <a:r>
              <a:rPr lang="tr-TR" sz="1100" dirty="0" err="1">
                <a:ea typeface="+mn-lt"/>
                <a:cs typeface="+mn-lt"/>
              </a:rPr>
              <a:t>fullfills</a:t>
            </a:r>
            <a:r>
              <a:rPr lang="tr-TR" sz="1100" dirty="0">
                <a:ea typeface="+mn-lt"/>
                <a:cs typeface="+mn-lt"/>
              </a:rPr>
              <a:t> his </a:t>
            </a:r>
            <a:r>
              <a:rPr lang="tr-TR" sz="1100" dirty="0" err="1">
                <a:ea typeface="+mn-lt"/>
                <a:cs typeface="+mn-lt"/>
              </a:rPr>
              <a:t>promise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marries</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this</a:t>
            </a:r>
            <a:r>
              <a:rPr lang="tr-TR" sz="1100" dirty="0">
                <a:ea typeface="+mn-lt"/>
                <a:cs typeface="+mn-lt"/>
              </a:rPr>
              <a:t> is a </a:t>
            </a:r>
            <a:r>
              <a:rPr lang="tr-TR" sz="1100" dirty="0" err="1">
                <a:ea typeface="+mn-lt"/>
                <a:cs typeface="+mn-lt"/>
              </a:rPr>
              <a:t>turning</a:t>
            </a:r>
            <a:r>
              <a:rPr lang="tr-TR" sz="1100" dirty="0">
                <a:ea typeface="+mn-lt"/>
                <a:cs typeface="+mn-lt"/>
              </a:rPr>
              <a:t> </a:t>
            </a:r>
            <a:r>
              <a:rPr lang="tr-TR" sz="1100" dirty="0" err="1">
                <a:ea typeface="+mn-lt"/>
                <a:cs typeface="+mn-lt"/>
              </a:rPr>
              <a:t>point</a:t>
            </a:r>
            <a:r>
              <a:rPr lang="tr-TR" sz="1100" dirty="0">
                <a:ea typeface="+mn-lt"/>
                <a:cs typeface="+mn-lt"/>
              </a:rPr>
              <a:t> in </a:t>
            </a:r>
            <a:r>
              <a:rPr lang="tr-TR" sz="1100" dirty="0" err="1">
                <a:ea typeface="+mn-lt"/>
                <a:cs typeface="+mn-lt"/>
              </a:rPr>
              <a:t>the</a:t>
            </a:r>
            <a:r>
              <a:rPr lang="tr-TR" sz="1100" dirty="0">
                <a:ea typeface="+mn-lt"/>
                <a:cs typeface="+mn-lt"/>
              </a:rPr>
              <a:t> </a:t>
            </a:r>
            <a:r>
              <a:rPr lang="tr-TR" sz="1100" dirty="0" err="1">
                <a:ea typeface="+mn-lt"/>
                <a:cs typeface="+mn-lt"/>
              </a:rPr>
              <a:t>tale</a:t>
            </a:r>
            <a:r>
              <a:rPr lang="tr-TR" sz="1100" dirty="0">
                <a:ea typeface="+mn-lt"/>
                <a:cs typeface="+mn-lt"/>
              </a:rPr>
              <a:t> </a:t>
            </a:r>
            <a:r>
              <a:rPr lang="tr-TR" sz="1100" dirty="0" err="1">
                <a:ea typeface="+mn-lt"/>
                <a:cs typeface="+mn-lt"/>
              </a:rPr>
              <a:t>because</a:t>
            </a:r>
            <a:r>
              <a:rPr lang="tr-TR" sz="1100" dirty="0">
                <a:ea typeface="+mn-lt"/>
                <a:cs typeface="+mn-lt"/>
              </a:rPr>
              <a:t> </a:t>
            </a:r>
            <a:r>
              <a:rPr lang="tr-TR" sz="1100" dirty="0" err="1">
                <a:ea typeface="+mn-lt"/>
                <a:cs typeface="+mn-lt"/>
              </a:rPr>
              <a:t>now</a:t>
            </a:r>
            <a:r>
              <a:rPr lang="tr-TR" sz="1100" dirty="0">
                <a:ea typeface="+mn-lt"/>
                <a:cs typeface="+mn-lt"/>
              </a:rPr>
              <a:t> </a:t>
            </a:r>
            <a:r>
              <a:rPr lang="tr-TR" sz="1100" dirty="0" err="1">
                <a:ea typeface="+mn-lt"/>
                <a:cs typeface="+mn-lt"/>
              </a:rPr>
              <a:t>the</a:t>
            </a:r>
            <a:r>
              <a:rPr lang="tr-TR" sz="1100" dirty="0">
                <a:ea typeface="+mn-lt"/>
                <a:cs typeface="+mn-lt"/>
              </a:rPr>
              <a:t> Knight </a:t>
            </a:r>
            <a:r>
              <a:rPr lang="tr-TR" sz="1100" dirty="0" err="1">
                <a:ea typeface="+mn-lt"/>
                <a:cs typeface="+mn-lt"/>
              </a:rPr>
              <a:t>begins</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grapple</a:t>
            </a:r>
            <a:r>
              <a:rPr lang="tr-TR" sz="1100" dirty="0">
                <a:ea typeface="+mn-lt"/>
                <a:cs typeface="+mn-lt"/>
              </a:rPr>
              <a:t> </a:t>
            </a:r>
            <a:r>
              <a:rPr lang="tr-TR" sz="1100" dirty="0" err="1">
                <a:ea typeface="+mn-lt"/>
                <a:cs typeface="+mn-lt"/>
              </a:rPr>
              <a:t>with</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consequences</a:t>
            </a:r>
            <a:r>
              <a:rPr lang="tr-TR" sz="1100" dirty="0">
                <a:ea typeface="+mn-lt"/>
                <a:cs typeface="+mn-lt"/>
              </a:rPr>
              <a:t> of his </a:t>
            </a:r>
            <a:r>
              <a:rPr lang="tr-TR" sz="1100" dirty="0" err="1">
                <a:ea typeface="+mn-lt"/>
                <a:cs typeface="+mn-lt"/>
              </a:rPr>
              <a:t>actions</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takes</a:t>
            </a:r>
            <a:r>
              <a:rPr lang="tr-TR" sz="1100" dirty="0">
                <a:ea typeface="+mn-lt"/>
                <a:cs typeface="+mn-lt"/>
              </a:rPr>
              <a:t> a step </a:t>
            </a:r>
            <a:r>
              <a:rPr lang="tr-TR" sz="1100" dirty="0" err="1">
                <a:ea typeface="+mn-lt"/>
                <a:cs typeface="+mn-lt"/>
              </a:rPr>
              <a:t>towards</a:t>
            </a:r>
            <a:r>
              <a:rPr lang="tr-TR" sz="1100" dirty="0">
                <a:ea typeface="+mn-lt"/>
                <a:cs typeface="+mn-lt"/>
              </a:rPr>
              <a:t> his </a:t>
            </a:r>
            <a:r>
              <a:rPr lang="tr-TR" sz="1100" dirty="0" err="1">
                <a:ea typeface="+mn-lt"/>
                <a:cs typeface="+mn-lt"/>
              </a:rPr>
              <a:t>redemption</a:t>
            </a:r>
            <a:r>
              <a:rPr lang="tr-TR" sz="1100" dirty="0">
                <a:ea typeface="+mn-lt"/>
                <a:cs typeface="+mn-lt"/>
              </a:rPr>
              <a:t>. </a:t>
            </a:r>
            <a:endParaRPr lang="tr-TR" sz="1100" dirty="0"/>
          </a:p>
          <a:p>
            <a:endParaRPr lang="tr-TR" sz="1100" dirty="0"/>
          </a:p>
          <a:p>
            <a:pPr marL="0" indent="0"/>
            <a:endParaRPr lang="tr-TR" sz="1100" dirty="0"/>
          </a:p>
        </p:txBody>
      </p:sp>
    </p:spTree>
    <p:extLst>
      <p:ext uri="{BB962C8B-B14F-4D97-AF65-F5344CB8AC3E}">
        <p14:creationId xmlns:p14="http://schemas.microsoft.com/office/powerpoint/2010/main" val="96557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16470" y="464575"/>
            <a:ext cx="6954178" cy="1567159"/>
          </a:xfrm>
        </p:spPr>
        <p:txBody>
          <a:bodyPr>
            <a:normAutofit/>
          </a:bodyPr>
          <a:lstStyle/>
          <a:p>
            <a:r>
              <a:rPr lang="tr-TR" dirty="0"/>
              <a:t>WIFE OF BATH'S TALE EXPLANATION</a:t>
            </a:r>
            <a:br>
              <a:rPr lang="tr-TR" dirty="0"/>
            </a:br>
            <a:r>
              <a:rPr lang="tr-TR" dirty="0"/>
              <a:t>OLD WOMANS PROPOSAL</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522156"/>
            <a:ext cx="8695803" cy="4119399"/>
          </a:xfrm>
        </p:spPr>
        <p:txBody>
          <a:bodyPr vert="horz" lIns="68580" tIns="34290" rIns="68580" bIns="34290" rtlCol="0" anchor="t">
            <a:noAutofit/>
          </a:bodyPr>
          <a:lstStyle/>
          <a:p>
            <a:pPr marL="0" indent="0"/>
            <a:r>
              <a:rPr lang="tr-TR" sz="1200" dirty="0" err="1">
                <a:ea typeface="+mn-lt"/>
                <a:cs typeface="+mn-lt"/>
              </a:rPr>
              <a:t>You</a:t>
            </a:r>
            <a:r>
              <a:rPr lang="tr-TR" sz="1200" dirty="0">
                <a:ea typeface="+mn-lt"/>
                <a:cs typeface="+mn-lt"/>
              </a:rPr>
              <a:t> </a:t>
            </a:r>
            <a:r>
              <a:rPr lang="tr-TR" sz="1200" dirty="0" err="1">
                <a:ea typeface="+mn-lt"/>
                <a:cs typeface="+mn-lt"/>
              </a:rPr>
              <a:t>have</a:t>
            </a:r>
            <a:r>
              <a:rPr lang="tr-TR" sz="1200" dirty="0">
                <a:ea typeface="+mn-lt"/>
                <a:cs typeface="+mn-lt"/>
              </a:rPr>
              <a:t> two </a:t>
            </a:r>
            <a:r>
              <a:rPr lang="tr-TR" sz="1200" dirty="0" err="1">
                <a:ea typeface="+mn-lt"/>
                <a:cs typeface="+mn-lt"/>
              </a:rPr>
              <a:t>choices</a:t>
            </a:r>
            <a:r>
              <a:rPr lang="tr-TR" sz="1200" dirty="0">
                <a:ea typeface="+mn-lt"/>
                <a:cs typeface="+mn-lt"/>
              </a:rPr>
              <a:t>; </a:t>
            </a:r>
            <a:r>
              <a:rPr lang="tr-TR" sz="1200" dirty="0" err="1">
                <a:ea typeface="+mn-lt"/>
                <a:cs typeface="+mn-lt"/>
              </a:rPr>
              <a:t>which</a:t>
            </a:r>
            <a:r>
              <a:rPr lang="tr-TR" sz="1200" dirty="0">
                <a:ea typeface="+mn-lt"/>
                <a:cs typeface="+mn-lt"/>
              </a:rPr>
              <a:t> </a:t>
            </a:r>
            <a:r>
              <a:rPr lang="tr-TR" sz="1200" dirty="0" err="1">
                <a:ea typeface="+mn-lt"/>
                <a:cs typeface="+mn-lt"/>
              </a:rPr>
              <a:t>one</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try</a:t>
            </a:r>
            <a:r>
              <a:rPr lang="tr-TR" sz="1200" dirty="0">
                <a:ea typeface="+mn-lt"/>
                <a:cs typeface="+mn-lt"/>
              </a:rPr>
              <a:t>?</a:t>
            </a:r>
            <a:endParaRPr lang="tr-TR" sz="1200" dirty="0"/>
          </a:p>
          <a:p>
            <a:r>
              <a:rPr lang="tr-TR" sz="1200" dirty="0" err="1">
                <a:ea typeface="+mn-lt"/>
                <a:cs typeface="+mn-lt"/>
              </a:rPr>
              <a:t>To</a:t>
            </a:r>
            <a:r>
              <a:rPr lang="tr-TR" sz="1200" dirty="0">
                <a:ea typeface="+mn-lt"/>
                <a:cs typeface="+mn-lt"/>
              </a:rPr>
              <a:t> </a:t>
            </a:r>
            <a:r>
              <a:rPr lang="tr-TR" sz="1200" dirty="0" err="1">
                <a:ea typeface="+mn-lt"/>
                <a:cs typeface="+mn-lt"/>
              </a:rPr>
              <a:t>have</a:t>
            </a:r>
            <a:r>
              <a:rPr lang="tr-TR" sz="1200" dirty="0">
                <a:ea typeface="+mn-lt"/>
                <a:cs typeface="+mn-lt"/>
              </a:rPr>
              <a:t> me </a:t>
            </a:r>
            <a:r>
              <a:rPr lang="tr-TR" sz="1200" dirty="0" err="1">
                <a:ea typeface="+mn-lt"/>
                <a:cs typeface="+mn-lt"/>
              </a:rPr>
              <a:t>old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ugly</a:t>
            </a:r>
            <a:r>
              <a:rPr lang="tr-TR" sz="1200" dirty="0">
                <a:ea typeface="+mn-lt"/>
                <a:cs typeface="+mn-lt"/>
              </a:rPr>
              <a:t> </a:t>
            </a:r>
            <a:r>
              <a:rPr lang="tr-TR" sz="1200" dirty="0" err="1">
                <a:ea typeface="+mn-lt"/>
                <a:cs typeface="+mn-lt"/>
              </a:rPr>
              <a:t>till</a:t>
            </a:r>
            <a:r>
              <a:rPr lang="tr-TR" sz="1200" dirty="0">
                <a:ea typeface="+mn-lt"/>
                <a:cs typeface="+mn-lt"/>
              </a:rPr>
              <a:t> I </a:t>
            </a:r>
            <a:r>
              <a:rPr lang="tr-TR" sz="1200" dirty="0" err="1">
                <a:ea typeface="+mn-lt"/>
                <a:cs typeface="+mn-lt"/>
              </a:rPr>
              <a:t>die</a:t>
            </a:r>
            <a:r>
              <a:rPr lang="tr-TR" sz="1200" dirty="0">
                <a:ea typeface="+mn-lt"/>
                <a:cs typeface="+mn-lt"/>
              </a:rPr>
              <a:t>,</a:t>
            </a:r>
            <a:endParaRPr lang="tr-TR" sz="1200" dirty="0"/>
          </a:p>
          <a:p>
            <a:r>
              <a:rPr lang="tr-TR" sz="1200" dirty="0">
                <a:ea typeface="+mn-lt"/>
                <a:cs typeface="+mn-lt"/>
              </a:rPr>
              <a:t>But </a:t>
            </a:r>
            <a:r>
              <a:rPr lang="tr-TR" sz="1200" dirty="0" err="1">
                <a:ea typeface="+mn-lt"/>
                <a:cs typeface="+mn-lt"/>
              </a:rPr>
              <a:t>still</a:t>
            </a:r>
            <a:r>
              <a:rPr lang="tr-TR" sz="1200" dirty="0">
                <a:ea typeface="+mn-lt"/>
                <a:cs typeface="+mn-lt"/>
              </a:rPr>
              <a:t> a </a:t>
            </a:r>
            <a:r>
              <a:rPr lang="tr-TR" sz="1200" dirty="0" err="1">
                <a:ea typeface="+mn-lt"/>
                <a:cs typeface="+mn-lt"/>
              </a:rPr>
              <a:t>loyal</a:t>
            </a:r>
            <a:r>
              <a:rPr lang="tr-TR" sz="1200" dirty="0">
                <a:ea typeface="+mn-lt"/>
                <a:cs typeface="+mn-lt"/>
              </a:rPr>
              <a:t>, </a:t>
            </a:r>
            <a:r>
              <a:rPr lang="tr-TR" sz="1200" dirty="0" err="1">
                <a:ea typeface="+mn-lt"/>
                <a:cs typeface="+mn-lt"/>
              </a:rPr>
              <a:t>true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humble</a:t>
            </a:r>
            <a:r>
              <a:rPr lang="tr-TR" sz="1200" dirty="0">
                <a:ea typeface="+mn-lt"/>
                <a:cs typeface="+mn-lt"/>
              </a:rPr>
              <a:t> </a:t>
            </a:r>
            <a:r>
              <a:rPr lang="tr-TR" sz="1200" dirty="0" err="1">
                <a:ea typeface="+mn-lt"/>
                <a:cs typeface="+mn-lt"/>
              </a:rPr>
              <a:t>wife</a:t>
            </a:r>
            <a:endParaRPr lang="tr-TR" sz="1200" dirty="0"/>
          </a:p>
          <a:p>
            <a:r>
              <a:rPr lang="tr-TR" sz="1200" dirty="0" err="1">
                <a:ea typeface="+mn-lt"/>
                <a:cs typeface="+mn-lt"/>
              </a:rPr>
              <a:t>That</a:t>
            </a:r>
            <a:r>
              <a:rPr lang="tr-TR" sz="1200" dirty="0">
                <a:ea typeface="+mn-lt"/>
                <a:cs typeface="+mn-lt"/>
              </a:rPr>
              <a:t> </a:t>
            </a:r>
            <a:r>
              <a:rPr lang="tr-TR" sz="1200" dirty="0" err="1">
                <a:ea typeface="+mn-lt"/>
                <a:cs typeface="+mn-lt"/>
              </a:rPr>
              <a:t>never</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displease</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all</a:t>
            </a:r>
            <a:r>
              <a:rPr lang="tr-TR" sz="1200" dirty="0">
                <a:ea typeface="+mn-lt"/>
                <a:cs typeface="+mn-lt"/>
              </a:rPr>
              <a:t> her life,</a:t>
            </a:r>
            <a:endParaRPr lang="tr-TR" sz="1200" dirty="0"/>
          </a:p>
          <a:p>
            <a:r>
              <a:rPr lang="tr-TR" sz="1200" dirty="0" err="1">
                <a:ea typeface="+mn-lt"/>
                <a:cs typeface="+mn-lt"/>
              </a:rPr>
              <a:t>Or</a:t>
            </a:r>
            <a:r>
              <a:rPr lang="tr-TR" sz="1200" dirty="0">
                <a:ea typeface="+mn-lt"/>
                <a:cs typeface="+mn-lt"/>
              </a:rPr>
              <a:t> </a:t>
            </a:r>
            <a:r>
              <a:rPr lang="tr-TR" sz="1200" dirty="0" err="1">
                <a:ea typeface="+mn-lt"/>
                <a:cs typeface="+mn-lt"/>
              </a:rPr>
              <a:t>would</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rather</a:t>
            </a:r>
            <a:r>
              <a:rPr lang="tr-TR" sz="1200" dirty="0">
                <a:ea typeface="+mn-lt"/>
                <a:cs typeface="+mn-lt"/>
              </a:rPr>
              <a:t> I </a:t>
            </a:r>
            <a:r>
              <a:rPr lang="tr-TR" sz="1200" dirty="0" err="1">
                <a:ea typeface="+mn-lt"/>
                <a:cs typeface="+mn-lt"/>
              </a:rPr>
              <a:t>were</a:t>
            </a:r>
            <a:r>
              <a:rPr lang="tr-TR" sz="1200" dirty="0">
                <a:ea typeface="+mn-lt"/>
                <a:cs typeface="+mn-lt"/>
              </a:rPr>
              <a:t> </a:t>
            </a:r>
            <a:r>
              <a:rPr lang="tr-TR" sz="1200" dirty="0" err="1">
                <a:ea typeface="+mn-lt"/>
                <a:cs typeface="+mn-lt"/>
              </a:rPr>
              <a:t>young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pretty</a:t>
            </a:r>
            <a:endParaRPr lang="tr-TR" sz="1200" dirty="0"/>
          </a:p>
          <a:p>
            <a:r>
              <a:rPr lang="tr-TR" sz="1200" dirty="0" err="1">
                <a:ea typeface="+mn-lt"/>
                <a:cs typeface="+mn-lt"/>
              </a:rPr>
              <a:t>And</a:t>
            </a:r>
            <a:r>
              <a:rPr lang="tr-TR" sz="1200" dirty="0">
                <a:ea typeface="+mn-lt"/>
                <a:cs typeface="+mn-lt"/>
              </a:rPr>
              <a:t> </a:t>
            </a:r>
            <a:r>
              <a:rPr lang="tr-TR" sz="1200" dirty="0" err="1">
                <a:ea typeface="+mn-lt"/>
                <a:cs typeface="+mn-lt"/>
              </a:rPr>
              <a:t>chance</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arm</a:t>
            </a:r>
            <a:r>
              <a:rPr lang="tr-TR" sz="1200" dirty="0">
                <a:ea typeface="+mn-lt"/>
                <a:cs typeface="+mn-lt"/>
              </a:rPr>
              <a:t> </a:t>
            </a:r>
            <a:r>
              <a:rPr lang="tr-TR" sz="1200" dirty="0" err="1">
                <a:ea typeface="+mn-lt"/>
                <a:cs typeface="+mn-lt"/>
              </a:rPr>
              <a:t>what</a:t>
            </a:r>
            <a:r>
              <a:rPr lang="tr-TR" sz="1200" dirty="0">
                <a:ea typeface="+mn-lt"/>
                <a:cs typeface="+mn-lt"/>
              </a:rPr>
              <a:t> </a:t>
            </a:r>
            <a:r>
              <a:rPr lang="tr-TR" sz="1200" dirty="0" err="1">
                <a:ea typeface="+mn-lt"/>
                <a:cs typeface="+mn-lt"/>
              </a:rPr>
              <a:t>happens</a:t>
            </a:r>
            <a:r>
              <a:rPr lang="tr-TR" sz="1200" dirty="0">
                <a:ea typeface="+mn-lt"/>
                <a:cs typeface="+mn-lt"/>
              </a:rPr>
              <a:t> in a </a:t>
            </a:r>
            <a:r>
              <a:rPr lang="tr-TR" sz="1200" dirty="0" err="1">
                <a:ea typeface="+mn-lt"/>
                <a:cs typeface="+mn-lt"/>
              </a:rPr>
              <a:t>city</a:t>
            </a:r>
            <a:endParaRPr lang="tr-TR" sz="1200" dirty="0"/>
          </a:p>
          <a:p>
            <a:r>
              <a:rPr lang="tr-TR" sz="1200" dirty="0" err="1">
                <a:ea typeface="+mn-lt"/>
                <a:cs typeface="+mn-lt"/>
              </a:rPr>
              <a:t>Where</a:t>
            </a:r>
            <a:r>
              <a:rPr lang="tr-TR" sz="1200" dirty="0">
                <a:ea typeface="+mn-lt"/>
                <a:cs typeface="+mn-lt"/>
              </a:rPr>
              <a:t> </a:t>
            </a:r>
            <a:r>
              <a:rPr lang="tr-TR" sz="1200" dirty="0" err="1">
                <a:ea typeface="+mn-lt"/>
                <a:cs typeface="+mn-lt"/>
              </a:rPr>
              <a:t>friends</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visit</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because</a:t>
            </a:r>
            <a:r>
              <a:rPr lang="tr-TR" sz="1200" dirty="0">
                <a:ea typeface="+mn-lt"/>
                <a:cs typeface="+mn-lt"/>
              </a:rPr>
              <a:t> of me,</a:t>
            </a:r>
            <a:endParaRPr lang="tr-TR" sz="1200" dirty="0"/>
          </a:p>
          <a:p>
            <a:r>
              <a:rPr lang="tr-TR" sz="1200" dirty="0" err="1">
                <a:ea typeface="+mn-lt"/>
                <a:cs typeface="+mn-lt"/>
              </a:rPr>
              <a:t>Yes</a:t>
            </a:r>
            <a:r>
              <a:rPr lang="tr-TR" sz="1200" dirty="0">
                <a:ea typeface="+mn-lt"/>
                <a:cs typeface="+mn-lt"/>
              </a:rPr>
              <a:t>, </a:t>
            </a:r>
            <a:r>
              <a:rPr lang="tr-TR" sz="1200" dirty="0" err="1">
                <a:ea typeface="+mn-lt"/>
                <a:cs typeface="+mn-lt"/>
              </a:rPr>
              <a:t>and</a:t>
            </a:r>
            <a:r>
              <a:rPr lang="tr-TR" sz="1200" dirty="0">
                <a:ea typeface="+mn-lt"/>
                <a:cs typeface="+mn-lt"/>
              </a:rPr>
              <a:t> in </a:t>
            </a:r>
            <a:r>
              <a:rPr lang="tr-TR" sz="1200" dirty="0" err="1">
                <a:ea typeface="+mn-lt"/>
                <a:cs typeface="+mn-lt"/>
              </a:rPr>
              <a:t>other</a:t>
            </a:r>
            <a:r>
              <a:rPr lang="tr-TR" sz="1200" dirty="0">
                <a:ea typeface="+mn-lt"/>
                <a:cs typeface="+mn-lt"/>
              </a:rPr>
              <a:t> </a:t>
            </a:r>
            <a:r>
              <a:rPr lang="tr-TR" sz="1200" dirty="0" err="1">
                <a:ea typeface="+mn-lt"/>
                <a:cs typeface="+mn-lt"/>
              </a:rPr>
              <a:t>places</a:t>
            </a:r>
            <a:r>
              <a:rPr lang="tr-TR" sz="1200" dirty="0">
                <a:ea typeface="+mn-lt"/>
                <a:cs typeface="+mn-lt"/>
              </a:rPr>
              <a:t> </a:t>
            </a:r>
            <a:r>
              <a:rPr lang="tr-TR" sz="1200" dirty="0" err="1">
                <a:ea typeface="+mn-lt"/>
                <a:cs typeface="+mn-lt"/>
              </a:rPr>
              <a:t>too</a:t>
            </a:r>
            <a:r>
              <a:rPr lang="tr-TR" sz="1200" dirty="0">
                <a:ea typeface="+mn-lt"/>
                <a:cs typeface="+mn-lt"/>
              </a:rPr>
              <a:t>, </a:t>
            </a:r>
            <a:r>
              <a:rPr lang="tr-TR" sz="1200" dirty="0" err="1">
                <a:ea typeface="+mn-lt"/>
                <a:cs typeface="+mn-lt"/>
              </a:rPr>
              <a:t>maybe</a:t>
            </a:r>
            <a:r>
              <a:rPr lang="tr-TR" sz="1200" dirty="0">
                <a:ea typeface="+mn-lt"/>
                <a:cs typeface="+mn-lt"/>
              </a:rPr>
              <a:t>.”</a:t>
            </a:r>
            <a:endParaRPr lang="tr-TR" sz="1200" dirty="0"/>
          </a:p>
          <a:p>
            <a:endParaRPr lang="tr-TR" sz="1200" dirty="0"/>
          </a:p>
          <a:p>
            <a:r>
              <a:rPr lang="tr-TR" sz="1200" dirty="0" err="1">
                <a:ea typeface="+mn-lt"/>
                <a:cs typeface="+mn-lt"/>
              </a:rPr>
              <a:t>so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woman</a:t>
            </a:r>
            <a:r>
              <a:rPr lang="tr-TR" sz="1200" dirty="0">
                <a:ea typeface="+mn-lt"/>
                <a:cs typeface="+mn-lt"/>
              </a:rPr>
              <a:t> </a:t>
            </a:r>
            <a:r>
              <a:rPr lang="tr-TR" sz="1200" dirty="0" err="1">
                <a:ea typeface="+mn-lt"/>
                <a:cs typeface="+mn-lt"/>
              </a:rPr>
              <a:t>gives</a:t>
            </a:r>
            <a:r>
              <a:rPr lang="tr-TR" sz="1200" dirty="0">
                <a:ea typeface="+mn-lt"/>
                <a:cs typeface="+mn-lt"/>
              </a:rPr>
              <a:t> </a:t>
            </a:r>
            <a:r>
              <a:rPr lang="tr-TR" sz="1200" dirty="0" err="1">
                <a:ea typeface="+mn-lt"/>
                <a:cs typeface="+mn-lt"/>
              </a:rPr>
              <a:t>the</a:t>
            </a:r>
            <a:r>
              <a:rPr lang="tr-TR" sz="1200" dirty="0">
                <a:ea typeface="+mn-lt"/>
                <a:cs typeface="+mn-lt"/>
              </a:rPr>
              <a:t> Knight a </a:t>
            </a:r>
            <a:r>
              <a:rPr lang="tr-TR" sz="1200" dirty="0" err="1">
                <a:ea typeface="+mn-lt"/>
                <a:cs typeface="+mn-lt"/>
              </a:rPr>
              <a:t>choice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creates</a:t>
            </a:r>
            <a:r>
              <a:rPr lang="tr-TR" sz="1200" dirty="0">
                <a:ea typeface="+mn-lt"/>
                <a:cs typeface="+mn-lt"/>
              </a:rPr>
              <a:t> a dilemma. </a:t>
            </a:r>
            <a:r>
              <a:rPr lang="tr-TR" sz="1200" dirty="0" err="1">
                <a:ea typeface="+mn-lt"/>
                <a:cs typeface="+mn-lt"/>
              </a:rPr>
              <a:t>she</a:t>
            </a:r>
            <a:r>
              <a:rPr lang="tr-TR" sz="1200" dirty="0">
                <a:ea typeface="+mn-lt"/>
                <a:cs typeface="+mn-lt"/>
              </a:rPr>
              <a:t> can </a:t>
            </a:r>
            <a:r>
              <a:rPr lang="tr-TR" sz="1200" dirty="0" err="1">
                <a:ea typeface="+mn-lt"/>
                <a:cs typeface="+mn-lt"/>
              </a:rPr>
              <a:t>remain</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ugly</a:t>
            </a:r>
            <a:r>
              <a:rPr lang="tr-TR" sz="1200" dirty="0">
                <a:ea typeface="+mn-lt"/>
                <a:cs typeface="+mn-lt"/>
              </a:rPr>
              <a:t> but </a:t>
            </a:r>
            <a:r>
              <a:rPr lang="tr-TR" sz="1200" dirty="0" err="1">
                <a:ea typeface="+mn-lt"/>
                <a:cs typeface="+mn-lt"/>
              </a:rPr>
              <a:t>she</a:t>
            </a:r>
            <a:r>
              <a:rPr lang="tr-TR" sz="1200" dirty="0">
                <a:ea typeface="+mn-lt"/>
                <a:cs typeface="+mn-lt"/>
              </a:rPr>
              <a:t> </a:t>
            </a:r>
            <a:r>
              <a:rPr lang="tr-TR" sz="1200" dirty="0" err="1">
                <a:ea typeface="+mn-lt"/>
                <a:cs typeface="+mn-lt"/>
              </a:rPr>
              <a:t>will</a:t>
            </a:r>
            <a:r>
              <a:rPr lang="tr-TR" sz="1200" dirty="0">
                <a:ea typeface="+mn-lt"/>
                <a:cs typeface="+mn-lt"/>
              </a:rPr>
              <a:t> be </a:t>
            </a:r>
            <a:r>
              <a:rPr lang="tr-TR" sz="1200" dirty="0" err="1">
                <a:ea typeface="+mn-lt"/>
                <a:cs typeface="+mn-lt"/>
              </a:rPr>
              <a:t>loyal</a:t>
            </a:r>
            <a:r>
              <a:rPr lang="tr-TR" sz="1200" dirty="0">
                <a:ea typeface="+mn-lt"/>
                <a:cs typeface="+mn-lt"/>
              </a:rPr>
              <a:t> on </a:t>
            </a:r>
            <a:r>
              <a:rPr lang="tr-TR" sz="1200" dirty="0" err="1">
                <a:ea typeface="+mn-lt"/>
                <a:cs typeface="+mn-lt"/>
              </a:rPr>
              <a:t>the</a:t>
            </a:r>
            <a:r>
              <a:rPr lang="tr-TR" sz="1200" dirty="0">
                <a:ea typeface="+mn-lt"/>
                <a:cs typeface="+mn-lt"/>
              </a:rPr>
              <a:t> </a:t>
            </a:r>
            <a:r>
              <a:rPr lang="tr-TR" sz="1200" dirty="0" err="1">
                <a:ea typeface="+mn-lt"/>
                <a:cs typeface="+mn-lt"/>
              </a:rPr>
              <a:t>other</a:t>
            </a:r>
            <a:r>
              <a:rPr lang="tr-TR" sz="1200" dirty="0">
                <a:ea typeface="+mn-lt"/>
                <a:cs typeface="+mn-lt"/>
              </a:rPr>
              <a:t> </a:t>
            </a:r>
            <a:r>
              <a:rPr lang="tr-TR" sz="1200" dirty="0" err="1">
                <a:ea typeface="+mn-lt"/>
                <a:cs typeface="+mn-lt"/>
              </a:rPr>
              <a:t>hand</a:t>
            </a:r>
            <a:r>
              <a:rPr lang="tr-TR" sz="1200" dirty="0">
                <a:ea typeface="+mn-lt"/>
                <a:cs typeface="+mn-lt"/>
              </a:rPr>
              <a:t> </a:t>
            </a:r>
            <a:r>
              <a:rPr lang="tr-TR" sz="1200" dirty="0" err="1">
                <a:ea typeface="+mn-lt"/>
                <a:cs typeface="+mn-lt"/>
              </a:rPr>
              <a:t>she</a:t>
            </a:r>
            <a:r>
              <a:rPr lang="tr-TR" sz="1200" dirty="0">
                <a:ea typeface="+mn-lt"/>
                <a:cs typeface="+mn-lt"/>
              </a:rPr>
              <a:t> can </a:t>
            </a:r>
            <a:r>
              <a:rPr lang="tr-TR" sz="1200" dirty="0" err="1">
                <a:ea typeface="+mn-lt"/>
                <a:cs typeface="+mn-lt"/>
              </a:rPr>
              <a:t>become</a:t>
            </a:r>
            <a:r>
              <a:rPr lang="tr-TR" sz="1200" dirty="0">
                <a:ea typeface="+mn-lt"/>
                <a:cs typeface="+mn-lt"/>
              </a:rPr>
              <a:t> </a:t>
            </a:r>
            <a:r>
              <a:rPr lang="tr-TR" sz="1200" dirty="0" err="1">
                <a:ea typeface="+mn-lt"/>
                <a:cs typeface="+mn-lt"/>
              </a:rPr>
              <a:t>young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beautiful</a:t>
            </a:r>
            <a:r>
              <a:rPr lang="tr-TR" sz="1200" dirty="0">
                <a:ea typeface="+mn-lt"/>
                <a:cs typeface="+mn-lt"/>
              </a:rPr>
              <a:t> but </a:t>
            </a:r>
            <a:r>
              <a:rPr lang="tr-TR" sz="1200" dirty="0" err="1">
                <a:ea typeface="+mn-lt"/>
                <a:cs typeface="+mn-lt"/>
              </a:rPr>
              <a:t>she</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potentially</a:t>
            </a:r>
            <a:r>
              <a:rPr lang="tr-TR" sz="1200" dirty="0">
                <a:ea typeface="+mn-lt"/>
                <a:cs typeface="+mn-lt"/>
              </a:rPr>
              <a:t> be </a:t>
            </a:r>
            <a:r>
              <a:rPr lang="tr-TR" sz="1200" dirty="0" err="1">
                <a:ea typeface="+mn-lt"/>
                <a:cs typeface="+mn-lt"/>
              </a:rPr>
              <a:t>unfaithful</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will</a:t>
            </a:r>
            <a:r>
              <a:rPr lang="tr-TR" sz="1200" dirty="0">
                <a:ea typeface="+mn-lt"/>
                <a:cs typeface="+mn-lt"/>
              </a:rPr>
              <a:t> </a:t>
            </a:r>
            <a:r>
              <a:rPr lang="tr-TR" sz="1200" dirty="0" err="1">
                <a:ea typeface="+mn-lt"/>
                <a:cs typeface="+mn-lt"/>
              </a:rPr>
              <a:t>attract</a:t>
            </a:r>
            <a:r>
              <a:rPr lang="tr-TR" sz="1200" dirty="0">
                <a:ea typeface="+mn-lt"/>
                <a:cs typeface="+mn-lt"/>
              </a:rPr>
              <a:t> </a:t>
            </a:r>
            <a:r>
              <a:rPr lang="tr-TR" sz="1200" dirty="0" err="1">
                <a:ea typeface="+mn-lt"/>
                <a:cs typeface="+mn-lt"/>
              </a:rPr>
              <a:t>other</a:t>
            </a:r>
            <a:r>
              <a:rPr lang="tr-TR" sz="1200" dirty="0">
                <a:ea typeface="+mn-lt"/>
                <a:cs typeface="+mn-lt"/>
              </a:rPr>
              <a:t> men. </a:t>
            </a:r>
            <a:r>
              <a:rPr lang="tr-TR" sz="1200" dirty="0" err="1">
                <a:ea typeface="+mn-lt"/>
                <a:cs typeface="+mn-lt"/>
              </a:rPr>
              <a:t>both</a:t>
            </a:r>
            <a:r>
              <a:rPr lang="tr-TR" sz="1200" dirty="0">
                <a:ea typeface="+mn-lt"/>
                <a:cs typeface="+mn-lt"/>
              </a:rPr>
              <a:t> </a:t>
            </a:r>
            <a:r>
              <a:rPr lang="tr-TR" sz="1200" dirty="0" err="1">
                <a:ea typeface="+mn-lt"/>
                <a:cs typeface="+mn-lt"/>
              </a:rPr>
              <a:t>options</a:t>
            </a:r>
            <a:r>
              <a:rPr lang="tr-TR" sz="1200" dirty="0">
                <a:ea typeface="+mn-lt"/>
                <a:cs typeface="+mn-lt"/>
              </a:rPr>
              <a:t> </a:t>
            </a:r>
            <a:r>
              <a:rPr lang="tr-TR" sz="1200" dirty="0" err="1">
                <a:ea typeface="+mn-lt"/>
                <a:cs typeface="+mn-lt"/>
              </a:rPr>
              <a:t>represent</a:t>
            </a:r>
            <a:r>
              <a:rPr lang="tr-TR" sz="1200" dirty="0">
                <a:ea typeface="+mn-lt"/>
                <a:cs typeface="+mn-lt"/>
              </a:rPr>
              <a:t> a </a:t>
            </a:r>
            <a:r>
              <a:rPr lang="tr-TR" sz="1200" dirty="0" err="1">
                <a:ea typeface="+mn-lt"/>
                <a:cs typeface="+mn-lt"/>
              </a:rPr>
              <a:t>larger</a:t>
            </a:r>
            <a:r>
              <a:rPr lang="tr-TR" sz="1200" dirty="0">
                <a:ea typeface="+mn-lt"/>
                <a:cs typeface="+mn-lt"/>
              </a:rPr>
              <a:t> </a:t>
            </a:r>
            <a:r>
              <a:rPr lang="tr-TR" sz="1200" dirty="0" err="1">
                <a:ea typeface="+mn-lt"/>
                <a:cs typeface="+mn-lt"/>
              </a:rPr>
              <a:t>theme</a:t>
            </a:r>
            <a:r>
              <a:rPr lang="tr-TR" sz="1200" dirty="0">
                <a:ea typeface="+mn-lt"/>
                <a:cs typeface="+mn-lt"/>
              </a:rPr>
              <a:t> in </a:t>
            </a:r>
            <a:r>
              <a:rPr lang="tr-TR" sz="1200" dirty="0" err="1">
                <a:ea typeface="+mn-lt"/>
                <a:cs typeface="+mn-lt"/>
              </a:rPr>
              <a:t>the</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which</a:t>
            </a:r>
            <a:r>
              <a:rPr lang="tr-TR" sz="1200" dirty="0">
                <a:ea typeface="+mn-lt"/>
                <a:cs typeface="+mn-lt"/>
              </a:rPr>
              <a:t> is </a:t>
            </a:r>
            <a:r>
              <a:rPr lang="tr-TR" sz="1200" dirty="0" err="1">
                <a:ea typeface="+mn-lt"/>
                <a:cs typeface="+mn-lt"/>
              </a:rPr>
              <a:t>superficial</a:t>
            </a:r>
            <a:r>
              <a:rPr lang="tr-TR" sz="1200" dirty="0">
                <a:ea typeface="+mn-lt"/>
                <a:cs typeface="+mn-lt"/>
              </a:rPr>
              <a:t> </a:t>
            </a:r>
            <a:r>
              <a:rPr lang="tr-TR" sz="1200" dirty="0" err="1">
                <a:ea typeface="+mn-lt"/>
                <a:cs typeface="+mn-lt"/>
              </a:rPr>
              <a:t>values</a:t>
            </a:r>
            <a:r>
              <a:rPr lang="tr-TR" sz="1200" dirty="0">
                <a:ea typeface="+mn-lt"/>
                <a:cs typeface="+mn-lt"/>
              </a:rPr>
              <a:t> </a:t>
            </a:r>
            <a:r>
              <a:rPr lang="tr-TR" sz="1200" dirty="0" err="1">
                <a:ea typeface="+mn-lt"/>
                <a:cs typeface="+mn-lt"/>
              </a:rPr>
              <a:t>vs</a:t>
            </a:r>
            <a:r>
              <a:rPr lang="tr-TR" sz="1200" dirty="0">
                <a:ea typeface="+mn-lt"/>
                <a:cs typeface="+mn-lt"/>
              </a:rPr>
              <a:t> </a:t>
            </a:r>
            <a:r>
              <a:rPr lang="tr-TR" sz="1200" dirty="0" err="1">
                <a:ea typeface="+mn-lt"/>
                <a:cs typeface="+mn-lt"/>
              </a:rPr>
              <a:t>deeper</a:t>
            </a:r>
            <a:r>
              <a:rPr lang="tr-TR" sz="1200" dirty="0">
                <a:ea typeface="+mn-lt"/>
                <a:cs typeface="+mn-lt"/>
              </a:rPr>
              <a:t> </a:t>
            </a:r>
            <a:r>
              <a:rPr lang="tr-TR" sz="1200" dirty="0" err="1">
                <a:ea typeface="+mn-lt"/>
                <a:cs typeface="+mn-lt"/>
              </a:rPr>
              <a:t>virtues</a:t>
            </a:r>
            <a:r>
              <a:rPr lang="tr-TR" sz="1200" dirty="0">
                <a:ea typeface="+mn-lt"/>
                <a:cs typeface="+mn-lt"/>
              </a:rPr>
              <a:t>. </a:t>
            </a:r>
            <a:r>
              <a:rPr lang="tr-TR" sz="1200" dirty="0" err="1">
                <a:ea typeface="+mn-lt"/>
                <a:cs typeface="+mn-lt"/>
              </a:rPr>
              <a:t>this</a:t>
            </a:r>
            <a:r>
              <a:rPr lang="tr-TR" sz="1200" dirty="0">
                <a:ea typeface="+mn-lt"/>
                <a:cs typeface="+mn-lt"/>
              </a:rPr>
              <a:t> is </a:t>
            </a:r>
            <a:r>
              <a:rPr lang="tr-TR" sz="1200" dirty="0" err="1">
                <a:ea typeface="+mn-lt"/>
                <a:cs typeface="+mn-lt"/>
              </a:rPr>
              <a:t>the</a:t>
            </a:r>
            <a:r>
              <a:rPr lang="tr-TR" sz="1200" dirty="0">
                <a:ea typeface="+mn-lt"/>
                <a:cs typeface="+mn-lt"/>
              </a:rPr>
              <a:t> final test on </a:t>
            </a:r>
            <a:r>
              <a:rPr lang="tr-TR" sz="1200" dirty="0" err="1">
                <a:ea typeface="+mn-lt"/>
                <a:cs typeface="+mn-lt"/>
              </a:rPr>
              <a:t>the</a:t>
            </a:r>
            <a:r>
              <a:rPr lang="tr-TR" sz="1200" dirty="0">
                <a:ea typeface="+mn-lt"/>
                <a:cs typeface="+mn-lt"/>
              </a:rPr>
              <a:t> </a:t>
            </a:r>
            <a:r>
              <a:rPr lang="tr-TR" sz="1200" dirty="0" err="1">
                <a:ea typeface="+mn-lt"/>
                <a:cs typeface="+mn-lt"/>
              </a:rPr>
              <a:t>knight's</a:t>
            </a:r>
            <a:r>
              <a:rPr lang="tr-TR" sz="1200" dirty="0">
                <a:ea typeface="+mn-lt"/>
                <a:cs typeface="+mn-lt"/>
              </a:rPr>
              <a:t> </a:t>
            </a:r>
            <a:r>
              <a:rPr lang="tr-TR" sz="1200" dirty="0" err="1">
                <a:ea typeface="+mn-lt"/>
                <a:cs typeface="+mn-lt"/>
              </a:rPr>
              <a:t>transformation</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choice</a:t>
            </a:r>
            <a:r>
              <a:rPr lang="tr-TR" sz="1200" dirty="0">
                <a:ea typeface="+mn-lt"/>
                <a:cs typeface="+mn-lt"/>
              </a:rPr>
              <a:t> </a:t>
            </a:r>
            <a:r>
              <a:rPr lang="tr-TR" sz="1200" dirty="0" err="1">
                <a:ea typeface="+mn-lt"/>
                <a:cs typeface="+mn-lt"/>
              </a:rPr>
              <a:t>isn't</a:t>
            </a:r>
            <a:r>
              <a:rPr lang="tr-TR" sz="1200" dirty="0">
                <a:ea typeface="+mn-lt"/>
                <a:cs typeface="+mn-lt"/>
              </a:rPr>
              <a:t> </a:t>
            </a:r>
            <a:r>
              <a:rPr lang="tr-TR" sz="1200" dirty="0" err="1">
                <a:ea typeface="+mn-lt"/>
                <a:cs typeface="+mn-lt"/>
              </a:rPr>
              <a:t>just</a:t>
            </a:r>
            <a:r>
              <a:rPr lang="tr-TR" sz="1200" dirty="0">
                <a:ea typeface="+mn-lt"/>
                <a:cs typeface="+mn-lt"/>
              </a:rPr>
              <a:t> </a:t>
            </a:r>
            <a:r>
              <a:rPr lang="tr-TR" sz="1200" dirty="0" err="1">
                <a:ea typeface="+mn-lt"/>
                <a:cs typeface="+mn-lt"/>
              </a:rPr>
              <a:t>about</a:t>
            </a:r>
            <a:r>
              <a:rPr lang="tr-TR" sz="1200" dirty="0">
                <a:ea typeface="+mn-lt"/>
                <a:cs typeface="+mn-lt"/>
              </a:rPr>
              <a:t> his </a:t>
            </a:r>
            <a:r>
              <a:rPr lang="tr-TR" sz="1200" dirty="0" err="1">
                <a:ea typeface="+mn-lt"/>
                <a:cs typeface="+mn-lt"/>
              </a:rPr>
              <a:t>desires</a:t>
            </a:r>
            <a:r>
              <a:rPr lang="tr-TR" sz="1200" dirty="0">
                <a:ea typeface="+mn-lt"/>
                <a:cs typeface="+mn-lt"/>
              </a:rPr>
              <a:t> but </a:t>
            </a:r>
            <a:r>
              <a:rPr lang="tr-TR" sz="1200" dirty="0" err="1">
                <a:ea typeface="+mn-lt"/>
                <a:cs typeface="+mn-lt"/>
              </a:rPr>
              <a:t>about</a:t>
            </a:r>
            <a:r>
              <a:rPr lang="tr-TR" sz="1200" dirty="0">
                <a:ea typeface="+mn-lt"/>
                <a:cs typeface="+mn-lt"/>
              </a:rPr>
              <a:t> </a:t>
            </a:r>
            <a:r>
              <a:rPr lang="tr-TR" sz="1200" dirty="0" err="1">
                <a:ea typeface="+mn-lt"/>
                <a:cs typeface="+mn-lt"/>
              </a:rPr>
              <a:t>whether</a:t>
            </a:r>
            <a:r>
              <a:rPr lang="tr-TR" sz="1200" dirty="0">
                <a:ea typeface="+mn-lt"/>
                <a:cs typeface="+mn-lt"/>
              </a:rPr>
              <a:t> </a:t>
            </a:r>
            <a:r>
              <a:rPr lang="tr-TR" sz="1200" dirty="0" err="1">
                <a:ea typeface="+mn-lt"/>
                <a:cs typeface="+mn-lt"/>
              </a:rPr>
              <a:t>will</a:t>
            </a:r>
            <a:r>
              <a:rPr lang="tr-TR" sz="1200" dirty="0">
                <a:ea typeface="+mn-lt"/>
                <a:cs typeface="+mn-lt"/>
              </a:rPr>
              <a:t> he </a:t>
            </a:r>
            <a:r>
              <a:rPr lang="tr-TR" sz="1200" dirty="0" err="1">
                <a:ea typeface="+mn-lt"/>
                <a:cs typeface="+mn-lt"/>
              </a:rPr>
              <a:t>try</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control</a:t>
            </a:r>
            <a:r>
              <a:rPr lang="tr-TR" sz="1200" dirty="0">
                <a:ea typeface="+mn-lt"/>
                <a:cs typeface="+mn-lt"/>
              </a:rPr>
              <a:t> his </a:t>
            </a:r>
            <a:r>
              <a:rPr lang="tr-TR" sz="1200" dirty="0" err="1">
                <a:ea typeface="+mn-lt"/>
                <a:cs typeface="+mn-lt"/>
              </a:rPr>
              <a:t>wife</a:t>
            </a:r>
            <a:r>
              <a:rPr lang="tr-TR" sz="1200" dirty="0">
                <a:ea typeface="+mn-lt"/>
                <a:cs typeface="+mn-lt"/>
              </a:rPr>
              <a:t>. </a:t>
            </a:r>
            <a:r>
              <a:rPr lang="tr-TR" sz="1200" dirty="0" err="1">
                <a:ea typeface="+mn-lt"/>
                <a:cs typeface="+mn-lt"/>
              </a:rPr>
              <a:t>will</a:t>
            </a:r>
            <a:r>
              <a:rPr lang="tr-TR" sz="1200" dirty="0">
                <a:ea typeface="+mn-lt"/>
                <a:cs typeface="+mn-lt"/>
              </a:rPr>
              <a:t> he </a:t>
            </a:r>
            <a:r>
              <a:rPr lang="tr-TR" sz="1200" dirty="0" err="1">
                <a:ea typeface="+mn-lt"/>
                <a:cs typeface="+mn-lt"/>
              </a:rPr>
              <a:t>assert</a:t>
            </a:r>
            <a:r>
              <a:rPr lang="tr-TR" sz="1200" dirty="0">
                <a:ea typeface="+mn-lt"/>
                <a:cs typeface="+mn-lt"/>
              </a:rPr>
              <a:t> </a:t>
            </a:r>
            <a:r>
              <a:rPr lang="tr-TR" sz="1200" dirty="0" err="1">
                <a:ea typeface="+mn-lt"/>
                <a:cs typeface="+mn-lt"/>
              </a:rPr>
              <a:t>dominance</a:t>
            </a:r>
            <a:r>
              <a:rPr lang="tr-TR" sz="1200" dirty="0">
                <a:ea typeface="+mn-lt"/>
                <a:cs typeface="+mn-lt"/>
              </a:rPr>
              <a:t> on a </a:t>
            </a:r>
            <a:r>
              <a:rPr lang="tr-TR" sz="1200" dirty="0" err="1">
                <a:ea typeface="+mn-lt"/>
                <a:cs typeface="+mn-lt"/>
              </a:rPr>
              <a:t>woman</a:t>
            </a:r>
            <a:r>
              <a:rPr lang="tr-TR" sz="1200" dirty="0">
                <a:ea typeface="+mn-lt"/>
                <a:cs typeface="+mn-lt"/>
              </a:rPr>
              <a:t> </a:t>
            </a:r>
            <a:r>
              <a:rPr lang="tr-TR" sz="1200" dirty="0" err="1">
                <a:ea typeface="+mn-lt"/>
                <a:cs typeface="+mn-lt"/>
              </a:rPr>
              <a:t>again</a:t>
            </a:r>
            <a:r>
              <a:rPr lang="tr-TR" sz="1200" dirty="0">
                <a:ea typeface="+mn-lt"/>
                <a:cs typeface="+mn-lt"/>
              </a:rPr>
              <a:t>, </a:t>
            </a:r>
            <a:r>
              <a:rPr lang="tr-TR" sz="1200" dirty="0" err="1">
                <a:ea typeface="+mn-lt"/>
                <a:cs typeface="+mn-lt"/>
              </a:rPr>
              <a:t>or</a:t>
            </a:r>
            <a:r>
              <a:rPr lang="tr-TR" sz="1200" dirty="0">
                <a:ea typeface="+mn-lt"/>
                <a:cs typeface="+mn-lt"/>
              </a:rPr>
              <a:t> </a:t>
            </a:r>
            <a:r>
              <a:rPr lang="tr-TR" sz="1200" dirty="0" err="1">
                <a:ea typeface="+mn-lt"/>
                <a:cs typeface="+mn-lt"/>
              </a:rPr>
              <a:t>did</a:t>
            </a:r>
            <a:r>
              <a:rPr lang="tr-TR" sz="1200" dirty="0">
                <a:ea typeface="+mn-lt"/>
                <a:cs typeface="+mn-lt"/>
              </a:rPr>
              <a:t> he </a:t>
            </a:r>
            <a:r>
              <a:rPr lang="tr-TR" sz="1200" dirty="0" err="1">
                <a:ea typeface="+mn-lt"/>
                <a:cs typeface="+mn-lt"/>
              </a:rPr>
              <a:t>truly</a:t>
            </a:r>
            <a:r>
              <a:rPr lang="tr-TR" sz="1200" dirty="0">
                <a:ea typeface="+mn-lt"/>
                <a:cs typeface="+mn-lt"/>
              </a:rPr>
              <a:t> </a:t>
            </a:r>
            <a:r>
              <a:rPr lang="tr-TR" sz="1200" dirty="0" err="1">
                <a:ea typeface="+mn-lt"/>
                <a:cs typeface="+mn-lt"/>
              </a:rPr>
              <a:t>get</a:t>
            </a:r>
            <a:r>
              <a:rPr lang="tr-TR" sz="1200" dirty="0">
                <a:ea typeface="+mn-lt"/>
                <a:cs typeface="+mn-lt"/>
              </a:rPr>
              <a:t> his </a:t>
            </a:r>
            <a:r>
              <a:rPr lang="tr-TR" sz="1200" dirty="0" err="1">
                <a:ea typeface="+mn-lt"/>
                <a:cs typeface="+mn-lt"/>
              </a:rPr>
              <a:t>lesson</a:t>
            </a:r>
            <a:r>
              <a:rPr lang="tr-TR" sz="1200" dirty="0">
                <a:ea typeface="+mn-lt"/>
                <a:cs typeface="+mn-lt"/>
              </a:rPr>
              <a:t> </a:t>
            </a:r>
            <a:r>
              <a:rPr lang="tr-TR" sz="1200" dirty="0" err="1">
                <a:ea typeface="+mn-lt"/>
                <a:cs typeface="+mn-lt"/>
              </a:rPr>
              <a:t>about</a:t>
            </a:r>
            <a:r>
              <a:rPr lang="tr-TR" sz="1200" dirty="0">
                <a:ea typeface="+mn-lt"/>
                <a:cs typeface="+mn-lt"/>
              </a:rPr>
              <a:t> </a:t>
            </a:r>
            <a:r>
              <a:rPr lang="tr-TR" sz="1200" dirty="0" err="1">
                <a:ea typeface="+mn-lt"/>
                <a:cs typeface="+mn-lt"/>
              </a:rPr>
              <a:t>granting</a:t>
            </a:r>
            <a:r>
              <a:rPr lang="tr-TR" sz="1200" dirty="0">
                <a:ea typeface="+mn-lt"/>
                <a:cs typeface="+mn-lt"/>
              </a:rPr>
              <a:t> </a:t>
            </a:r>
            <a:r>
              <a:rPr lang="tr-TR" sz="1200" dirty="0" err="1">
                <a:ea typeface="+mn-lt"/>
                <a:cs typeface="+mn-lt"/>
              </a:rPr>
              <a:t>woman</a:t>
            </a:r>
            <a:r>
              <a:rPr lang="tr-TR" sz="1200" dirty="0">
                <a:ea typeface="+mn-lt"/>
                <a:cs typeface="+mn-lt"/>
              </a:rPr>
              <a:t> </a:t>
            </a:r>
            <a:r>
              <a:rPr lang="tr-TR" sz="1200" dirty="0" err="1">
                <a:ea typeface="+mn-lt"/>
                <a:cs typeface="+mn-lt"/>
              </a:rPr>
              <a:t>independence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letting</a:t>
            </a:r>
            <a:r>
              <a:rPr lang="tr-TR" sz="1200" dirty="0">
                <a:ea typeface="+mn-lt"/>
                <a:cs typeface="+mn-lt"/>
              </a:rPr>
              <a:t> </a:t>
            </a:r>
            <a:r>
              <a:rPr lang="tr-TR" sz="1200" dirty="0" err="1">
                <a:ea typeface="+mn-lt"/>
                <a:cs typeface="+mn-lt"/>
              </a:rPr>
              <a:t>them</a:t>
            </a:r>
            <a:r>
              <a:rPr lang="tr-TR" sz="1200" dirty="0">
                <a:ea typeface="+mn-lt"/>
                <a:cs typeface="+mn-lt"/>
              </a:rPr>
              <a:t> </a:t>
            </a:r>
            <a:r>
              <a:rPr lang="tr-TR" sz="1200" dirty="0" err="1">
                <a:ea typeface="+mn-lt"/>
                <a:cs typeface="+mn-lt"/>
              </a:rPr>
              <a:t>make</a:t>
            </a:r>
            <a:r>
              <a:rPr lang="tr-TR" sz="1200" dirty="0">
                <a:ea typeface="+mn-lt"/>
                <a:cs typeface="+mn-lt"/>
              </a:rPr>
              <a:t> </a:t>
            </a:r>
            <a:r>
              <a:rPr lang="tr-TR" sz="1200" dirty="0" err="1">
                <a:ea typeface="+mn-lt"/>
                <a:cs typeface="+mn-lt"/>
              </a:rPr>
              <a:t>their</a:t>
            </a:r>
            <a:r>
              <a:rPr lang="tr-TR" sz="1200" dirty="0">
                <a:ea typeface="+mn-lt"/>
                <a:cs typeface="+mn-lt"/>
              </a:rPr>
              <a:t> </a:t>
            </a:r>
            <a:r>
              <a:rPr lang="tr-TR" sz="1200" dirty="0" err="1">
                <a:ea typeface="+mn-lt"/>
                <a:cs typeface="+mn-lt"/>
              </a:rPr>
              <a:t>own</a:t>
            </a:r>
            <a:r>
              <a:rPr lang="tr-TR" sz="1200" dirty="0">
                <a:ea typeface="+mn-lt"/>
                <a:cs typeface="+mn-lt"/>
              </a:rPr>
              <a:t> </a:t>
            </a:r>
            <a:r>
              <a:rPr lang="tr-TR" sz="1200" dirty="0" err="1">
                <a:ea typeface="+mn-lt"/>
                <a:cs typeface="+mn-lt"/>
              </a:rPr>
              <a:t>choices</a:t>
            </a:r>
            <a:r>
              <a:rPr lang="tr-TR" sz="1200" dirty="0">
                <a:ea typeface="+mn-lt"/>
                <a:cs typeface="+mn-lt"/>
              </a:rPr>
              <a:t>.</a:t>
            </a:r>
            <a:endParaRPr lang="tr-TR" sz="1200" dirty="0"/>
          </a:p>
          <a:p>
            <a:pPr marL="0" indent="0"/>
            <a:endParaRPr lang="tr-TR" sz="1200" dirty="0"/>
          </a:p>
        </p:txBody>
      </p:sp>
    </p:spTree>
    <p:extLst>
      <p:ext uri="{BB962C8B-B14F-4D97-AF65-F5344CB8AC3E}">
        <p14:creationId xmlns:p14="http://schemas.microsoft.com/office/powerpoint/2010/main" val="608290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609021" y="594147"/>
            <a:ext cx="7879683" cy="1289507"/>
          </a:xfrm>
        </p:spPr>
        <p:txBody>
          <a:bodyPr>
            <a:normAutofit/>
          </a:bodyPr>
          <a:lstStyle/>
          <a:p>
            <a:r>
              <a:rPr lang="tr-TR" dirty="0"/>
              <a:t>WIFE OF BATH'S TALE EXPLANATION</a:t>
            </a:r>
            <a:br>
              <a:rPr lang="tr-TR" dirty="0"/>
            </a:br>
            <a:r>
              <a:rPr lang="tr-TR" dirty="0"/>
              <a:t>OLD WOMANS PROPOSAL</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522156"/>
            <a:ext cx="8695803" cy="3406760"/>
          </a:xfrm>
        </p:spPr>
        <p:txBody>
          <a:bodyPr vert="horz" lIns="68580" tIns="34290" rIns="68580" bIns="34290" rtlCol="0" anchor="t">
            <a:noAutofit/>
          </a:bodyPr>
          <a:lstStyle/>
          <a:p>
            <a:pPr marL="0" indent="0"/>
            <a:r>
              <a:rPr lang="tr-TR" sz="1200" dirty="0" err="1">
                <a:ea typeface="+mn-lt"/>
                <a:cs typeface="+mn-lt"/>
              </a:rPr>
              <a:t>The</a:t>
            </a:r>
            <a:r>
              <a:rPr lang="tr-TR" sz="1200" dirty="0">
                <a:ea typeface="+mn-lt"/>
                <a:cs typeface="+mn-lt"/>
              </a:rPr>
              <a:t> </a:t>
            </a:r>
            <a:r>
              <a:rPr lang="tr-TR" sz="1200" dirty="0" err="1">
                <a:ea typeface="+mn-lt"/>
                <a:cs typeface="+mn-lt"/>
              </a:rPr>
              <a:t>knight</a:t>
            </a:r>
            <a:r>
              <a:rPr lang="tr-TR" sz="1200" dirty="0">
                <a:ea typeface="+mn-lt"/>
                <a:cs typeface="+mn-lt"/>
              </a:rPr>
              <a:t> </a:t>
            </a:r>
            <a:r>
              <a:rPr lang="tr-TR" sz="1200" dirty="0" err="1">
                <a:ea typeface="+mn-lt"/>
                <a:cs typeface="+mn-lt"/>
              </a:rPr>
              <a:t>thought</a:t>
            </a:r>
            <a:r>
              <a:rPr lang="tr-TR" sz="1200" dirty="0">
                <a:ea typeface="+mn-lt"/>
                <a:cs typeface="+mn-lt"/>
              </a:rPr>
              <a:t> </a:t>
            </a:r>
            <a:r>
              <a:rPr lang="tr-TR" sz="1200" dirty="0" err="1">
                <a:ea typeface="+mn-lt"/>
                <a:cs typeface="+mn-lt"/>
              </a:rPr>
              <a:t>long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with</a:t>
            </a:r>
            <a:r>
              <a:rPr lang="tr-TR" sz="1200" dirty="0">
                <a:ea typeface="+mn-lt"/>
                <a:cs typeface="+mn-lt"/>
              </a:rPr>
              <a:t> a </a:t>
            </a:r>
            <a:r>
              <a:rPr lang="tr-TR" sz="1200" dirty="0" err="1">
                <a:ea typeface="+mn-lt"/>
                <a:cs typeface="+mn-lt"/>
              </a:rPr>
              <a:t>piteous</a:t>
            </a:r>
            <a:r>
              <a:rPr lang="tr-TR" sz="1200" dirty="0">
                <a:ea typeface="+mn-lt"/>
                <a:cs typeface="+mn-lt"/>
              </a:rPr>
              <a:t> </a:t>
            </a:r>
            <a:r>
              <a:rPr lang="tr-TR" sz="1200" dirty="0" err="1">
                <a:ea typeface="+mn-lt"/>
                <a:cs typeface="+mn-lt"/>
              </a:rPr>
              <a:t>groan</a:t>
            </a:r>
            <a:endParaRPr lang="tr-TR" sz="1200" dirty="0"/>
          </a:p>
          <a:p>
            <a:r>
              <a:rPr lang="tr-TR" sz="1200" dirty="0">
                <a:ea typeface="+mn-lt"/>
                <a:cs typeface="+mn-lt"/>
              </a:rPr>
              <a:t>At </a:t>
            </a:r>
            <a:r>
              <a:rPr lang="tr-TR" sz="1200" dirty="0" err="1">
                <a:ea typeface="+mn-lt"/>
                <a:cs typeface="+mn-lt"/>
              </a:rPr>
              <a:t>last</a:t>
            </a:r>
            <a:r>
              <a:rPr lang="tr-TR" sz="1200" dirty="0">
                <a:ea typeface="+mn-lt"/>
                <a:cs typeface="+mn-lt"/>
              </a:rPr>
              <a:t> he </a:t>
            </a:r>
            <a:r>
              <a:rPr lang="tr-TR" sz="1200" dirty="0" err="1">
                <a:ea typeface="+mn-lt"/>
                <a:cs typeface="+mn-lt"/>
              </a:rPr>
              <a:t>said</a:t>
            </a:r>
            <a:r>
              <a:rPr lang="tr-TR" sz="1200" dirty="0">
                <a:ea typeface="+mn-lt"/>
                <a:cs typeface="+mn-lt"/>
              </a:rPr>
              <a:t>, </a:t>
            </a:r>
            <a:r>
              <a:rPr lang="tr-TR" sz="1200" dirty="0" err="1">
                <a:ea typeface="+mn-lt"/>
                <a:cs typeface="+mn-lt"/>
              </a:rPr>
              <a:t>with</a:t>
            </a:r>
            <a:r>
              <a:rPr lang="tr-TR" sz="1200" dirty="0">
                <a:ea typeface="+mn-lt"/>
                <a:cs typeface="+mn-lt"/>
              </a:rPr>
              <a:t> </a:t>
            </a:r>
            <a:r>
              <a:rPr lang="tr-TR" sz="1200" dirty="0" err="1">
                <a:ea typeface="+mn-lt"/>
                <a:cs typeface="+mn-lt"/>
              </a:rPr>
              <a:t>all</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care</a:t>
            </a:r>
            <a:r>
              <a:rPr lang="tr-TR" sz="1200" dirty="0">
                <a:ea typeface="+mn-lt"/>
                <a:cs typeface="+mn-lt"/>
              </a:rPr>
              <a:t> in life,</a:t>
            </a:r>
            <a:endParaRPr lang="tr-TR" sz="1200" dirty="0"/>
          </a:p>
          <a:p>
            <a:r>
              <a:rPr lang="tr-TR" sz="1200" dirty="0">
                <a:ea typeface="+mn-lt"/>
                <a:cs typeface="+mn-lt"/>
              </a:rPr>
              <a:t>‘My </a:t>
            </a:r>
            <a:r>
              <a:rPr lang="tr-TR" sz="1200" dirty="0" err="1">
                <a:ea typeface="+mn-lt"/>
                <a:cs typeface="+mn-lt"/>
              </a:rPr>
              <a:t>lady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love</a:t>
            </a:r>
            <a:r>
              <a:rPr lang="tr-TR" sz="1200" dirty="0">
                <a:ea typeface="+mn-lt"/>
                <a:cs typeface="+mn-lt"/>
              </a:rPr>
              <a:t>, </a:t>
            </a:r>
            <a:r>
              <a:rPr lang="tr-TR" sz="1200" dirty="0" err="1">
                <a:ea typeface="+mn-lt"/>
                <a:cs typeface="+mn-lt"/>
              </a:rPr>
              <a:t>my</a:t>
            </a:r>
            <a:r>
              <a:rPr lang="tr-TR" sz="1200" dirty="0">
                <a:ea typeface="+mn-lt"/>
                <a:cs typeface="+mn-lt"/>
              </a:rPr>
              <a:t> </a:t>
            </a:r>
            <a:r>
              <a:rPr lang="tr-TR" sz="1200" dirty="0" err="1">
                <a:ea typeface="+mn-lt"/>
                <a:cs typeface="+mn-lt"/>
              </a:rPr>
              <a:t>dearest</a:t>
            </a:r>
            <a:r>
              <a:rPr lang="tr-TR" sz="1200" dirty="0">
                <a:ea typeface="+mn-lt"/>
                <a:cs typeface="+mn-lt"/>
              </a:rPr>
              <a:t> </a:t>
            </a:r>
            <a:r>
              <a:rPr lang="tr-TR" sz="1200" dirty="0" err="1">
                <a:ea typeface="+mn-lt"/>
                <a:cs typeface="+mn-lt"/>
              </a:rPr>
              <a:t>wife</a:t>
            </a:r>
            <a:r>
              <a:rPr lang="tr-TR" sz="1200" dirty="0">
                <a:ea typeface="+mn-lt"/>
                <a:cs typeface="+mn-lt"/>
              </a:rPr>
              <a:t>,</a:t>
            </a:r>
            <a:endParaRPr lang="tr-TR" sz="1200" dirty="0"/>
          </a:p>
          <a:p>
            <a:r>
              <a:rPr lang="tr-TR" sz="1200" dirty="0">
                <a:ea typeface="+mn-lt"/>
                <a:cs typeface="+mn-lt"/>
              </a:rPr>
              <a:t>I </a:t>
            </a:r>
            <a:r>
              <a:rPr lang="tr-TR" sz="1200" dirty="0" err="1">
                <a:ea typeface="+mn-lt"/>
                <a:cs typeface="+mn-lt"/>
              </a:rPr>
              <a:t>leave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matter</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your</a:t>
            </a:r>
            <a:r>
              <a:rPr lang="tr-TR" sz="1200" dirty="0">
                <a:ea typeface="+mn-lt"/>
                <a:cs typeface="+mn-lt"/>
              </a:rPr>
              <a:t> </a:t>
            </a:r>
            <a:r>
              <a:rPr lang="tr-TR" sz="1200" dirty="0" err="1">
                <a:ea typeface="+mn-lt"/>
                <a:cs typeface="+mn-lt"/>
              </a:rPr>
              <a:t>wise</a:t>
            </a:r>
            <a:r>
              <a:rPr lang="tr-TR" sz="1200" dirty="0">
                <a:ea typeface="+mn-lt"/>
                <a:cs typeface="+mn-lt"/>
              </a:rPr>
              <a:t> </a:t>
            </a:r>
            <a:r>
              <a:rPr lang="tr-TR" sz="1200" dirty="0" err="1">
                <a:ea typeface="+mn-lt"/>
                <a:cs typeface="+mn-lt"/>
              </a:rPr>
              <a:t>decision</a:t>
            </a:r>
            <a:r>
              <a:rPr lang="tr-TR" sz="1200" dirty="0">
                <a:ea typeface="+mn-lt"/>
                <a:cs typeface="+mn-lt"/>
              </a:rPr>
              <a:t>.’”</a:t>
            </a:r>
            <a:endParaRPr lang="tr-TR" sz="1200" dirty="0"/>
          </a:p>
          <a:p>
            <a:endParaRPr lang="tr-TR" sz="1200" dirty="0"/>
          </a:p>
          <a:p>
            <a:r>
              <a:rPr lang="tr-TR" sz="1200" dirty="0" err="1">
                <a:ea typeface="+mn-lt"/>
                <a:cs typeface="+mn-lt"/>
              </a:rPr>
              <a:t>so</a:t>
            </a:r>
            <a:r>
              <a:rPr lang="tr-TR" sz="1200" dirty="0">
                <a:ea typeface="+mn-lt"/>
                <a:cs typeface="+mn-lt"/>
              </a:rPr>
              <a:t> </a:t>
            </a:r>
            <a:r>
              <a:rPr lang="tr-TR" sz="1200" dirty="0" err="1">
                <a:ea typeface="+mn-lt"/>
                <a:cs typeface="+mn-lt"/>
              </a:rPr>
              <a:t>the</a:t>
            </a:r>
            <a:r>
              <a:rPr lang="tr-TR" sz="1200" dirty="0">
                <a:ea typeface="+mn-lt"/>
                <a:cs typeface="+mn-lt"/>
              </a:rPr>
              <a:t> Knight </a:t>
            </a:r>
            <a:r>
              <a:rPr lang="tr-TR" sz="1200" dirty="0" err="1">
                <a:ea typeface="+mn-lt"/>
                <a:cs typeface="+mn-lt"/>
              </a:rPr>
              <a:t>leaves</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decision</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woman</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this</a:t>
            </a:r>
            <a:r>
              <a:rPr lang="tr-TR" sz="1200" dirty="0">
                <a:ea typeface="+mn-lt"/>
                <a:cs typeface="+mn-lt"/>
              </a:rPr>
              <a:t> </a:t>
            </a:r>
            <a:r>
              <a:rPr lang="tr-TR" sz="1200" dirty="0" err="1">
                <a:ea typeface="+mn-lt"/>
                <a:cs typeface="+mn-lt"/>
              </a:rPr>
              <a:t>represent</a:t>
            </a:r>
            <a:r>
              <a:rPr lang="tr-TR" sz="1200" dirty="0">
                <a:ea typeface="+mn-lt"/>
                <a:cs typeface="+mn-lt"/>
              </a:rPr>
              <a:t> he </a:t>
            </a:r>
            <a:r>
              <a:rPr lang="tr-TR" sz="1200" dirty="0" err="1">
                <a:ea typeface="+mn-lt"/>
                <a:cs typeface="+mn-lt"/>
              </a:rPr>
              <a:t>shows</a:t>
            </a:r>
            <a:r>
              <a:rPr lang="tr-TR" sz="1200" dirty="0">
                <a:ea typeface="+mn-lt"/>
                <a:cs typeface="+mn-lt"/>
              </a:rPr>
              <a:t> </a:t>
            </a:r>
            <a:r>
              <a:rPr lang="tr-TR" sz="1200" dirty="0" err="1">
                <a:ea typeface="+mn-lt"/>
                <a:cs typeface="+mn-lt"/>
              </a:rPr>
              <a:t>humility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respect</a:t>
            </a:r>
            <a:r>
              <a:rPr lang="tr-TR" sz="1200" dirty="0">
                <a:ea typeface="+mn-lt"/>
                <a:cs typeface="+mn-lt"/>
              </a:rPr>
              <a:t> </a:t>
            </a:r>
            <a:r>
              <a:rPr lang="tr-TR" sz="1200" dirty="0" err="1">
                <a:ea typeface="+mn-lt"/>
                <a:cs typeface="+mn-lt"/>
              </a:rPr>
              <a:t>towards</a:t>
            </a:r>
            <a:r>
              <a:rPr lang="tr-TR" sz="1200" dirty="0">
                <a:ea typeface="+mn-lt"/>
                <a:cs typeface="+mn-lt"/>
              </a:rPr>
              <a:t> his </a:t>
            </a:r>
            <a:r>
              <a:rPr lang="tr-TR" sz="1200" dirty="0" err="1">
                <a:ea typeface="+mn-lt"/>
                <a:cs typeface="+mn-lt"/>
              </a:rPr>
              <a:t>wife</a:t>
            </a:r>
            <a:r>
              <a:rPr lang="tr-TR" sz="1200" dirty="0">
                <a:ea typeface="+mn-lt"/>
                <a:cs typeface="+mn-lt"/>
              </a:rPr>
              <a:t>. He is </a:t>
            </a:r>
            <a:r>
              <a:rPr lang="tr-TR" sz="1200" dirty="0" err="1">
                <a:ea typeface="+mn-lt"/>
                <a:cs typeface="+mn-lt"/>
              </a:rPr>
              <a:t>significantly</a:t>
            </a:r>
            <a:r>
              <a:rPr lang="tr-TR" sz="1200" dirty="0">
                <a:ea typeface="+mn-lt"/>
                <a:cs typeface="+mn-lt"/>
              </a:rPr>
              <a:t> </a:t>
            </a:r>
            <a:r>
              <a:rPr lang="tr-TR" sz="1200" dirty="0" err="1">
                <a:ea typeface="+mn-lt"/>
                <a:cs typeface="+mn-lt"/>
              </a:rPr>
              <a:t>changed</a:t>
            </a:r>
            <a:r>
              <a:rPr lang="tr-TR" sz="1200" dirty="0">
                <a:ea typeface="+mn-lt"/>
                <a:cs typeface="+mn-lt"/>
              </a:rPr>
              <a:t>. </a:t>
            </a:r>
            <a:r>
              <a:rPr lang="tr-TR" sz="1200" dirty="0" err="1">
                <a:ea typeface="+mn-lt"/>
                <a:cs typeface="+mn-lt"/>
              </a:rPr>
              <a:t>Earlier</a:t>
            </a:r>
            <a:r>
              <a:rPr lang="tr-TR" sz="1200" dirty="0">
                <a:ea typeface="+mn-lt"/>
                <a:cs typeface="+mn-lt"/>
              </a:rPr>
              <a:t>, he </a:t>
            </a:r>
            <a:r>
              <a:rPr lang="tr-TR" sz="1200" dirty="0" err="1">
                <a:ea typeface="+mn-lt"/>
                <a:cs typeface="+mn-lt"/>
              </a:rPr>
              <a:t>was</a:t>
            </a:r>
            <a:r>
              <a:rPr lang="tr-TR" sz="1200" dirty="0">
                <a:ea typeface="+mn-lt"/>
                <a:cs typeface="+mn-lt"/>
              </a:rPr>
              <a:t> </a:t>
            </a:r>
            <a:r>
              <a:rPr lang="tr-TR" sz="1200" dirty="0" err="1">
                <a:ea typeface="+mn-lt"/>
                <a:cs typeface="+mn-lt"/>
              </a:rPr>
              <a:t>arrogant</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selfish</a:t>
            </a:r>
            <a:r>
              <a:rPr lang="tr-TR" sz="1200" dirty="0">
                <a:ea typeface="+mn-lt"/>
                <a:cs typeface="+mn-lt"/>
              </a:rPr>
              <a:t>, but </a:t>
            </a:r>
            <a:r>
              <a:rPr lang="tr-TR" sz="1200" dirty="0" err="1">
                <a:ea typeface="+mn-lt"/>
                <a:cs typeface="+mn-lt"/>
              </a:rPr>
              <a:t>now</a:t>
            </a:r>
            <a:r>
              <a:rPr lang="tr-TR" sz="1200" dirty="0">
                <a:ea typeface="+mn-lt"/>
                <a:cs typeface="+mn-lt"/>
              </a:rPr>
              <a:t> he </a:t>
            </a:r>
            <a:r>
              <a:rPr lang="tr-TR" sz="1200" dirty="0" err="1">
                <a:ea typeface="+mn-lt"/>
                <a:cs typeface="+mn-lt"/>
              </a:rPr>
              <a:t>cares</a:t>
            </a:r>
            <a:r>
              <a:rPr lang="tr-TR" sz="1200" dirty="0">
                <a:ea typeface="+mn-lt"/>
                <a:cs typeface="+mn-lt"/>
              </a:rPr>
              <a:t> </a:t>
            </a:r>
            <a:r>
              <a:rPr lang="tr-TR" sz="1200" dirty="0" err="1">
                <a:ea typeface="+mn-lt"/>
                <a:cs typeface="+mn-lt"/>
              </a:rPr>
              <a:t>more</a:t>
            </a:r>
            <a:r>
              <a:rPr lang="tr-TR" sz="1200" dirty="0">
                <a:ea typeface="+mn-lt"/>
                <a:cs typeface="+mn-lt"/>
              </a:rPr>
              <a:t> </a:t>
            </a:r>
            <a:r>
              <a:rPr lang="tr-TR" sz="1200" dirty="0" err="1">
                <a:ea typeface="+mn-lt"/>
                <a:cs typeface="+mn-lt"/>
              </a:rPr>
              <a:t>about</a:t>
            </a:r>
            <a:r>
              <a:rPr lang="tr-TR" sz="1200" dirty="0">
                <a:ea typeface="+mn-lt"/>
                <a:cs typeface="+mn-lt"/>
              </a:rPr>
              <a:t> </a:t>
            </a:r>
            <a:r>
              <a:rPr lang="tr-TR" sz="1200" dirty="0" err="1">
                <a:ea typeface="+mn-lt"/>
                <a:cs typeface="+mn-lt"/>
              </a:rPr>
              <a:t>what</a:t>
            </a:r>
            <a:r>
              <a:rPr lang="tr-TR" sz="1200" dirty="0">
                <a:ea typeface="+mn-lt"/>
                <a:cs typeface="+mn-lt"/>
              </a:rPr>
              <a:t> his </a:t>
            </a:r>
            <a:r>
              <a:rPr lang="tr-TR" sz="1200" dirty="0" err="1">
                <a:ea typeface="+mn-lt"/>
                <a:cs typeface="+mn-lt"/>
              </a:rPr>
              <a:t>lover</a:t>
            </a:r>
            <a:r>
              <a:rPr lang="tr-TR" sz="1200" dirty="0">
                <a:ea typeface="+mn-lt"/>
                <a:cs typeface="+mn-lt"/>
              </a:rPr>
              <a:t> </a:t>
            </a:r>
            <a:r>
              <a:rPr lang="tr-TR" sz="1200" dirty="0" err="1">
                <a:ea typeface="+mn-lt"/>
                <a:cs typeface="+mn-lt"/>
              </a:rPr>
              <a:t>wants</a:t>
            </a:r>
            <a:r>
              <a:rPr lang="tr-TR" sz="1200" dirty="0">
                <a:ea typeface="+mn-lt"/>
                <a:cs typeface="+mn-lt"/>
              </a:rPr>
              <a:t>. </a:t>
            </a:r>
            <a:endParaRPr lang="tr-TR" sz="1200" dirty="0"/>
          </a:p>
          <a:p>
            <a:endParaRPr lang="tr-TR" sz="1200" dirty="0"/>
          </a:p>
          <a:p>
            <a:r>
              <a:rPr lang="tr-TR" sz="1200" dirty="0" err="1">
                <a:ea typeface="+mn-lt"/>
                <a:cs typeface="+mn-lt"/>
              </a:rPr>
              <a:t>Whatever</a:t>
            </a:r>
            <a:r>
              <a:rPr lang="tr-TR" sz="1200" dirty="0">
                <a:ea typeface="+mn-lt"/>
                <a:cs typeface="+mn-lt"/>
              </a:rPr>
              <a:t> </a:t>
            </a:r>
            <a:r>
              <a:rPr lang="tr-TR" sz="1200" dirty="0" err="1">
                <a:ea typeface="+mn-lt"/>
                <a:cs typeface="+mn-lt"/>
              </a:rPr>
              <a:t>pleases</a:t>
            </a:r>
            <a:r>
              <a:rPr lang="tr-TR" sz="1200" dirty="0">
                <a:ea typeface="+mn-lt"/>
                <a:cs typeface="+mn-lt"/>
              </a:rPr>
              <a:t> </a:t>
            </a:r>
            <a:r>
              <a:rPr lang="tr-TR" sz="1200" dirty="0" err="1">
                <a:ea typeface="+mn-lt"/>
                <a:cs typeface="+mn-lt"/>
              </a:rPr>
              <a:t>you</a:t>
            </a:r>
            <a:r>
              <a:rPr lang="tr-TR" sz="1200" dirty="0">
                <a:ea typeface="+mn-lt"/>
                <a:cs typeface="+mn-lt"/>
              </a:rPr>
              <a:t> </a:t>
            </a:r>
            <a:r>
              <a:rPr lang="tr-TR" sz="1200" dirty="0" err="1">
                <a:ea typeface="+mn-lt"/>
                <a:cs typeface="+mn-lt"/>
              </a:rPr>
              <a:t>suffices</a:t>
            </a:r>
            <a:r>
              <a:rPr lang="tr-TR" sz="1200" dirty="0">
                <a:ea typeface="+mn-lt"/>
                <a:cs typeface="+mn-lt"/>
              </a:rPr>
              <a:t> me</a:t>
            </a:r>
            <a:endParaRPr lang="tr-TR" sz="1200" dirty="0"/>
          </a:p>
          <a:p>
            <a:endParaRPr lang="tr-TR" sz="1200" dirty="0"/>
          </a:p>
          <a:p>
            <a:r>
              <a:rPr lang="tr-TR" sz="1200" dirty="0">
                <a:ea typeface="+mn-lt"/>
                <a:cs typeface="+mn-lt"/>
              </a:rPr>
              <a:t>Knight </a:t>
            </a:r>
            <a:r>
              <a:rPr lang="tr-TR" sz="1200" dirty="0" err="1">
                <a:ea typeface="+mn-lt"/>
                <a:cs typeface="+mn-lt"/>
              </a:rPr>
              <a:t>now</a:t>
            </a:r>
            <a:r>
              <a:rPr lang="tr-TR" sz="1200" dirty="0">
                <a:ea typeface="+mn-lt"/>
                <a:cs typeface="+mn-lt"/>
              </a:rPr>
              <a:t> </a:t>
            </a:r>
            <a:r>
              <a:rPr lang="tr-TR" sz="1200" dirty="0" err="1">
                <a:ea typeface="+mn-lt"/>
                <a:cs typeface="+mn-lt"/>
              </a:rPr>
              <a:t>understands</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mutual</a:t>
            </a:r>
            <a:r>
              <a:rPr lang="tr-TR" sz="1200" dirty="0">
                <a:ea typeface="+mn-lt"/>
                <a:cs typeface="+mn-lt"/>
              </a:rPr>
              <a:t> </a:t>
            </a:r>
            <a:r>
              <a:rPr lang="tr-TR" sz="1200" dirty="0" err="1">
                <a:ea typeface="+mn-lt"/>
                <a:cs typeface="+mn-lt"/>
              </a:rPr>
              <a:t>respect</a:t>
            </a:r>
            <a:r>
              <a:rPr lang="tr-TR" sz="1200" dirty="0">
                <a:ea typeface="+mn-lt"/>
                <a:cs typeface="+mn-lt"/>
              </a:rPr>
              <a:t> is a </a:t>
            </a:r>
            <a:r>
              <a:rPr lang="tr-TR" sz="1200" dirty="0" err="1">
                <a:ea typeface="+mn-lt"/>
                <a:cs typeface="+mn-lt"/>
              </a:rPr>
              <a:t>keystone</a:t>
            </a:r>
            <a:r>
              <a:rPr lang="tr-TR" sz="1200" dirty="0">
                <a:ea typeface="+mn-lt"/>
                <a:cs typeface="+mn-lt"/>
              </a:rPr>
              <a:t> of a </a:t>
            </a:r>
            <a:r>
              <a:rPr lang="tr-TR" sz="1200" dirty="0" err="1">
                <a:ea typeface="+mn-lt"/>
                <a:cs typeface="+mn-lt"/>
              </a:rPr>
              <a:t>relationship</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prioritizing</a:t>
            </a:r>
            <a:r>
              <a:rPr lang="tr-TR" sz="1200" dirty="0">
                <a:ea typeface="+mn-lt"/>
                <a:cs typeface="+mn-lt"/>
              </a:rPr>
              <a:t> her </a:t>
            </a:r>
            <a:r>
              <a:rPr lang="tr-TR" sz="1200" dirty="0" err="1">
                <a:ea typeface="+mn-lt"/>
                <a:cs typeface="+mn-lt"/>
              </a:rPr>
              <a:t>happiness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judgment</a:t>
            </a:r>
            <a:r>
              <a:rPr lang="tr-TR" sz="1200" dirty="0">
                <a:ea typeface="+mn-lt"/>
                <a:cs typeface="+mn-lt"/>
              </a:rPr>
              <a:t> he </a:t>
            </a:r>
            <a:r>
              <a:rPr lang="tr-TR" sz="1200" dirty="0" err="1">
                <a:ea typeface="+mn-lt"/>
                <a:cs typeface="+mn-lt"/>
              </a:rPr>
              <a:t>shows</a:t>
            </a:r>
            <a:r>
              <a:rPr lang="tr-TR" sz="1200" dirty="0">
                <a:ea typeface="+mn-lt"/>
                <a:cs typeface="+mn-lt"/>
              </a:rPr>
              <a:t> </a:t>
            </a:r>
            <a:r>
              <a:rPr lang="tr-TR" sz="1200" dirty="0" err="1">
                <a:ea typeface="+mn-lt"/>
                <a:cs typeface="+mn-lt"/>
              </a:rPr>
              <a:t>that</a:t>
            </a:r>
            <a:r>
              <a:rPr lang="tr-TR" sz="1200" dirty="0">
                <a:ea typeface="+mn-lt"/>
                <a:cs typeface="+mn-lt"/>
              </a:rPr>
              <a:t> he </a:t>
            </a:r>
            <a:r>
              <a:rPr lang="tr-TR" sz="1200" dirty="0" err="1">
                <a:ea typeface="+mn-lt"/>
                <a:cs typeface="+mn-lt"/>
              </a:rPr>
              <a:t>values</a:t>
            </a:r>
            <a:r>
              <a:rPr lang="tr-TR" sz="1200" dirty="0">
                <a:ea typeface="+mn-lt"/>
                <a:cs typeface="+mn-lt"/>
              </a:rPr>
              <a:t> her </a:t>
            </a:r>
            <a:r>
              <a:rPr lang="tr-TR" sz="1200" dirty="0" err="1">
                <a:ea typeface="+mn-lt"/>
                <a:cs typeface="+mn-lt"/>
              </a:rPr>
              <a:t>wisdom</a:t>
            </a:r>
            <a:r>
              <a:rPr lang="tr-TR" sz="1200" dirty="0">
                <a:ea typeface="+mn-lt"/>
                <a:cs typeface="+mn-lt"/>
              </a:rPr>
              <a:t> </a:t>
            </a:r>
            <a:r>
              <a:rPr lang="tr-TR" sz="1200" dirty="0" err="1">
                <a:ea typeface="+mn-lt"/>
                <a:cs typeface="+mn-lt"/>
              </a:rPr>
              <a:t>and</a:t>
            </a:r>
            <a:r>
              <a:rPr lang="tr-TR" sz="1200" dirty="0">
                <a:ea typeface="+mn-lt"/>
                <a:cs typeface="+mn-lt"/>
              </a:rPr>
              <a:t> is </a:t>
            </a:r>
            <a:r>
              <a:rPr lang="tr-TR" sz="1200" dirty="0" err="1">
                <a:ea typeface="+mn-lt"/>
                <a:cs typeface="+mn-lt"/>
              </a:rPr>
              <a:t>willing</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embrace</a:t>
            </a:r>
            <a:r>
              <a:rPr lang="tr-TR" sz="1200" dirty="0">
                <a:ea typeface="+mn-lt"/>
                <a:cs typeface="+mn-lt"/>
              </a:rPr>
              <a:t> </a:t>
            </a:r>
            <a:r>
              <a:rPr lang="tr-TR" sz="1200" dirty="0" err="1">
                <a:ea typeface="+mn-lt"/>
                <a:cs typeface="+mn-lt"/>
              </a:rPr>
              <a:t>equality</a:t>
            </a:r>
            <a:r>
              <a:rPr lang="tr-TR" sz="1200" dirty="0">
                <a:ea typeface="+mn-lt"/>
                <a:cs typeface="+mn-lt"/>
              </a:rPr>
              <a:t> in </a:t>
            </a:r>
            <a:r>
              <a:rPr lang="tr-TR" sz="1200" dirty="0" err="1">
                <a:ea typeface="+mn-lt"/>
                <a:cs typeface="+mn-lt"/>
              </a:rPr>
              <a:t>their</a:t>
            </a:r>
            <a:r>
              <a:rPr lang="tr-TR" sz="1200" dirty="0">
                <a:ea typeface="+mn-lt"/>
                <a:cs typeface="+mn-lt"/>
              </a:rPr>
              <a:t> </a:t>
            </a:r>
            <a:r>
              <a:rPr lang="tr-TR" sz="1200" dirty="0" err="1">
                <a:ea typeface="+mn-lt"/>
                <a:cs typeface="+mn-lt"/>
              </a:rPr>
              <a:t>marriage</a:t>
            </a:r>
            <a:r>
              <a:rPr lang="tr-TR" sz="1200" dirty="0">
                <a:ea typeface="+mn-lt"/>
                <a:cs typeface="+mn-lt"/>
              </a:rPr>
              <a:t>. </a:t>
            </a:r>
            <a:endParaRPr lang="tr-TR" sz="1200" dirty="0"/>
          </a:p>
          <a:p>
            <a:pPr marL="0" indent="0"/>
            <a:endParaRPr lang="tr-TR" sz="1200" dirty="0"/>
          </a:p>
        </p:txBody>
      </p:sp>
    </p:spTree>
    <p:extLst>
      <p:ext uri="{BB962C8B-B14F-4D97-AF65-F5344CB8AC3E}">
        <p14:creationId xmlns:p14="http://schemas.microsoft.com/office/powerpoint/2010/main" val="3062803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90510" y="547871"/>
            <a:ext cx="7935214" cy="1317273"/>
          </a:xfrm>
        </p:spPr>
        <p:txBody>
          <a:bodyPr>
            <a:normAutofit/>
          </a:bodyPr>
          <a:lstStyle/>
          <a:p>
            <a:r>
              <a:rPr lang="tr-TR" dirty="0"/>
              <a:t>WIFE OF BATH'S TALE EXPLANATION</a:t>
            </a:r>
            <a:br>
              <a:rPr lang="tr-TR" dirty="0"/>
            </a:br>
            <a:r>
              <a:rPr lang="tr-TR" dirty="0"/>
              <a:t>OLD WOMANS PROPOSAL</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235249"/>
            <a:ext cx="8695803" cy="4267480"/>
          </a:xfrm>
        </p:spPr>
        <p:txBody>
          <a:bodyPr vert="horz" lIns="68580" tIns="34290" rIns="68580" bIns="34290" rtlCol="0" anchor="t">
            <a:noAutofit/>
          </a:bodyPr>
          <a:lstStyle/>
          <a:p>
            <a:pPr marL="0" indent="0"/>
            <a:r>
              <a:rPr lang="tr-TR" sz="1100" dirty="0">
                <a:ea typeface="+mn-lt"/>
                <a:cs typeface="+mn-lt"/>
              </a:rPr>
              <a:t>“‘</a:t>
            </a:r>
            <a:r>
              <a:rPr lang="tr-TR" sz="1100" dirty="0" err="1">
                <a:ea typeface="+mn-lt"/>
                <a:cs typeface="+mn-lt"/>
              </a:rPr>
              <a:t>And</a:t>
            </a:r>
            <a:r>
              <a:rPr lang="tr-TR" sz="1100" dirty="0">
                <a:ea typeface="+mn-lt"/>
                <a:cs typeface="+mn-lt"/>
              </a:rPr>
              <a:t> </a:t>
            </a:r>
            <a:r>
              <a:rPr lang="tr-TR" sz="1100" dirty="0" err="1">
                <a:ea typeface="+mn-lt"/>
                <a:cs typeface="+mn-lt"/>
              </a:rPr>
              <a:t>have</a:t>
            </a:r>
            <a:r>
              <a:rPr lang="tr-TR" sz="1100" dirty="0">
                <a:ea typeface="+mn-lt"/>
                <a:cs typeface="+mn-lt"/>
              </a:rPr>
              <a:t> I </a:t>
            </a:r>
            <a:r>
              <a:rPr lang="tr-TR" sz="1100" dirty="0" err="1">
                <a:ea typeface="+mn-lt"/>
                <a:cs typeface="+mn-lt"/>
              </a:rPr>
              <a:t>won</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mastery</a:t>
            </a:r>
            <a:r>
              <a:rPr lang="tr-TR" sz="1100" dirty="0">
                <a:ea typeface="+mn-lt"/>
                <a:cs typeface="+mn-lt"/>
              </a:rPr>
              <a:t>?’ </a:t>
            </a:r>
            <a:r>
              <a:rPr lang="tr-TR" sz="1100" dirty="0" err="1">
                <a:ea typeface="+mn-lt"/>
                <a:cs typeface="+mn-lt"/>
              </a:rPr>
              <a:t>said</a:t>
            </a:r>
            <a:r>
              <a:rPr lang="tr-TR" sz="1100" dirty="0">
                <a:ea typeface="+mn-lt"/>
                <a:cs typeface="+mn-lt"/>
              </a:rPr>
              <a:t> </a:t>
            </a:r>
            <a:r>
              <a:rPr lang="tr-TR" sz="1100" dirty="0" err="1">
                <a:ea typeface="+mn-lt"/>
                <a:cs typeface="+mn-lt"/>
              </a:rPr>
              <a:t>she</a:t>
            </a:r>
            <a:r>
              <a:rPr lang="tr-TR" sz="1100" dirty="0">
                <a:ea typeface="+mn-lt"/>
                <a:cs typeface="+mn-lt"/>
              </a:rPr>
              <a:t>,</a:t>
            </a:r>
            <a:endParaRPr lang="tr-TR" sz="1100" dirty="0"/>
          </a:p>
          <a:p>
            <a:r>
              <a:rPr lang="tr-TR" sz="1100" dirty="0">
                <a:ea typeface="+mn-lt"/>
                <a:cs typeface="+mn-lt"/>
              </a:rPr>
              <a:t>‘Since I’m </a:t>
            </a:r>
            <a:r>
              <a:rPr lang="tr-TR" sz="1100" dirty="0" err="1">
                <a:ea typeface="+mn-lt"/>
                <a:cs typeface="+mn-lt"/>
              </a:rPr>
              <a:t>to</a:t>
            </a:r>
            <a:r>
              <a:rPr lang="tr-TR" sz="1100" dirty="0">
                <a:ea typeface="+mn-lt"/>
                <a:cs typeface="+mn-lt"/>
              </a:rPr>
              <a:t> </a:t>
            </a:r>
            <a:r>
              <a:rPr lang="tr-TR" sz="1100" dirty="0" err="1">
                <a:ea typeface="+mn-lt"/>
                <a:cs typeface="+mn-lt"/>
              </a:rPr>
              <a:t>choose</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rule</a:t>
            </a:r>
            <a:r>
              <a:rPr lang="tr-TR" sz="1100" dirty="0">
                <a:ea typeface="+mn-lt"/>
                <a:cs typeface="+mn-lt"/>
              </a:rPr>
              <a:t> as I </a:t>
            </a:r>
            <a:r>
              <a:rPr lang="tr-TR" sz="1100" dirty="0" err="1">
                <a:ea typeface="+mn-lt"/>
                <a:cs typeface="+mn-lt"/>
              </a:rPr>
              <a:t>think</a:t>
            </a:r>
            <a:r>
              <a:rPr lang="tr-TR" sz="1100" dirty="0">
                <a:ea typeface="+mn-lt"/>
                <a:cs typeface="+mn-lt"/>
              </a:rPr>
              <a:t> fit?’</a:t>
            </a:r>
            <a:endParaRPr lang="tr-TR" sz="1100" dirty="0"/>
          </a:p>
          <a:p>
            <a:r>
              <a:rPr lang="tr-TR" sz="1100" dirty="0">
                <a:ea typeface="+mn-lt"/>
                <a:cs typeface="+mn-lt"/>
              </a:rPr>
              <a:t>‘</a:t>
            </a:r>
            <a:r>
              <a:rPr lang="tr-TR" sz="1100" dirty="0" err="1">
                <a:ea typeface="+mn-lt"/>
                <a:cs typeface="+mn-lt"/>
              </a:rPr>
              <a:t>Certainly</a:t>
            </a:r>
            <a:r>
              <a:rPr lang="tr-TR" sz="1100" dirty="0">
                <a:ea typeface="+mn-lt"/>
                <a:cs typeface="+mn-lt"/>
              </a:rPr>
              <a:t>, </a:t>
            </a:r>
            <a:r>
              <a:rPr lang="tr-TR" sz="1100" dirty="0" err="1">
                <a:ea typeface="+mn-lt"/>
                <a:cs typeface="+mn-lt"/>
              </a:rPr>
              <a:t>wife</a:t>
            </a:r>
            <a:r>
              <a:rPr lang="tr-TR" sz="1100" dirty="0">
                <a:ea typeface="+mn-lt"/>
                <a:cs typeface="+mn-lt"/>
              </a:rPr>
              <a:t>,’ he </a:t>
            </a:r>
            <a:r>
              <a:rPr lang="tr-TR" sz="1100" dirty="0" err="1">
                <a:ea typeface="+mn-lt"/>
                <a:cs typeface="+mn-lt"/>
              </a:rPr>
              <a:t>answered</a:t>
            </a:r>
            <a:r>
              <a:rPr lang="tr-TR" sz="1100" dirty="0">
                <a:ea typeface="+mn-lt"/>
                <a:cs typeface="+mn-lt"/>
              </a:rPr>
              <a:t> her, ‘</a:t>
            </a:r>
            <a:r>
              <a:rPr lang="tr-TR" sz="1100" dirty="0" err="1">
                <a:ea typeface="+mn-lt"/>
                <a:cs typeface="+mn-lt"/>
              </a:rPr>
              <a:t>that’s</a:t>
            </a:r>
            <a:r>
              <a:rPr lang="tr-TR" sz="1100" dirty="0">
                <a:ea typeface="+mn-lt"/>
                <a:cs typeface="+mn-lt"/>
              </a:rPr>
              <a:t> it.’”</a:t>
            </a:r>
            <a:endParaRPr lang="tr-TR" sz="1100" dirty="0"/>
          </a:p>
          <a:p>
            <a:endParaRPr lang="tr-TR" sz="1100" dirty="0"/>
          </a:p>
          <a:p>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questions</a:t>
            </a:r>
            <a:r>
              <a:rPr lang="tr-TR" sz="1100" dirty="0">
                <a:ea typeface="+mn-lt"/>
                <a:cs typeface="+mn-lt"/>
              </a:rPr>
              <a:t> </a:t>
            </a:r>
            <a:r>
              <a:rPr lang="tr-TR" sz="1100" dirty="0" err="1">
                <a:ea typeface="+mn-lt"/>
                <a:cs typeface="+mn-lt"/>
              </a:rPr>
              <a:t>if</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gained</a:t>
            </a:r>
            <a:r>
              <a:rPr lang="tr-TR" sz="1100" dirty="0">
                <a:ea typeface="+mn-lt"/>
                <a:cs typeface="+mn-lt"/>
              </a:rPr>
              <a:t> </a:t>
            </a:r>
            <a:r>
              <a:rPr lang="tr-TR" sz="1100" dirty="0" err="1">
                <a:ea typeface="+mn-lt"/>
                <a:cs typeface="+mn-lt"/>
              </a:rPr>
              <a:t>sovereignty</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the</a:t>
            </a:r>
            <a:r>
              <a:rPr lang="tr-TR" sz="1100" dirty="0">
                <a:ea typeface="+mn-lt"/>
                <a:cs typeface="+mn-lt"/>
              </a:rPr>
              <a:t> </a:t>
            </a:r>
            <a:r>
              <a:rPr lang="tr-TR" sz="1100" dirty="0" err="1">
                <a:ea typeface="+mn-lt"/>
                <a:cs typeface="+mn-lt"/>
              </a:rPr>
              <a:t>knight's</a:t>
            </a:r>
            <a:r>
              <a:rPr lang="tr-TR" sz="1100" dirty="0">
                <a:ea typeface="+mn-lt"/>
                <a:cs typeface="+mn-lt"/>
              </a:rPr>
              <a:t> </a:t>
            </a:r>
            <a:r>
              <a:rPr lang="tr-TR" sz="1100" dirty="0" err="1">
                <a:ea typeface="+mn-lt"/>
                <a:cs typeface="+mn-lt"/>
              </a:rPr>
              <a:t>affirmation</a:t>
            </a:r>
            <a:r>
              <a:rPr lang="tr-TR" sz="1100" dirty="0">
                <a:ea typeface="+mn-lt"/>
                <a:cs typeface="+mn-lt"/>
              </a:rPr>
              <a:t> </a:t>
            </a:r>
            <a:r>
              <a:rPr lang="tr-TR" sz="1100" dirty="0" err="1">
                <a:ea typeface="+mn-lt"/>
                <a:cs typeface="+mn-lt"/>
              </a:rPr>
              <a:t>proves</a:t>
            </a:r>
            <a:r>
              <a:rPr lang="tr-TR" sz="1100" dirty="0">
                <a:ea typeface="+mn-lt"/>
                <a:cs typeface="+mn-lt"/>
              </a:rPr>
              <a:t> </a:t>
            </a:r>
            <a:r>
              <a:rPr lang="tr-TR" sz="1100" dirty="0" err="1">
                <a:ea typeface="+mn-lt"/>
                <a:cs typeface="+mn-lt"/>
              </a:rPr>
              <a:t>that</a:t>
            </a:r>
            <a:r>
              <a:rPr lang="tr-TR" sz="1100" dirty="0">
                <a:ea typeface="+mn-lt"/>
                <a:cs typeface="+mn-lt"/>
              </a:rPr>
              <a:t> he </a:t>
            </a:r>
            <a:r>
              <a:rPr lang="tr-TR" sz="1100" dirty="0" err="1">
                <a:ea typeface="+mn-lt"/>
                <a:cs typeface="+mn-lt"/>
              </a:rPr>
              <a:t>learned</a:t>
            </a:r>
            <a:r>
              <a:rPr lang="tr-TR" sz="1100" dirty="0">
                <a:ea typeface="+mn-lt"/>
                <a:cs typeface="+mn-lt"/>
              </a:rPr>
              <a:t> his </a:t>
            </a:r>
            <a:r>
              <a:rPr lang="tr-TR" sz="1100" dirty="0" err="1">
                <a:ea typeface="+mn-lt"/>
                <a:cs typeface="+mn-lt"/>
              </a:rPr>
              <a:t>lesson</a:t>
            </a:r>
            <a:r>
              <a:rPr lang="tr-TR" sz="1100" dirty="0">
                <a:ea typeface="+mn-lt"/>
                <a:cs typeface="+mn-lt"/>
              </a:rPr>
              <a:t>. </a:t>
            </a:r>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wants</a:t>
            </a:r>
            <a:r>
              <a:rPr lang="tr-TR" sz="1100" dirty="0">
                <a:ea typeface="+mn-lt"/>
                <a:cs typeface="+mn-lt"/>
              </a:rPr>
              <a:t> </a:t>
            </a:r>
            <a:r>
              <a:rPr lang="tr-TR" sz="1100" dirty="0" err="1">
                <a:ea typeface="+mn-lt"/>
                <a:cs typeface="+mn-lt"/>
              </a:rPr>
              <a:t>to</a:t>
            </a:r>
            <a:r>
              <a:rPr lang="tr-TR" sz="1100" dirty="0">
                <a:ea typeface="+mn-lt"/>
                <a:cs typeface="+mn-lt"/>
              </a:rPr>
              <a:t> test </a:t>
            </a:r>
            <a:r>
              <a:rPr lang="tr-TR" sz="1100" dirty="0" err="1">
                <a:ea typeface="+mn-lt"/>
                <a:cs typeface="+mn-lt"/>
              </a:rPr>
              <a:t>if</a:t>
            </a:r>
            <a:r>
              <a:rPr lang="tr-TR" sz="1100" dirty="0">
                <a:ea typeface="+mn-lt"/>
                <a:cs typeface="+mn-lt"/>
              </a:rPr>
              <a:t> his </a:t>
            </a:r>
            <a:r>
              <a:rPr lang="tr-TR" sz="1100" dirty="0" err="1">
                <a:ea typeface="+mn-lt"/>
                <a:cs typeface="+mn-lt"/>
              </a:rPr>
              <a:t>submission</a:t>
            </a:r>
            <a:r>
              <a:rPr lang="tr-TR" sz="1100" dirty="0">
                <a:ea typeface="+mn-lt"/>
                <a:cs typeface="+mn-lt"/>
              </a:rPr>
              <a:t> is </a:t>
            </a:r>
            <a:r>
              <a:rPr lang="tr-TR" sz="1100" dirty="0" err="1">
                <a:ea typeface="+mn-lt"/>
                <a:cs typeface="+mn-lt"/>
              </a:rPr>
              <a:t>genuine</a:t>
            </a:r>
            <a:r>
              <a:rPr lang="tr-TR" sz="1100" dirty="0">
                <a:ea typeface="+mn-lt"/>
                <a:cs typeface="+mn-lt"/>
              </a:rPr>
              <a:t>. </a:t>
            </a:r>
            <a:r>
              <a:rPr lang="tr-TR" sz="1100" dirty="0" err="1">
                <a:ea typeface="+mn-lt"/>
                <a:cs typeface="+mn-lt"/>
              </a:rPr>
              <a:t>if</a:t>
            </a:r>
            <a:r>
              <a:rPr lang="tr-TR" sz="1100" dirty="0">
                <a:ea typeface="+mn-lt"/>
                <a:cs typeface="+mn-lt"/>
              </a:rPr>
              <a:t> he is </a:t>
            </a:r>
            <a:r>
              <a:rPr lang="tr-TR" sz="1100" dirty="0" err="1">
                <a:ea typeface="+mn-lt"/>
                <a:cs typeface="+mn-lt"/>
              </a:rPr>
              <a:t>really</a:t>
            </a:r>
            <a:r>
              <a:rPr lang="tr-TR" sz="1100" dirty="0">
                <a:ea typeface="+mn-lt"/>
                <a:cs typeface="+mn-lt"/>
              </a:rPr>
              <a:t> </a:t>
            </a:r>
            <a:r>
              <a:rPr lang="tr-TR" sz="1100" dirty="0" err="1">
                <a:ea typeface="+mn-lt"/>
                <a:cs typeface="+mn-lt"/>
              </a:rPr>
              <a:t>willing</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give</a:t>
            </a:r>
            <a:r>
              <a:rPr lang="tr-TR" sz="1100" dirty="0">
                <a:ea typeface="+mn-lt"/>
                <a:cs typeface="+mn-lt"/>
              </a:rPr>
              <a:t> </a:t>
            </a:r>
            <a:r>
              <a:rPr lang="tr-TR" sz="1100" dirty="0" err="1">
                <a:ea typeface="+mn-lt"/>
                <a:cs typeface="+mn-lt"/>
              </a:rPr>
              <a:t>up</a:t>
            </a:r>
            <a:r>
              <a:rPr lang="tr-TR" sz="1100" dirty="0">
                <a:ea typeface="+mn-lt"/>
                <a:cs typeface="+mn-lt"/>
              </a:rPr>
              <a:t> </a:t>
            </a:r>
            <a:r>
              <a:rPr lang="tr-TR" sz="1100" dirty="0" err="1">
                <a:ea typeface="+mn-lt"/>
                <a:cs typeface="+mn-lt"/>
              </a:rPr>
              <a:t>trying</a:t>
            </a:r>
            <a:r>
              <a:rPr lang="tr-TR" sz="1100" dirty="0">
                <a:ea typeface="+mn-lt"/>
                <a:cs typeface="+mn-lt"/>
              </a:rPr>
              <a:t> </a:t>
            </a:r>
            <a:r>
              <a:rPr lang="tr-TR" sz="1100" dirty="0" err="1">
                <a:ea typeface="+mn-lt"/>
                <a:cs typeface="+mn-lt"/>
              </a:rPr>
              <a:t>to</a:t>
            </a:r>
            <a:r>
              <a:rPr lang="tr-TR" sz="1100" dirty="0">
                <a:ea typeface="+mn-lt"/>
                <a:cs typeface="+mn-lt"/>
              </a:rPr>
              <a:t> </a:t>
            </a:r>
            <a:r>
              <a:rPr lang="tr-TR" sz="1100" dirty="0" err="1">
                <a:ea typeface="+mn-lt"/>
                <a:cs typeface="+mn-lt"/>
              </a:rPr>
              <a:t>control</a:t>
            </a:r>
            <a:r>
              <a:rPr lang="tr-TR" sz="1100" dirty="0">
                <a:ea typeface="+mn-lt"/>
                <a:cs typeface="+mn-lt"/>
              </a:rPr>
              <a:t> her, it </a:t>
            </a:r>
            <a:r>
              <a:rPr lang="tr-TR" sz="1100" dirty="0" err="1">
                <a:ea typeface="+mn-lt"/>
                <a:cs typeface="+mn-lt"/>
              </a:rPr>
              <a:t>will</a:t>
            </a:r>
            <a:r>
              <a:rPr lang="tr-TR" sz="1100" dirty="0">
                <a:ea typeface="+mn-lt"/>
                <a:cs typeface="+mn-lt"/>
              </a:rPr>
              <a:t> </a:t>
            </a:r>
            <a:r>
              <a:rPr lang="tr-TR" sz="1100" dirty="0" err="1">
                <a:ea typeface="+mn-lt"/>
                <a:cs typeface="+mn-lt"/>
              </a:rPr>
              <a:t>lead</a:t>
            </a:r>
            <a:r>
              <a:rPr lang="tr-TR" sz="1100" dirty="0">
                <a:ea typeface="+mn-lt"/>
                <a:cs typeface="+mn-lt"/>
              </a:rPr>
              <a:t> </a:t>
            </a:r>
            <a:r>
              <a:rPr lang="tr-TR" sz="1100" dirty="0" err="1">
                <a:ea typeface="+mn-lt"/>
                <a:cs typeface="+mn-lt"/>
              </a:rPr>
              <a:t>to</a:t>
            </a:r>
            <a:r>
              <a:rPr lang="tr-TR" sz="1100" dirty="0">
                <a:ea typeface="+mn-lt"/>
                <a:cs typeface="+mn-lt"/>
              </a:rPr>
              <a:t> a </a:t>
            </a:r>
            <a:r>
              <a:rPr lang="tr-TR" sz="1100" dirty="0" err="1">
                <a:ea typeface="+mn-lt"/>
                <a:cs typeface="+mn-lt"/>
              </a:rPr>
              <a:t>happy</a:t>
            </a:r>
            <a:r>
              <a:rPr lang="tr-TR" sz="1100" dirty="0">
                <a:ea typeface="+mn-lt"/>
                <a:cs typeface="+mn-lt"/>
              </a:rPr>
              <a:t> </a:t>
            </a:r>
            <a:r>
              <a:rPr lang="tr-TR" sz="1100" dirty="0" err="1">
                <a:ea typeface="+mn-lt"/>
                <a:cs typeface="+mn-lt"/>
              </a:rPr>
              <a:t>outcome</a:t>
            </a:r>
            <a:r>
              <a:rPr lang="tr-TR" sz="1100" dirty="0">
                <a:ea typeface="+mn-lt"/>
                <a:cs typeface="+mn-lt"/>
              </a:rPr>
              <a:t> </a:t>
            </a:r>
            <a:r>
              <a:rPr lang="tr-TR" sz="1100" dirty="0" err="1">
                <a:ea typeface="+mn-lt"/>
                <a:cs typeface="+mn-lt"/>
              </a:rPr>
              <a:t>for</a:t>
            </a:r>
            <a:r>
              <a:rPr lang="tr-TR" sz="1100" dirty="0">
                <a:ea typeface="+mn-lt"/>
                <a:cs typeface="+mn-lt"/>
              </a:rPr>
              <a:t> </a:t>
            </a:r>
            <a:r>
              <a:rPr lang="tr-TR" sz="1100" dirty="0" err="1">
                <a:ea typeface="+mn-lt"/>
                <a:cs typeface="+mn-lt"/>
              </a:rPr>
              <a:t>him</a:t>
            </a:r>
            <a:r>
              <a:rPr lang="tr-TR" sz="1100" dirty="0">
                <a:ea typeface="+mn-lt"/>
                <a:cs typeface="+mn-lt"/>
              </a:rPr>
              <a:t> </a:t>
            </a:r>
            <a:r>
              <a:rPr lang="tr-TR" sz="1100" dirty="0" err="1">
                <a:ea typeface="+mn-lt"/>
                <a:cs typeface="+mn-lt"/>
              </a:rPr>
              <a:t>too</a:t>
            </a:r>
            <a:r>
              <a:rPr lang="tr-TR" sz="1100" dirty="0">
                <a:ea typeface="+mn-lt"/>
                <a:cs typeface="+mn-lt"/>
              </a:rPr>
              <a:t>. at </a:t>
            </a:r>
            <a:r>
              <a:rPr lang="tr-TR" sz="1100" dirty="0" err="1">
                <a:ea typeface="+mn-lt"/>
                <a:cs typeface="+mn-lt"/>
              </a:rPr>
              <a:t>the</a:t>
            </a:r>
            <a:r>
              <a:rPr lang="tr-TR" sz="1100" dirty="0">
                <a:ea typeface="+mn-lt"/>
                <a:cs typeface="+mn-lt"/>
              </a:rPr>
              <a:t> </a:t>
            </a:r>
            <a:r>
              <a:rPr lang="tr-TR" sz="1100" dirty="0" err="1">
                <a:ea typeface="+mn-lt"/>
                <a:cs typeface="+mn-lt"/>
              </a:rPr>
              <a:t>end</a:t>
            </a:r>
            <a:r>
              <a:rPr lang="tr-TR" sz="1100" dirty="0">
                <a:ea typeface="+mn-lt"/>
                <a:cs typeface="+mn-lt"/>
              </a:rPr>
              <a:t> of </a:t>
            </a:r>
            <a:r>
              <a:rPr lang="tr-TR" sz="1100" dirty="0" err="1">
                <a:ea typeface="+mn-lt"/>
                <a:cs typeface="+mn-lt"/>
              </a:rPr>
              <a:t>the</a:t>
            </a:r>
            <a:r>
              <a:rPr lang="tr-TR" sz="1100" dirty="0">
                <a:ea typeface="+mn-lt"/>
                <a:cs typeface="+mn-lt"/>
              </a:rPr>
              <a:t> </a:t>
            </a:r>
            <a:r>
              <a:rPr lang="tr-TR" sz="1100" dirty="0" err="1">
                <a:ea typeface="+mn-lt"/>
                <a:cs typeface="+mn-lt"/>
              </a:rPr>
              <a:t>day</a:t>
            </a:r>
            <a:r>
              <a:rPr lang="tr-TR" sz="1100" dirty="0">
                <a:ea typeface="+mn-lt"/>
                <a:cs typeface="+mn-lt"/>
              </a:rPr>
              <a:t> </a:t>
            </a:r>
            <a:r>
              <a:rPr lang="tr-TR" sz="1100" dirty="0" err="1">
                <a:ea typeface="+mn-lt"/>
                <a:cs typeface="+mn-lt"/>
              </a:rPr>
              <a:t>one</a:t>
            </a:r>
            <a:r>
              <a:rPr lang="tr-TR" sz="1100" dirty="0">
                <a:ea typeface="+mn-lt"/>
                <a:cs typeface="+mn-lt"/>
              </a:rPr>
              <a:t> of </a:t>
            </a:r>
            <a:r>
              <a:rPr lang="tr-TR" sz="1100" dirty="0" err="1">
                <a:ea typeface="+mn-lt"/>
                <a:cs typeface="+mn-lt"/>
              </a:rPr>
              <a:t>the</a:t>
            </a:r>
            <a:r>
              <a:rPr lang="tr-TR" sz="1100" dirty="0">
                <a:ea typeface="+mn-lt"/>
                <a:cs typeface="+mn-lt"/>
              </a:rPr>
              <a:t> </a:t>
            </a:r>
            <a:r>
              <a:rPr lang="tr-TR" sz="1100" dirty="0" err="1">
                <a:ea typeface="+mn-lt"/>
                <a:cs typeface="+mn-lt"/>
              </a:rPr>
              <a:t>key</a:t>
            </a:r>
            <a:r>
              <a:rPr lang="tr-TR" sz="1100" dirty="0">
                <a:ea typeface="+mn-lt"/>
                <a:cs typeface="+mn-lt"/>
              </a:rPr>
              <a:t> </a:t>
            </a:r>
            <a:r>
              <a:rPr lang="tr-TR" sz="1100" dirty="0" err="1">
                <a:ea typeface="+mn-lt"/>
                <a:cs typeface="+mn-lt"/>
              </a:rPr>
              <a:t>themes</a:t>
            </a:r>
            <a:r>
              <a:rPr lang="tr-TR" sz="1100" dirty="0">
                <a:ea typeface="+mn-lt"/>
                <a:cs typeface="+mn-lt"/>
              </a:rPr>
              <a:t> of </a:t>
            </a:r>
            <a:r>
              <a:rPr lang="tr-TR" sz="1100" dirty="0" err="1">
                <a:ea typeface="+mn-lt"/>
                <a:cs typeface="+mn-lt"/>
              </a:rPr>
              <a:t>this</a:t>
            </a:r>
            <a:r>
              <a:rPr lang="tr-TR" sz="1100" dirty="0">
                <a:ea typeface="+mn-lt"/>
                <a:cs typeface="+mn-lt"/>
              </a:rPr>
              <a:t> </a:t>
            </a:r>
            <a:r>
              <a:rPr lang="tr-TR" sz="1100" dirty="0" err="1">
                <a:ea typeface="+mn-lt"/>
                <a:cs typeface="+mn-lt"/>
              </a:rPr>
              <a:t>tale</a:t>
            </a:r>
            <a:r>
              <a:rPr lang="tr-TR" sz="1100" dirty="0">
                <a:ea typeface="+mn-lt"/>
                <a:cs typeface="+mn-lt"/>
              </a:rPr>
              <a:t> is </a:t>
            </a:r>
            <a:r>
              <a:rPr lang="tr-TR" sz="1100" dirty="0" err="1">
                <a:ea typeface="+mn-lt"/>
                <a:cs typeface="+mn-lt"/>
              </a:rPr>
              <a:t>equality</a:t>
            </a:r>
            <a:r>
              <a:rPr lang="tr-TR" sz="1100" dirty="0">
                <a:ea typeface="+mn-lt"/>
                <a:cs typeface="+mn-lt"/>
              </a:rPr>
              <a:t>, they </a:t>
            </a:r>
            <a:r>
              <a:rPr lang="tr-TR" sz="1100" dirty="0" err="1">
                <a:ea typeface="+mn-lt"/>
                <a:cs typeface="+mn-lt"/>
              </a:rPr>
              <a:t>both</a:t>
            </a:r>
            <a:r>
              <a:rPr lang="tr-TR" sz="1100" dirty="0">
                <a:ea typeface="+mn-lt"/>
                <a:cs typeface="+mn-lt"/>
              </a:rPr>
              <a:t> </a:t>
            </a:r>
            <a:r>
              <a:rPr lang="tr-TR" sz="1100" dirty="0" err="1">
                <a:ea typeface="+mn-lt"/>
                <a:cs typeface="+mn-lt"/>
              </a:rPr>
              <a:t>will</a:t>
            </a:r>
            <a:r>
              <a:rPr lang="tr-TR" sz="1100" dirty="0">
                <a:ea typeface="+mn-lt"/>
                <a:cs typeface="+mn-lt"/>
              </a:rPr>
              <a:t> be </a:t>
            </a:r>
            <a:r>
              <a:rPr lang="tr-TR" sz="1100" dirty="0" err="1">
                <a:ea typeface="+mn-lt"/>
                <a:cs typeface="+mn-lt"/>
              </a:rPr>
              <a:t>happy</a:t>
            </a:r>
            <a:r>
              <a:rPr lang="tr-TR" sz="1100" dirty="0">
                <a:ea typeface="+mn-lt"/>
                <a:cs typeface="+mn-lt"/>
              </a:rPr>
              <a:t> </a:t>
            </a:r>
            <a:r>
              <a:rPr lang="tr-TR" sz="1100" dirty="0" err="1">
                <a:ea typeface="+mn-lt"/>
                <a:cs typeface="+mn-lt"/>
              </a:rPr>
              <a:t>and</a:t>
            </a:r>
            <a:r>
              <a:rPr lang="tr-TR" sz="1100" dirty="0">
                <a:ea typeface="+mn-lt"/>
                <a:cs typeface="+mn-lt"/>
              </a:rPr>
              <a:t> they </a:t>
            </a:r>
            <a:r>
              <a:rPr lang="tr-TR" sz="1100" dirty="0" err="1">
                <a:ea typeface="+mn-lt"/>
                <a:cs typeface="+mn-lt"/>
              </a:rPr>
              <a:t>both</a:t>
            </a:r>
            <a:r>
              <a:rPr lang="tr-TR" sz="1100" dirty="0">
                <a:ea typeface="+mn-lt"/>
                <a:cs typeface="+mn-lt"/>
              </a:rPr>
              <a:t> </a:t>
            </a:r>
            <a:r>
              <a:rPr lang="tr-TR" sz="1100" dirty="0" err="1">
                <a:ea typeface="+mn-lt"/>
                <a:cs typeface="+mn-lt"/>
              </a:rPr>
              <a:t>will</a:t>
            </a:r>
            <a:r>
              <a:rPr lang="tr-TR" sz="1100" dirty="0">
                <a:ea typeface="+mn-lt"/>
                <a:cs typeface="+mn-lt"/>
              </a:rPr>
              <a:t> be </a:t>
            </a:r>
            <a:r>
              <a:rPr lang="tr-TR" sz="1100" dirty="0" err="1">
                <a:ea typeface="+mn-lt"/>
                <a:cs typeface="+mn-lt"/>
              </a:rPr>
              <a:t>rewarded</a:t>
            </a:r>
            <a:r>
              <a:rPr lang="tr-TR" sz="1100" dirty="0">
                <a:ea typeface="+mn-lt"/>
                <a:cs typeface="+mn-lt"/>
              </a:rPr>
              <a:t> </a:t>
            </a:r>
            <a:r>
              <a:rPr lang="tr-TR" sz="1100" dirty="0" err="1">
                <a:ea typeface="+mn-lt"/>
                <a:cs typeface="+mn-lt"/>
              </a:rPr>
              <a:t>if</a:t>
            </a:r>
            <a:r>
              <a:rPr lang="tr-TR" sz="1100" dirty="0">
                <a:ea typeface="+mn-lt"/>
                <a:cs typeface="+mn-lt"/>
              </a:rPr>
              <a:t> they </a:t>
            </a:r>
            <a:r>
              <a:rPr lang="tr-TR" sz="1100" dirty="0" err="1">
                <a:ea typeface="+mn-lt"/>
                <a:cs typeface="+mn-lt"/>
              </a:rPr>
              <a:t>both</a:t>
            </a:r>
            <a:r>
              <a:rPr lang="tr-TR" sz="1100" dirty="0">
                <a:ea typeface="+mn-lt"/>
                <a:cs typeface="+mn-lt"/>
              </a:rPr>
              <a:t> </a:t>
            </a:r>
            <a:r>
              <a:rPr lang="tr-TR" sz="1100" dirty="0" err="1">
                <a:ea typeface="+mn-lt"/>
                <a:cs typeface="+mn-lt"/>
              </a:rPr>
              <a:t>respect</a:t>
            </a:r>
            <a:r>
              <a:rPr lang="tr-TR" sz="1100" dirty="0">
                <a:ea typeface="+mn-lt"/>
                <a:cs typeface="+mn-lt"/>
              </a:rPr>
              <a:t> </a:t>
            </a:r>
            <a:r>
              <a:rPr lang="tr-TR" sz="1100" dirty="0" err="1">
                <a:ea typeface="+mn-lt"/>
                <a:cs typeface="+mn-lt"/>
              </a:rPr>
              <a:t>each</a:t>
            </a:r>
            <a:r>
              <a:rPr lang="tr-TR" sz="1100" dirty="0">
                <a:ea typeface="+mn-lt"/>
                <a:cs typeface="+mn-lt"/>
              </a:rPr>
              <a:t> </a:t>
            </a:r>
            <a:r>
              <a:rPr lang="tr-TR" sz="1100" dirty="0" err="1">
                <a:ea typeface="+mn-lt"/>
                <a:cs typeface="+mn-lt"/>
              </a:rPr>
              <a:t>others</a:t>
            </a:r>
            <a:r>
              <a:rPr lang="tr-TR" sz="1100" dirty="0">
                <a:ea typeface="+mn-lt"/>
                <a:cs typeface="+mn-lt"/>
              </a:rPr>
              <a:t> </a:t>
            </a:r>
            <a:r>
              <a:rPr lang="tr-TR" sz="1100" dirty="0" err="1">
                <a:ea typeface="+mn-lt"/>
                <a:cs typeface="+mn-lt"/>
              </a:rPr>
              <a:t>opinions</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toughts</a:t>
            </a:r>
            <a:r>
              <a:rPr lang="tr-TR" sz="1100" dirty="0">
                <a:ea typeface="+mn-lt"/>
                <a:cs typeface="+mn-lt"/>
              </a:rPr>
              <a:t>.</a:t>
            </a:r>
            <a:endParaRPr lang="tr-TR" sz="1100" dirty="0"/>
          </a:p>
          <a:p>
            <a:endParaRPr lang="tr-TR" sz="1100" dirty="0"/>
          </a:p>
          <a:p>
            <a:pPr marL="0" indent="0"/>
            <a:r>
              <a:rPr lang="tr-TR" sz="1100" dirty="0">
                <a:ea typeface="+mn-lt"/>
                <a:cs typeface="+mn-lt"/>
              </a:rPr>
              <a:t>“‘</a:t>
            </a:r>
            <a:r>
              <a:rPr lang="tr-TR" sz="1100" dirty="0" err="1">
                <a:ea typeface="+mn-lt"/>
                <a:cs typeface="+mn-lt"/>
              </a:rPr>
              <a:t>Kiss</a:t>
            </a:r>
            <a:r>
              <a:rPr lang="tr-TR" sz="1100" dirty="0">
                <a:ea typeface="+mn-lt"/>
                <a:cs typeface="+mn-lt"/>
              </a:rPr>
              <a:t> me,’ </a:t>
            </a:r>
            <a:r>
              <a:rPr lang="tr-TR" sz="1100" dirty="0" err="1">
                <a:ea typeface="+mn-lt"/>
                <a:cs typeface="+mn-lt"/>
              </a:rPr>
              <a:t>she</a:t>
            </a:r>
            <a:r>
              <a:rPr lang="tr-TR" sz="1100" dirty="0">
                <a:ea typeface="+mn-lt"/>
                <a:cs typeface="+mn-lt"/>
              </a:rPr>
              <a:t> </a:t>
            </a:r>
            <a:r>
              <a:rPr lang="tr-TR" sz="1100" dirty="0" err="1">
                <a:ea typeface="+mn-lt"/>
                <a:cs typeface="+mn-lt"/>
              </a:rPr>
              <a:t>cried</a:t>
            </a:r>
            <a:r>
              <a:rPr lang="tr-TR" sz="1100" dirty="0">
                <a:ea typeface="+mn-lt"/>
                <a:cs typeface="+mn-lt"/>
              </a:rPr>
              <a:t>. ‘No </a:t>
            </a:r>
            <a:r>
              <a:rPr lang="tr-TR" sz="1100" dirty="0" err="1">
                <a:ea typeface="+mn-lt"/>
                <a:cs typeface="+mn-lt"/>
              </a:rPr>
              <a:t>quarrels</a:t>
            </a:r>
            <a:r>
              <a:rPr lang="tr-TR" sz="1100" dirty="0">
                <a:ea typeface="+mn-lt"/>
                <a:cs typeface="+mn-lt"/>
              </a:rPr>
              <a:t>! On </a:t>
            </a:r>
            <a:r>
              <a:rPr lang="tr-TR" sz="1100" dirty="0" err="1">
                <a:ea typeface="+mn-lt"/>
                <a:cs typeface="+mn-lt"/>
              </a:rPr>
              <a:t>my</a:t>
            </a:r>
            <a:r>
              <a:rPr lang="tr-TR" sz="1100" dirty="0">
                <a:ea typeface="+mn-lt"/>
                <a:cs typeface="+mn-lt"/>
              </a:rPr>
              <a:t> </a:t>
            </a:r>
            <a:r>
              <a:rPr lang="tr-TR" sz="1100" dirty="0" err="1">
                <a:ea typeface="+mn-lt"/>
                <a:cs typeface="+mn-lt"/>
              </a:rPr>
              <a:t>oath</a:t>
            </a:r>
            <a:endParaRPr lang="tr-TR" sz="1100" dirty="0"/>
          </a:p>
          <a:p>
            <a:r>
              <a:rPr lang="tr-TR" sz="1100" dirty="0" err="1">
                <a:ea typeface="+mn-lt"/>
                <a:cs typeface="+mn-lt"/>
              </a:rPr>
              <a:t>And</a:t>
            </a:r>
            <a:r>
              <a:rPr lang="tr-TR" sz="1100" dirty="0">
                <a:ea typeface="+mn-lt"/>
                <a:cs typeface="+mn-lt"/>
              </a:rPr>
              <a:t> </a:t>
            </a:r>
            <a:r>
              <a:rPr lang="tr-TR" sz="1100" dirty="0" err="1">
                <a:ea typeface="+mn-lt"/>
                <a:cs typeface="+mn-lt"/>
              </a:rPr>
              <a:t>word</a:t>
            </a:r>
            <a:r>
              <a:rPr lang="tr-TR" sz="1100" dirty="0">
                <a:ea typeface="+mn-lt"/>
                <a:cs typeface="+mn-lt"/>
              </a:rPr>
              <a:t> of </a:t>
            </a:r>
            <a:r>
              <a:rPr lang="tr-TR" sz="1100" dirty="0" err="1">
                <a:ea typeface="+mn-lt"/>
                <a:cs typeface="+mn-lt"/>
              </a:rPr>
              <a:t>honor</a:t>
            </a:r>
            <a:r>
              <a:rPr lang="tr-TR" sz="1100" dirty="0">
                <a:ea typeface="+mn-lt"/>
                <a:cs typeface="+mn-lt"/>
              </a:rPr>
              <a:t>, </a:t>
            </a:r>
            <a:r>
              <a:rPr lang="tr-TR" sz="1100" dirty="0" err="1">
                <a:ea typeface="+mn-lt"/>
                <a:cs typeface="+mn-lt"/>
              </a:rPr>
              <a:t>you</a:t>
            </a:r>
            <a:r>
              <a:rPr lang="tr-TR" sz="1100" dirty="0">
                <a:ea typeface="+mn-lt"/>
                <a:cs typeface="+mn-lt"/>
              </a:rPr>
              <a:t> </a:t>
            </a:r>
            <a:r>
              <a:rPr lang="tr-TR" sz="1100" dirty="0" err="1">
                <a:ea typeface="+mn-lt"/>
                <a:cs typeface="+mn-lt"/>
              </a:rPr>
              <a:t>shall</a:t>
            </a:r>
            <a:r>
              <a:rPr lang="tr-TR" sz="1100" dirty="0">
                <a:ea typeface="+mn-lt"/>
                <a:cs typeface="+mn-lt"/>
              </a:rPr>
              <a:t> </a:t>
            </a:r>
            <a:r>
              <a:rPr lang="tr-TR" sz="1100" dirty="0" err="1">
                <a:ea typeface="+mn-lt"/>
                <a:cs typeface="+mn-lt"/>
              </a:rPr>
              <a:t>find</a:t>
            </a:r>
            <a:r>
              <a:rPr lang="tr-TR" sz="1100" dirty="0">
                <a:ea typeface="+mn-lt"/>
                <a:cs typeface="+mn-lt"/>
              </a:rPr>
              <a:t> me </a:t>
            </a:r>
            <a:r>
              <a:rPr lang="tr-TR" sz="1100" dirty="0" err="1">
                <a:ea typeface="+mn-lt"/>
                <a:cs typeface="+mn-lt"/>
              </a:rPr>
              <a:t>both</a:t>
            </a:r>
            <a:r>
              <a:rPr lang="tr-TR" sz="1100" dirty="0">
                <a:ea typeface="+mn-lt"/>
                <a:cs typeface="+mn-lt"/>
              </a:rPr>
              <a:t>,</a:t>
            </a:r>
            <a:endParaRPr lang="tr-TR" sz="1100" dirty="0"/>
          </a:p>
          <a:p>
            <a:r>
              <a:rPr lang="tr-TR" sz="1100" dirty="0" err="1">
                <a:ea typeface="+mn-lt"/>
                <a:cs typeface="+mn-lt"/>
              </a:rPr>
              <a:t>That</a:t>
            </a:r>
            <a:r>
              <a:rPr lang="tr-TR" sz="1100" dirty="0">
                <a:ea typeface="+mn-lt"/>
                <a:cs typeface="+mn-lt"/>
              </a:rPr>
              <a:t> is, </a:t>
            </a:r>
            <a:r>
              <a:rPr lang="tr-TR" sz="1100" dirty="0" err="1">
                <a:ea typeface="+mn-lt"/>
                <a:cs typeface="+mn-lt"/>
              </a:rPr>
              <a:t>both</a:t>
            </a:r>
            <a:r>
              <a:rPr lang="tr-TR" sz="1100" dirty="0">
                <a:ea typeface="+mn-lt"/>
                <a:cs typeface="+mn-lt"/>
              </a:rPr>
              <a:t> </a:t>
            </a:r>
            <a:r>
              <a:rPr lang="tr-TR" sz="1100" dirty="0" err="1">
                <a:ea typeface="+mn-lt"/>
                <a:cs typeface="+mn-lt"/>
              </a:rPr>
              <a:t>fair</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faithful</a:t>
            </a:r>
            <a:r>
              <a:rPr lang="tr-TR" sz="1100" dirty="0">
                <a:ea typeface="+mn-lt"/>
                <a:cs typeface="+mn-lt"/>
              </a:rPr>
              <a:t> as a </a:t>
            </a:r>
            <a:r>
              <a:rPr lang="tr-TR" sz="1100" dirty="0" err="1">
                <a:ea typeface="+mn-lt"/>
                <a:cs typeface="+mn-lt"/>
              </a:rPr>
              <a:t>wife</a:t>
            </a:r>
            <a:r>
              <a:rPr lang="tr-TR" sz="1100" dirty="0">
                <a:ea typeface="+mn-lt"/>
                <a:cs typeface="+mn-lt"/>
              </a:rPr>
              <a:t>.’”</a:t>
            </a:r>
            <a:endParaRPr lang="tr-TR" sz="1100" dirty="0"/>
          </a:p>
          <a:p>
            <a:endParaRPr lang="tr-TR" sz="1100" dirty="0"/>
          </a:p>
          <a:p>
            <a:r>
              <a:rPr lang="tr-TR" sz="1100" dirty="0" err="1">
                <a:ea typeface="+mn-lt"/>
                <a:cs typeface="+mn-lt"/>
              </a:rPr>
              <a:t>old</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reveals</a:t>
            </a:r>
            <a:r>
              <a:rPr lang="tr-TR" sz="1100" dirty="0">
                <a:ea typeface="+mn-lt"/>
                <a:cs typeface="+mn-lt"/>
              </a:rPr>
              <a:t> her </a:t>
            </a:r>
            <a:r>
              <a:rPr lang="tr-TR" sz="1100" dirty="0" err="1">
                <a:ea typeface="+mn-lt"/>
                <a:cs typeface="+mn-lt"/>
              </a:rPr>
              <a:t>true</a:t>
            </a:r>
            <a:r>
              <a:rPr lang="tr-TR" sz="1100" dirty="0">
                <a:ea typeface="+mn-lt"/>
                <a:cs typeface="+mn-lt"/>
              </a:rPr>
              <a:t> </a:t>
            </a:r>
            <a:r>
              <a:rPr lang="tr-TR" sz="1100" dirty="0" err="1">
                <a:ea typeface="+mn-lt"/>
                <a:cs typeface="+mn-lt"/>
              </a:rPr>
              <a:t>nature</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was</a:t>
            </a:r>
            <a:r>
              <a:rPr lang="tr-TR" sz="1100" dirty="0">
                <a:ea typeface="+mn-lt"/>
                <a:cs typeface="+mn-lt"/>
              </a:rPr>
              <a:t> </a:t>
            </a:r>
            <a:r>
              <a:rPr lang="tr-TR" sz="1100" dirty="0" err="1">
                <a:ea typeface="+mn-lt"/>
                <a:cs typeface="+mn-lt"/>
              </a:rPr>
              <a:t>actually</a:t>
            </a:r>
            <a:r>
              <a:rPr lang="tr-TR" sz="1100" dirty="0">
                <a:ea typeface="+mn-lt"/>
                <a:cs typeface="+mn-lt"/>
              </a:rPr>
              <a:t> </a:t>
            </a:r>
            <a:r>
              <a:rPr lang="tr-TR" sz="1100" dirty="0" err="1">
                <a:ea typeface="+mn-lt"/>
                <a:cs typeface="+mn-lt"/>
              </a:rPr>
              <a:t>both</a:t>
            </a:r>
            <a:r>
              <a:rPr lang="tr-TR" sz="1100" dirty="0">
                <a:ea typeface="+mn-lt"/>
                <a:cs typeface="+mn-lt"/>
              </a:rPr>
              <a:t> </a:t>
            </a:r>
            <a:r>
              <a:rPr lang="tr-TR" sz="1100" dirty="0" err="1">
                <a:ea typeface="+mn-lt"/>
                <a:cs typeface="+mn-lt"/>
              </a:rPr>
              <a:t>young</a:t>
            </a:r>
            <a:r>
              <a:rPr lang="tr-TR" sz="1100" dirty="0">
                <a:ea typeface="+mn-lt"/>
                <a:cs typeface="+mn-lt"/>
              </a:rPr>
              <a:t>, </a:t>
            </a:r>
            <a:r>
              <a:rPr lang="tr-TR" sz="1100" dirty="0" err="1">
                <a:ea typeface="+mn-lt"/>
                <a:cs typeface="+mn-lt"/>
              </a:rPr>
              <a:t>beautiful</a:t>
            </a:r>
            <a:r>
              <a:rPr lang="tr-TR" sz="1100" dirty="0">
                <a:ea typeface="+mn-lt"/>
                <a:cs typeface="+mn-lt"/>
              </a:rPr>
              <a:t> </a:t>
            </a:r>
            <a:r>
              <a:rPr lang="tr-TR" sz="1100" dirty="0" err="1">
                <a:ea typeface="+mn-lt"/>
                <a:cs typeface="+mn-lt"/>
              </a:rPr>
              <a:t>and</a:t>
            </a:r>
            <a:r>
              <a:rPr lang="tr-TR" sz="1100" dirty="0">
                <a:ea typeface="+mn-lt"/>
                <a:cs typeface="+mn-lt"/>
              </a:rPr>
              <a:t> a </a:t>
            </a:r>
            <a:r>
              <a:rPr lang="tr-TR" sz="1100" dirty="0" err="1">
                <a:ea typeface="+mn-lt"/>
                <a:cs typeface="+mn-lt"/>
              </a:rPr>
              <a:t>virtuous</a:t>
            </a:r>
            <a:r>
              <a:rPr lang="tr-TR" sz="1100" dirty="0">
                <a:ea typeface="+mn-lt"/>
                <a:cs typeface="+mn-lt"/>
              </a:rPr>
              <a:t> </a:t>
            </a:r>
            <a:r>
              <a:rPr lang="tr-TR" sz="1100" dirty="0" err="1">
                <a:ea typeface="+mn-lt"/>
                <a:cs typeface="+mn-lt"/>
              </a:rPr>
              <a:t>woman</a:t>
            </a:r>
            <a:r>
              <a:rPr lang="tr-TR" sz="1100" dirty="0">
                <a:ea typeface="+mn-lt"/>
                <a:cs typeface="+mn-lt"/>
              </a:rPr>
              <a:t>. </a:t>
            </a:r>
            <a:r>
              <a:rPr lang="tr-TR" sz="1100" dirty="0" err="1">
                <a:ea typeface="+mn-lt"/>
                <a:cs typeface="+mn-lt"/>
              </a:rPr>
              <a:t>now</a:t>
            </a:r>
            <a:r>
              <a:rPr lang="tr-TR" sz="1100" dirty="0">
                <a:ea typeface="+mn-lt"/>
                <a:cs typeface="+mn-lt"/>
              </a:rPr>
              <a:t> </a:t>
            </a:r>
            <a:r>
              <a:rPr lang="tr-TR" sz="1100" dirty="0" err="1">
                <a:ea typeface="+mn-lt"/>
                <a:cs typeface="+mn-lt"/>
              </a:rPr>
              <a:t>she</a:t>
            </a:r>
            <a:r>
              <a:rPr lang="tr-TR" sz="1100" dirty="0">
                <a:ea typeface="+mn-lt"/>
                <a:cs typeface="+mn-lt"/>
              </a:rPr>
              <a:t> </a:t>
            </a:r>
            <a:r>
              <a:rPr lang="tr-TR" sz="1100" dirty="0" err="1">
                <a:ea typeface="+mn-lt"/>
                <a:cs typeface="+mn-lt"/>
              </a:rPr>
              <a:t>represents</a:t>
            </a:r>
            <a:r>
              <a:rPr lang="tr-TR" sz="1100" dirty="0">
                <a:ea typeface="+mn-lt"/>
                <a:cs typeface="+mn-lt"/>
              </a:rPr>
              <a:t> </a:t>
            </a:r>
            <a:r>
              <a:rPr lang="tr-TR" sz="1100" dirty="0" err="1">
                <a:ea typeface="+mn-lt"/>
                <a:cs typeface="+mn-lt"/>
              </a:rPr>
              <a:t>the</a:t>
            </a:r>
            <a:r>
              <a:rPr lang="tr-TR" sz="1100" dirty="0">
                <a:ea typeface="+mn-lt"/>
                <a:cs typeface="+mn-lt"/>
              </a:rPr>
              <a:t> ideal </a:t>
            </a:r>
            <a:r>
              <a:rPr lang="tr-TR" sz="1100" dirty="0" err="1">
                <a:ea typeface="+mn-lt"/>
                <a:cs typeface="+mn-lt"/>
              </a:rPr>
              <a:t>union</a:t>
            </a:r>
            <a:r>
              <a:rPr lang="tr-TR" sz="1100" dirty="0">
                <a:ea typeface="+mn-lt"/>
                <a:cs typeface="+mn-lt"/>
              </a:rPr>
              <a:t> of </a:t>
            </a:r>
            <a:r>
              <a:rPr lang="tr-TR" sz="1100" dirty="0" err="1">
                <a:ea typeface="+mn-lt"/>
                <a:cs typeface="+mn-lt"/>
              </a:rPr>
              <a:t>both</a:t>
            </a:r>
            <a:r>
              <a:rPr lang="tr-TR" sz="1100" dirty="0">
                <a:ea typeface="+mn-lt"/>
                <a:cs typeface="+mn-lt"/>
              </a:rPr>
              <a:t> </a:t>
            </a:r>
            <a:r>
              <a:rPr lang="tr-TR" sz="1100" dirty="0" err="1">
                <a:ea typeface="+mn-lt"/>
                <a:cs typeface="+mn-lt"/>
              </a:rPr>
              <a:t>internal</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external</a:t>
            </a:r>
            <a:r>
              <a:rPr lang="tr-TR" sz="1100" dirty="0">
                <a:ea typeface="+mn-lt"/>
                <a:cs typeface="+mn-lt"/>
              </a:rPr>
              <a:t> </a:t>
            </a:r>
            <a:r>
              <a:rPr lang="tr-TR" sz="1100" dirty="0" err="1">
                <a:ea typeface="+mn-lt"/>
                <a:cs typeface="+mn-lt"/>
              </a:rPr>
              <a:t>beauty</a:t>
            </a:r>
            <a:r>
              <a:rPr lang="tr-TR" sz="1100" dirty="0">
                <a:ea typeface="+mn-lt"/>
                <a:cs typeface="+mn-lt"/>
              </a:rPr>
              <a:t>. </a:t>
            </a:r>
            <a:r>
              <a:rPr lang="tr-TR" sz="1100" dirty="0" err="1">
                <a:ea typeface="+mn-lt"/>
                <a:cs typeface="+mn-lt"/>
              </a:rPr>
              <a:t>because</a:t>
            </a:r>
            <a:r>
              <a:rPr lang="tr-TR" sz="1100" dirty="0">
                <a:ea typeface="+mn-lt"/>
                <a:cs typeface="+mn-lt"/>
              </a:rPr>
              <a:t> </a:t>
            </a:r>
            <a:r>
              <a:rPr lang="tr-TR" sz="1100" dirty="0" err="1">
                <a:ea typeface="+mn-lt"/>
                <a:cs typeface="+mn-lt"/>
              </a:rPr>
              <a:t>the</a:t>
            </a:r>
            <a:r>
              <a:rPr lang="tr-TR" sz="1100" dirty="0">
                <a:ea typeface="+mn-lt"/>
                <a:cs typeface="+mn-lt"/>
              </a:rPr>
              <a:t> Knight is </a:t>
            </a:r>
            <a:r>
              <a:rPr lang="tr-TR" sz="1100" dirty="0" err="1">
                <a:ea typeface="+mn-lt"/>
                <a:cs typeface="+mn-lt"/>
              </a:rPr>
              <a:t>transformed</a:t>
            </a:r>
            <a:r>
              <a:rPr lang="tr-TR" sz="1100" dirty="0">
                <a:ea typeface="+mn-lt"/>
                <a:cs typeface="+mn-lt"/>
              </a:rPr>
              <a:t> </a:t>
            </a:r>
            <a:r>
              <a:rPr lang="tr-TR" sz="1100" dirty="0" err="1">
                <a:ea typeface="+mn-lt"/>
                <a:cs typeface="+mn-lt"/>
              </a:rPr>
              <a:t>into</a:t>
            </a:r>
            <a:r>
              <a:rPr lang="tr-TR" sz="1100" dirty="0">
                <a:ea typeface="+mn-lt"/>
                <a:cs typeface="+mn-lt"/>
              </a:rPr>
              <a:t> a </a:t>
            </a:r>
            <a:r>
              <a:rPr lang="tr-TR" sz="1100" dirty="0" err="1">
                <a:ea typeface="+mn-lt"/>
                <a:cs typeface="+mn-lt"/>
              </a:rPr>
              <a:t>better</a:t>
            </a:r>
            <a:r>
              <a:rPr lang="tr-TR" sz="1100" dirty="0">
                <a:ea typeface="+mn-lt"/>
                <a:cs typeface="+mn-lt"/>
              </a:rPr>
              <a:t> </a:t>
            </a:r>
            <a:r>
              <a:rPr lang="tr-TR" sz="1100" dirty="0" err="1">
                <a:ea typeface="+mn-lt"/>
                <a:cs typeface="+mn-lt"/>
              </a:rPr>
              <a:t>and</a:t>
            </a:r>
            <a:r>
              <a:rPr lang="tr-TR" sz="1100" dirty="0">
                <a:ea typeface="+mn-lt"/>
                <a:cs typeface="+mn-lt"/>
              </a:rPr>
              <a:t> moral </a:t>
            </a:r>
            <a:r>
              <a:rPr lang="tr-TR" sz="1100" dirty="0" err="1">
                <a:ea typeface="+mn-lt"/>
                <a:cs typeface="+mn-lt"/>
              </a:rPr>
              <a:t>person</a:t>
            </a:r>
            <a:r>
              <a:rPr lang="tr-TR" sz="1100" dirty="0">
                <a:ea typeface="+mn-lt"/>
                <a:cs typeface="+mn-lt"/>
              </a:rPr>
              <a:t>, he is </a:t>
            </a:r>
            <a:r>
              <a:rPr lang="tr-TR" sz="1100" dirty="0" err="1">
                <a:ea typeface="+mn-lt"/>
                <a:cs typeface="+mn-lt"/>
              </a:rPr>
              <a:t>now</a:t>
            </a:r>
            <a:r>
              <a:rPr lang="tr-TR" sz="1100" dirty="0">
                <a:ea typeface="+mn-lt"/>
                <a:cs typeface="+mn-lt"/>
              </a:rPr>
              <a:t> </a:t>
            </a:r>
            <a:r>
              <a:rPr lang="tr-TR" sz="1100" dirty="0" err="1">
                <a:ea typeface="+mn-lt"/>
                <a:cs typeface="+mn-lt"/>
              </a:rPr>
              <a:t>rewarded</a:t>
            </a:r>
            <a:r>
              <a:rPr lang="tr-TR" sz="1100" dirty="0">
                <a:ea typeface="+mn-lt"/>
                <a:cs typeface="+mn-lt"/>
              </a:rPr>
              <a:t>, he has a </a:t>
            </a:r>
            <a:r>
              <a:rPr lang="tr-TR" sz="1100" dirty="0" err="1">
                <a:ea typeface="+mn-lt"/>
                <a:cs typeface="+mn-lt"/>
              </a:rPr>
              <a:t>happy</a:t>
            </a:r>
            <a:r>
              <a:rPr lang="tr-TR" sz="1100" dirty="0">
                <a:ea typeface="+mn-lt"/>
                <a:cs typeface="+mn-lt"/>
              </a:rPr>
              <a:t> </a:t>
            </a:r>
            <a:r>
              <a:rPr lang="tr-TR" sz="1100" dirty="0" err="1">
                <a:ea typeface="+mn-lt"/>
                <a:cs typeface="+mn-lt"/>
              </a:rPr>
              <a:t>marriage</a:t>
            </a:r>
            <a:r>
              <a:rPr lang="tr-TR" sz="1100" dirty="0">
                <a:ea typeface="+mn-lt"/>
                <a:cs typeface="+mn-lt"/>
              </a:rPr>
              <a:t> </a:t>
            </a:r>
            <a:r>
              <a:rPr lang="tr-TR" sz="1100" dirty="0" err="1">
                <a:ea typeface="+mn-lt"/>
                <a:cs typeface="+mn-lt"/>
              </a:rPr>
              <a:t>with</a:t>
            </a:r>
            <a:r>
              <a:rPr lang="tr-TR" sz="1100" dirty="0">
                <a:ea typeface="+mn-lt"/>
                <a:cs typeface="+mn-lt"/>
              </a:rPr>
              <a:t> a </a:t>
            </a:r>
            <a:r>
              <a:rPr lang="tr-TR" sz="1100" dirty="0" err="1">
                <a:ea typeface="+mn-lt"/>
                <a:cs typeface="+mn-lt"/>
              </a:rPr>
              <a:t>beautiful</a:t>
            </a:r>
            <a:r>
              <a:rPr lang="tr-TR" sz="1100" dirty="0">
                <a:ea typeface="+mn-lt"/>
                <a:cs typeface="+mn-lt"/>
              </a:rPr>
              <a:t> </a:t>
            </a:r>
            <a:r>
              <a:rPr lang="tr-TR" sz="1100" dirty="0" err="1">
                <a:ea typeface="+mn-lt"/>
                <a:cs typeface="+mn-lt"/>
              </a:rPr>
              <a:t>and</a:t>
            </a:r>
            <a:r>
              <a:rPr lang="tr-TR" sz="1100" dirty="0">
                <a:ea typeface="+mn-lt"/>
                <a:cs typeface="+mn-lt"/>
              </a:rPr>
              <a:t> a </a:t>
            </a:r>
            <a:r>
              <a:rPr lang="tr-TR" sz="1100" dirty="0" err="1">
                <a:ea typeface="+mn-lt"/>
                <a:cs typeface="+mn-lt"/>
              </a:rPr>
              <a:t>loyal</a:t>
            </a:r>
            <a:r>
              <a:rPr lang="tr-TR" sz="1100" dirty="0">
                <a:ea typeface="+mn-lt"/>
                <a:cs typeface="+mn-lt"/>
              </a:rPr>
              <a:t> </a:t>
            </a:r>
            <a:r>
              <a:rPr lang="tr-TR" sz="1100" dirty="0" err="1">
                <a:ea typeface="+mn-lt"/>
                <a:cs typeface="+mn-lt"/>
              </a:rPr>
              <a:t>wife</a:t>
            </a:r>
            <a:r>
              <a:rPr lang="tr-TR" sz="1100" dirty="0">
                <a:ea typeface="+mn-lt"/>
                <a:cs typeface="+mn-lt"/>
              </a:rPr>
              <a:t>. he </a:t>
            </a:r>
            <a:r>
              <a:rPr lang="tr-TR" sz="1100" dirty="0" err="1">
                <a:ea typeface="+mn-lt"/>
                <a:cs typeface="+mn-lt"/>
              </a:rPr>
              <a:t>understood</a:t>
            </a:r>
            <a:r>
              <a:rPr lang="tr-TR" sz="1100" dirty="0">
                <a:ea typeface="+mn-lt"/>
                <a:cs typeface="+mn-lt"/>
              </a:rPr>
              <a:t> his </a:t>
            </a:r>
            <a:r>
              <a:rPr lang="tr-TR" sz="1100" dirty="0" err="1">
                <a:ea typeface="+mn-lt"/>
                <a:cs typeface="+mn-lt"/>
              </a:rPr>
              <a:t>lesson</a:t>
            </a:r>
            <a:r>
              <a:rPr lang="tr-TR" sz="1100" dirty="0">
                <a:ea typeface="+mn-lt"/>
                <a:cs typeface="+mn-lt"/>
              </a:rPr>
              <a:t>, </a:t>
            </a:r>
            <a:r>
              <a:rPr lang="tr-TR" sz="1100" dirty="0" err="1">
                <a:ea typeface="+mn-lt"/>
                <a:cs typeface="+mn-lt"/>
              </a:rPr>
              <a:t>let</a:t>
            </a:r>
            <a:r>
              <a:rPr lang="tr-TR" sz="1100" dirty="0">
                <a:ea typeface="+mn-lt"/>
                <a:cs typeface="+mn-lt"/>
              </a:rPr>
              <a:t> his </a:t>
            </a:r>
            <a:r>
              <a:rPr lang="tr-TR" sz="1100" dirty="0" err="1">
                <a:ea typeface="+mn-lt"/>
                <a:cs typeface="+mn-lt"/>
              </a:rPr>
              <a:t>lover</a:t>
            </a:r>
            <a:r>
              <a:rPr lang="tr-TR" sz="1100" dirty="0">
                <a:ea typeface="+mn-lt"/>
                <a:cs typeface="+mn-lt"/>
              </a:rPr>
              <a:t> </a:t>
            </a:r>
            <a:r>
              <a:rPr lang="tr-TR" sz="1100" dirty="0" err="1">
                <a:ea typeface="+mn-lt"/>
                <a:cs typeface="+mn-lt"/>
              </a:rPr>
              <a:t>become</a:t>
            </a:r>
            <a:r>
              <a:rPr lang="tr-TR" sz="1100" dirty="0">
                <a:ea typeface="+mn-lt"/>
                <a:cs typeface="+mn-lt"/>
              </a:rPr>
              <a:t> </a:t>
            </a:r>
            <a:r>
              <a:rPr lang="tr-TR" sz="1100" dirty="0" err="1">
                <a:ea typeface="+mn-lt"/>
                <a:cs typeface="+mn-lt"/>
              </a:rPr>
              <a:t>independent</a:t>
            </a:r>
            <a:r>
              <a:rPr lang="tr-TR" sz="1100" dirty="0">
                <a:ea typeface="+mn-lt"/>
                <a:cs typeface="+mn-lt"/>
              </a:rPr>
              <a:t>, </a:t>
            </a:r>
            <a:r>
              <a:rPr lang="tr-TR" sz="1100" dirty="0" err="1">
                <a:ea typeface="+mn-lt"/>
                <a:cs typeface="+mn-lt"/>
              </a:rPr>
              <a:t>respected</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cared</a:t>
            </a:r>
            <a:r>
              <a:rPr lang="tr-TR" sz="1100" dirty="0">
                <a:ea typeface="+mn-lt"/>
                <a:cs typeface="+mn-lt"/>
              </a:rPr>
              <a:t> </a:t>
            </a:r>
            <a:r>
              <a:rPr lang="tr-TR" sz="1100" dirty="0" err="1">
                <a:ea typeface="+mn-lt"/>
                <a:cs typeface="+mn-lt"/>
              </a:rPr>
              <a:t>about</a:t>
            </a:r>
            <a:r>
              <a:rPr lang="tr-TR" sz="1100" dirty="0">
                <a:ea typeface="+mn-lt"/>
                <a:cs typeface="+mn-lt"/>
              </a:rPr>
              <a:t> her </a:t>
            </a:r>
            <a:r>
              <a:rPr lang="tr-TR" sz="1100" dirty="0" err="1">
                <a:ea typeface="+mn-lt"/>
                <a:cs typeface="+mn-lt"/>
              </a:rPr>
              <a:t>opinions</a:t>
            </a:r>
            <a:r>
              <a:rPr lang="tr-TR" sz="1100" dirty="0">
                <a:ea typeface="+mn-lt"/>
                <a:cs typeface="+mn-lt"/>
              </a:rPr>
              <a:t> </a:t>
            </a:r>
            <a:r>
              <a:rPr lang="tr-TR" sz="1100" dirty="0" err="1">
                <a:ea typeface="+mn-lt"/>
                <a:cs typeface="+mn-lt"/>
              </a:rPr>
              <a:t>and</a:t>
            </a:r>
            <a:r>
              <a:rPr lang="tr-TR" sz="1100" dirty="0">
                <a:ea typeface="+mn-lt"/>
                <a:cs typeface="+mn-lt"/>
              </a:rPr>
              <a:t> </a:t>
            </a:r>
            <a:r>
              <a:rPr lang="tr-TR" sz="1100" dirty="0" err="1">
                <a:ea typeface="+mn-lt"/>
                <a:cs typeface="+mn-lt"/>
              </a:rPr>
              <a:t>now</a:t>
            </a:r>
            <a:r>
              <a:rPr lang="tr-TR" sz="1100" dirty="0">
                <a:ea typeface="+mn-lt"/>
                <a:cs typeface="+mn-lt"/>
              </a:rPr>
              <a:t> they </a:t>
            </a:r>
            <a:r>
              <a:rPr lang="tr-TR" sz="1100" dirty="0" err="1">
                <a:ea typeface="+mn-lt"/>
                <a:cs typeface="+mn-lt"/>
              </a:rPr>
              <a:t>are</a:t>
            </a:r>
            <a:r>
              <a:rPr lang="tr-TR" sz="1100" dirty="0">
                <a:ea typeface="+mn-lt"/>
                <a:cs typeface="+mn-lt"/>
              </a:rPr>
              <a:t> </a:t>
            </a:r>
            <a:r>
              <a:rPr lang="tr-TR" sz="1100" dirty="0" err="1">
                <a:ea typeface="+mn-lt"/>
                <a:cs typeface="+mn-lt"/>
              </a:rPr>
              <a:t>both</a:t>
            </a:r>
            <a:r>
              <a:rPr lang="tr-TR" sz="1100" dirty="0">
                <a:ea typeface="+mn-lt"/>
                <a:cs typeface="+mn-lt"/>
              </a:rPr>
              <a:t> </a:t>
            </a:r>
            <a:r>
              <a:rPr lang="tr-TR" sz="1100" dirty="0" err="1">
                <a:ea typeface="+mn-lt"/>
                <a:cs typeface="+mn-lt"/>
              </a:rPr>
              <a:t>happy</a:t>
            </a:r>
            <a:r>
              <a:rPr lang="tr-TR" sz="1100" dirty="0">
                <a:ea typeface="+mn-lt"/>
                <a:cs typeface="+mn-lt"/>
              </a:rPr>
              <a:t>.</a:t>
            </a:r>
            <a:endParaRPr lang="tr-TR" sz="1100" dirty="0"/>
          </a:p>
          <a:p>
            <a:pPr marL="0" indent="0"/>
            <a:endParaRPr lang="tr-TR" sz="1100" dirty="0"/>
          </a:p>
        </p:txBody>
      </p:sp>
    </p:spTree>
    <p:extLst>
      <p:ext uri="{BB962C8B-B14F-4D97-AF65-F5344CB8AC3E}">
        <p14:creationId xmlns:p14="http://schemas.microsoft.com/office/powerpoint/2010/main" val="981535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518305-556C-E38E-BE5C-A2BBBED95A54}"/>
              </a:ext>
            </a:extLst>
          </p:cNvPr>
          <p:cNvSpPr>
            <a:spLocks noGrp="1"/>
          </p:cNvSpPr>
          <p:nvPr>
            <p:ph type="title"/>
          </p:nvPr>
        </p:nvSpPr>
        <p:spPr>
          <a:xfrm>
            <a:off x="572000" y="557126"/>
            <a:ext cx="7796388" cy="1335783"/>
          </a:xfrm>
        </p:spPr>
        <p:txBody>
          <a:bodyPr>
            <a:normAutofit/>
          </a:bodyPr>
          <a:lstStyle/>
          <a:p>
            <a:r>
              <a:rPr lang="tr-TR" dirty="0"/>
              <a:t>WIFE OF BATH'S TALE EXPLANATION</a:t>
            </a:r>
            <a:br>
              <a:rPr lang="tr-TR" dirty="0"/>
            </a:br>
            <a:r>
              <a:rPr lang="tr-TR" dirty="0"/>
              <a:t>OLD WOMANS PROPOSAL</a:t>
            </a:r>
          </a:p>
        </p:txBody>
      </p:sp>
      <p:sp>
        <p:nvSpPr>
          <p:cNvPr id="3" name="İçerik Yer Tutucusu 2">
            <a:extLst>
              <a:ext uri="{FF2B5EF4-FFF2-40B4-BE49-F238E27FC236}">
                <a16:creationId xmlns:a16="http://schemas.microsoft.com/office/drawing/2014/main" id="{534F7585-645A-A5F8-D069-78205FEFDDCC}"/>
              </a:ext>
            </a:extLst>
          </p:cNvPr>
          <p:cNvSpPr>
            <a:spLocks noGrp="1"/>
          </p:cNvSpPr>
          <p:nvPr>
            <p:ph sz="half" idx="1"/>
          </p:nvPr>
        </p:nvSpPr>
        <p:spPr>
          <a:xfrm>
            <a:off x="224642" y="2151954"/>
            <a:ext cx="8695803" cy="4545132"/>
          </a:xfrm>
        </p:spPr>
        <p:txBody>
          <a:bodyPr vert="horz" lIns="68580" tIns="34290" rIns="68580" bIns="34290" rtlCol="0" anchor="t">
            <a:noAutofit/>
          </a:bodyPr>
          <a:lstStyle/>
          <a:p>
            <a:pPr marL="0" indent="0"/>
            <a:r>
              <a:rPr lang="tr-TR" sz="1200" dirty="0" err="1">
                <a:ea typeface="+mn-lt"/>
                <a:cs typeface="+mn-lt"/>
              </a:rPr>
              <a:t>In</a:t>
            </a:r>
            <a:r>
              <a:rPr lang="tr-TR" sz="1200" dirty="0">
                <a:ea typeface="+mn-lt"/>
                <a:cs typeface="+mn-lt"/>
              </a:rPr>
              <a:t> </a:t>
            </a:r>
            <a:r>
              <a:rPr lang="tr-TR" sz="1200" dirty="0" err="1">
                <a:ea typeface="+mn-lt"/>
                <a:cs typeface="+mn-lt"/>
              </a:rPr>
              <a:t>ecstasy</a:t>
            </a:r>
            <a:r>
              <a:rPr lang="tr-TR" sz="1200" dirty="0">
                <a:ea typeface="+mn-lt"/>
                <a:cs typeface="+mn-lt"/>
              </a:rPr>
              <a:t> he </a:t>
            </a:r>
            <a:r>
              <a:rPr lang="tr-TR" sz="1200" dirty="0" err="1">
                <a:ea typeface="+mn-lt"/>
                <a:cs typeface="+mn-lt"/>
              </a:rPr>
              <a:t>caught</a:t>
            </a:r>
            <a:r>
              <a:rPr lang="tr-TR" sz="1200" dirty="0">
                <a:ea typeface="+mn-lt"/>
                <a:cs typeface="+mn-lt"/>
              </a:rPr>
              <a:t> her in his </a:t>
            </a:r>
            <a:r>
              <a:rPr lang="tr-TR" sz="1200" dirty="0" err="1">
                <a:ea typeface="+mn-lt"/>
                <a:cs typeface="+mn-lt"/>
              </a:rPr>
              <a:t>arms</a:t>
            </a:r>
            <a:r>
              <a:rPr lang="tr-TR" sz="1200" dirty="0">
                <a:ea typeface="+mn-lt"/>
                <a:cs typeface="+mn-lt"/>
              </a:rPr>
              <a:t>,</a:t>
            </a:r>
            <a:endParaRPr lang="tr-TR" sz="1200" dirty="0"/>
          </a:p>
          <a:p>
            <a:r>
              <a:rPr lang="tr-TR" sz="1200" dirty="0">
                <a:ea typeface="+mn-lt"/>
                <a:cs typeface="+mn-lt"/>
              </a:rPr>
              <a:t>His </a:t>
            </a:r>
            <a:r>
              <a:rPr lang="tr-TR" sz="1200" dirty="0" err="1">
                <a:ea typeface="+mn-lt"/>
                <a:cs typeface="+mn-lt"/>
              </a:rPr>
              <a:t>heart</a:t>
            </a:r>
            <a:r>
              <a:rPr lang="tr-TR" sz="1200" dirty="0">
                <a:ea typeface="+mn-lt"/>
                <a:cs typeface="+mn-lt"/>
              </a:rPr>
              <a:t> </a:t>
            </a:r>
            <a:r>
              <a:rPr lang="tr-TR" sz="1200" dirty="0" err="1">
                <a:ea typeface="+mn-lt"/>
                <a:cs typeface="+mn-lt"/>
              </a:rPr>
              <a:t>went</a:t>
            </a:r>
            <a:r>
              <a:rPr lang="tr-TR" sz="1200" dirty="0">
                <a:ea typeface="+mn-lt"/>
                <a:cs typeface="+mn-lt"/>
              </a:rPr>
              <a:t> </a:t>
            </a:r>
            <a:r>
              <a:rPr lang="tr-TR" sz="1200" dirty="0" err="1">
                <a:ea typeface="+mn-lt"/>
                <a:cs typeface="+mn-lt"/>
              </a:rPr>
              <a:t>bathing</a:t>
            </a:r>
            <a:r>
              <a:rPr lang="tr-TR" sz="1200" dirty="0">
                <a:ea typeface="+mn-lt"/>
                <a:cs typeface="+mn-lt"/>
              </a:rPr>
              <a:t> in a </a:t>
            </a:r>
            <a:r>
              <a:rPr lang="tr-TR" sz="1200" dirty="0" err="1">
                <a:ea typeface="+mn-lt"/>
                <a:cs typeface="+mn-lt"/>
              </a:rPr>
              <a:t>bath</a:t>
            </a:r>
            <a:r>
              <a:rPr lang="tr-TR" sz="1200" dirty="0">
                <a:ea typeface="+mn-lt"/>
                <a:cs typeface="+mn-lt"/>
              </a:rPr>
              <a:t> of </a:t>
            </a:r>
            <a:r>
              <a:rPr lang="tr-TR" sz="1200" dirty="0" err="1">
                <a:ea typeface="+mn-lt"/>
                <a:cs typeface="+mn-lt"/>
              </a:rPr>
              <a:t>blisses</a:t>
            </a:r>
            <a:endParaRPr lang="tr-TR" sz="1200" dirty="0"/>
          </a:p>
          <a:p>
            <a:r>
              <a:rPr lang="tr-TR" sz="1200" dirty="0" err="1">
                <a:ea typeface="+mn-lt"/>
                <a:cs typeface="+mn-lt"/>
              </a:rPr>
              <a:t>And</a:t>
            </a:r>
            <a:r>
              <a:rPr lang="tr-TR" sz="1200" dirty="0">
                <a:ea typeface="+mn-lt"/>
                <a:cs typeface="+mn-lt"/>
              </a:rPr>
              <a:t> </a:t>
            </a:r>
            <a:r>
              <a:rPr lang="tr-TR" sz="1200" dirty="0" err="1">
                <a:ea typeface="+mn-lt"/>
                <a:cs typeface="+mn-lt"/>
              </a:rPr>
              <a:t>melted</a:t>
            </a:r>
            <a:r>
              <a:rPr lang="tr-TR" sz="1200" dirty="0">
                <a:ea typeface="+mn-lt"/>
                <a:cs typeface="+mn-lt"/>
              </a:rPr>
              <a:t> in a </a:t>
            </a:r>
            <a:r>
              <a:rPr lang="tr-TR" sz="1200" dirty="0" err="1">
                <a:ea typeface="+mn-lt"/>
                <a:cs typeface="+mn-lt"/>
              </a:rPr>
              <a:t>hundred</a:t>
            </a:r>
            <a:r>
              <a:rPr lang="tr-TR" sz="1200" dirty="0">
                <a:ea typeface="+mn-lt"/>
                <a:cs typeface="+mn-lt"/>
              </a:rPr>
              <a:t> </a:t>
            </a:r>
            <a:r>
              <a:rPr lang="tr-TR" sz="1200" dirty="0" err="1">
                <a:ea typeface="+mn-lt"/>
                <a:cs typeface="+mn-lt"/>
              </a:rPr>
              <a:t>thousand</a:t>
            </a:r>
            <a:r>
              <a:rPr lang="tr-TR" sz="1200" dirty="0">
                <a:ea typeface="+mn-lt"/>
                <a:cs typeface="+mn-lt"/>
              </a:rPr>
              <a:t> </a:t>
            </a:r>
            <a:r>
              <a:rPr lang="tr-TR" sz="1200" dirty="0" err="1">
                <a:ea typeface="+mn-lt"/>
                <a:cs typeface="+mn-lt"/>
              </a:rPr>
              <a:t>kisses</a:t>
            </a:r>
            <a:r>
              <a:rPr lang="tr-TR" sz="1200" dirty="0">
                <a:ea typeface="+mn-lt"/>
                <a:cs typeface="+mn-lt"/>
              </a:rPr>
              <a:t>.”</a:t>
            </a:r>
            <a:endParaRPr lang="tr-TR" sz="1200" dirty="0"/>
          </a:p>
          <a:p>
            <a:endParaRPr lang="tr-TR" sz="1200" dirty="0"/>
          </a:p>
          <a:p>
            <a:r>
              <a:rPr lang="tr-TR" sz="1200" dirty="0" err="1">
                <a:ea typeface="+mn-lt"/>
                <a:cs typeface="+mn-lt"/>
              </a:rPr>
              <a:t>knight's</a:t>
            </a:r>
            <a:r>
              <a:rPr lang="tr-TR" sz="1200" dirty="0">
                <a:ea typeface="+mn-lt"/>
                <a:cs typeface="+mn-lt"/>
              </a:rPr>
              <a:t> </a:t>
            </a:r>
            <a:r>
              <a:rPr lang="tr-TR" sz="1200" dirty="0" err="1">
                <a:ea typeface="+mn-lt"/>
                <a:cs typeface="+mn-lt"/>
              </a:rPr>
              <a:t>joy</a:t>
            </a:r>
            <a:r>
              <a:rPr lang="tr-TR" sz="1200" dirty="0">
                <a:ea typeface="+mn-lt"/>
                <a:cs typeface="+mn-lt"/>
              </a:rPr>
              <a:t> </a:t>
            </a:r>
            <a:r>
              <a:rPr lang="tr-TR" sz="1200" dirty="0" err="1">
                <a:ea typeface="+mn-lt"/>
                <a:cs typeface="+mn-lt"/>
              </a:rPr>
              <a:t>reflects</a:t>
            </a:r>
            <a:r>
              <a:rPr lang="tr-TR" sz="1200" dirty="0">
                <a:ea typeface="+mn-lt"/>
                <a:cs typeface="+mn-lt"/>
              </a:rPr>
              <a:t> his </a:t>
            </a:r>
            <a:r>
              <a:rPr lang="tr-TR" sz="1200" dirty="0" err="1">
                <a:ea typeface="+mn-lt"/>
                <a:cs typeface="+mn-lt"/>
              </a:rPr>
              <a:t>transformation</a:t>
            </a:r>
            <a:r>
              <a:rPr lang="tr-TR" sz="1200" dirty="0">
                <a:ea typeface="+mn-lt"/>
                <a:cs typeface="+mn-lt"/>
              </a:rPr>
              <a:t> is </a:t>
            </a:r>
            <a:r>
              <a:rPr lang="tr-TR" sz="1200" dirty="0" err="1">
                <a:ea typeface="+mn-lt"/>
                <a:cs typeface="+mn-lt"/>
              </a:rPr>
              <a:t>complete</a:t>
            </a:r>
            <a:r>
              <a:rPr lang="tr-TR" sz="1200" dirty="0">
                <a:ea typeface="+mn-lt"/>
                <a:cs typeface="+mn-lt"/>
              </a:rPr>
              <a:t>. he </a:t>
            </a:r>
            <a:r>
              <a:rPr lang="tr-TR" sz="1200" dirty="0" err="1">
                <a:ea typeface="+mn-lt"/>
                <a:cs typeface="+mn-lt"/>
              </a:rPr>
              <a:t>earned</a:t>
            </a:r>
            <a:r>
              <a:rPr lang="tr-TR" sz="1200" dirty="0">
                <a:ea typeface="+mn-lt"/>
                <a:cs typeface="+mn-lt"/>
              </a:rPr>
              <a:t> an </a:t>
            </a:r>
            <a:r>
              <a:rPr lang="tr-TR" sz="1200" dirty="0" err="1">
                <a:ea typeface="+mn-lt"/>
                <a:cs typeface="+mn-lt"/>
              </a:rPr>
              <a:t>happy</a:t>
            </a:r>
            <a:r>
              <a:rPr lang="tr-TR" sz="1200" dirty="0">
                <a:ea typeface="+mn-lt"/>
                <a:cs typeface="+mn-lt"/>
              </a:rPr>
              <a:t> </a:t>
            </a:r>
            <a:r>
              <a:rPr lang="tr-TR" sz="1200" dirty="0" err="1">
                <a:ea typeface="+mn-lt"/>
                <a:cs typeface="+mn-lt"/>
              </a:rPr>
              <a:t>ending</a:t>
            </a:r>
            <a:r>
              <a:rPr lang="tr-TR" sz="1200" dirty="0">
                <a:ea typeface="+mn-lt"/>
                <a:cs typeface="+mn-lt"/>
              </a:rPr>
              <a:t> </a:t>
            </a:r>
            <a:r>
              <a:rPr lang="tr-TR" sz="1200" dirty="0" err="1">
                <a:ea typeface="+mn-lt"/>
                <a:cs typeface="+mn-lt"/>
              </a:rPr>
              <a:t>by</a:t>
            </a:r>
            <a:r>
              <a:rPr lang="tr-TR" sz="1200" dirty="0">
                <a:ea typeface="+mn-lt"/>
                <a:cs typeface="+mn-lt"/>
              </a:rPr>
              <a:t> </a:t>
            </a:r>
            <a:r>
              <a:rPr lang="tr-TR" sz="1200" dirty="0" err="1">
                <a:ea typeface="+mn-lt"/>
                <a:cs typeface="+mn-lt"/>
              </a:rPr>
              <a:t>embracing</a:t>
            </a:r>
            <a:r>
              <a:rPr lang="tr-TR" sz="1200" dirty="0">
                <a:ea typeface="+mn-lt"/>
                <a:cs typeface="+mn-lt"/>
              </a:rPr>
              <a:t> </a:t>
            </a:r>
            <a:r>
              <a:rPr lang="tr-TR" sz="1200" dirty="0" err="1">
                <a:ea typeface="+mn-lt"/>
                <a:cs typeface="+mn-lt"/>
              </a:rPr>
              <a:t>humility</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respect</a:t>
            </a:r>
            <a:r>
              <a:rPr lang="tr-TR" sz="1200" dirty="0">
                <a:ea typeface="+mn-lt"/>
                <a:cs typeface="+mn-lt"/>
              </a:rPr>
              <a:t>. </a:t>
            </a:r>
            <a:r>
              <a:rPr lang="tr-TR" sz="1200" dirty="0" err="1">
                <a:ea typeface="+mn-lt"/>
                <a:cs typeface="+mn-lt"/>
              </a:rPr>
              <a:t>now</a:t>
            </a:r>
            <a:r>
              <a:rPr lang="tr-TR" sz="1200" dirty="0">
                <a:ea typeface="+mn-lt"/>
                <a:cs typeface="+mn-lt"/>
              </a:rPr>
              <a:t> </a:t>
            </a:r>
            <a:r>
              <a:rPr lang="tr-TR" sz="1200" dirty="0" err="1">
                <a:ea typeface="+mn-lt"/>
                <a:cs typeface="+mn-lt"/>
              </a:rPr>
              <a:t>their</a:t>
            </a:r>
            <a:r>
              <a:rPr lang="tr-TR" sz="1200" dirty="0">
                <a:ea typeface="+mn-lt"/>
                <a:cs typeface="+mn-lt"/>
              </a:rPr>
              <a:t> </a:t>
            </a:r>
            <a:r>
              <a:rPr lang="tr-TR" sz="1200" dirty="0" err="1">
                <a:ea typeface="+mn-lt"/>
                <a:cs typeface="+mn-lt"/>
              </a:rPr>
              <a:t>relationship</a:t>
            </a:r>
            <a:r>
              <a:rPr lang="tr-TR" sz="1200" dirty="0">
                <a:ea typeface="+mn-lt"/>
                <a:cs typeface="+mn-lt"/>
              </a:rPr>
              <a:t> is </a:t>
            </a:r>
            <a:r>
              <a:rPr lang="tr-TR" sz="1200" dirty="0" err="1">
                <a:ea typeface="+mn-lt"/>
                <a:cs typeface="+mn-lt"/>
              </a:rPr>
              <a:t>balanced</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there</a:t>
            </a:r>
            <a:r>
              <a:rPr lang="tr-TR" sz="1200" dirty="0">
                <a:ea typeface="+mn-lt"/>
                <a:cs typeface="+mn-lt"/>
              </a:rPr>
              <a:t> is </a:t>
            </a:r>
            <a:r>
              <a:rPr lang="tr-TR" sz="1200" dirty="0" err="1">
                <a:ea typeface="+mn-lt"/>
                <a:cs typeface="+mn-lt"/>
              </a:rPr>
              <a:t>mutual</a:t>
            </a:r>
            <a:r>
              <a:rPr lang="tr-TR" sz="1200" dirty="0">
                <a:ea typeface="+mn-lt"/>
                <a:cs typeface="+mn-lt"/>
              </a:rPr>
              <a:t> </a:t>
            </a:r>
            <a:r>
              <a:rPr lang="tr-TR" sz="1200" dirty="0" err="1">
                <a:ea typeface="+mn-lt"/>
                <a:cs typeface="+mn-lt"/>
              </a:rPr>
              <a:t>happiness</a:t>
            </a:r>
            <a:r>
              <a:rPr lang="tr-TR" sz="1200" dirty="0">
                <a:ea typeface="+mn-lt"/>
                <a:cs typeface="+mn-lt"/>
              </a:rPr>
              <a:t>. </a:t>
            </a:r>
            <a:endParaRPr lang="tr-TR" sz="1200" dirty="0"/>
          </a:p>
          <a:p>
            <a:endParaRPr lang="tr-TR" sz="1200" dirty="0"/>
          </a:p>
          <a:p>
            <a:r>
              <a:rPr lang="tr-TR" sz="1200" dirty="0" err="1">
                <a:ea typeface="+mn-lt"/>
                <a:cs typeface="+mn-lt"/>
              </a:rPr>
              <a:t>So</a:t>
            </a:r>
            <a:r>
              <a:rPr lang="tr-TR" sz="1200" dirty="0">
                <a:ea typeface="+mn-lt"/>
                <a:cs typeface="+mn-lt"/>
              </a:rPr>
              <a:t> they </a:t>
            </a:r>
            <a:r>
              <a:rPr lang="tr-TR" sz="1200" dirty="0" err="1">
                <a:ea typeface="+mn-lt"/>
                <a:cs typeface="+mn-lt"/>
              </a:rPr>
              <a:t>lived</a:t>
            </a:r>
            <a:r>
              <a:rPr lang="tr-TR" sz="1200" dirty="0">
                <a:ea typeface="+mn-lt"/>
                <a:cs typeface="+mn-lt"/>
              </a:rPr>
              <a:t> ever </a:t>
            </a:r>
            <a:r>
              <a:rPr lang="tr-TR" sz="1200" dirty="0" err="1">
                <a:ea typeface="+mn-lt"/>
                <a:cs typeface="+mn-lt"/>
              </a:rPr>
              <a:t>after</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end</a:t>
            </a:r>
            <a:endParaRPr lang="tr-TR" sz="1200" dirty="0"/>
          </a:p>
          <a:p>
            <a:r>
              <a:rPr lang="tr-TR" sz="1200" dirty="0" err="1">
                <a:ea typeface="+mn-lt"/>
                <a:cs typeface="+mn-lt"/>
              </a:rPr>
              <a:t>In</a:t>
            </a:r>
            <a:r>
              <a:rPr lang="tr-TR" sz="1200" dirty="0">
                <a:ea typeface="+mn-lt"/>
                <a:cs typeface="+mn-lt"/>
              </a:rPr>
              <a:t> </a:t>
            </a:r>
            <a:r>
              <a:rPr lang="tr-TR" sz="1200" dirty="0" err="1">
                <a:ea typeface="+mn-lt"/>
                <a:cs typeface="+mn-lt"/>
              </a:rPr>
              <a:t>perfect</a:t>
            </a:r>
            <a:r>
              <a:rPr lang="tr-TR" sz="1200" dirty="0">
                <a:ea typeface="+mn-lt"/>
                <a:cs typeface="+mn-lt"/>
              </a:rPr>
              <a:t> </a:t>
            </a:r>
            <a:r>
              <a:rPr lang="tr-TR" sz="1200" dirty="0" err="1">
                <a:ea typeface="+mn-lt"/>
                <a:cs typeface="+mn-lt"/>
              </a:rPr>
              <a:t>bliss</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may</a:t>
            </a:r>
            <a:r>
              <a:rPr lang="tr-TR" sz="1200" dirty="0">
                <a:ea typeface="+mn-lt"/>
                <a:cs typeface="+mn-lt"/>
              </a:rPr>
              <a:t> </a:t>
            </a:r>
            <a:r>
              <a:rPr lang="tr-TR" sz="1200" dirty="0" err="1">
                <a:ea typeface="+mn-lt"/>
                <a:cs typeface="+mn-lt"/>
              </a:rPr>
              <a:t>Christ</a:t>
            </a:r>
            <a:r>
              <a:rPr lang="tr-TR" sz="1200" dirty="0">
                <a:ea typeface="+mn-lt"/>
                <a:cs typeface="+mn-lt"/>
              </a:rPr>
              <a:t> Jesus </a:t>
            </a:r>
            <a:r>
              <a:rPr lang="tr-TR" sz="1200" dirty="0" err="1">
                <a:ea typeface="+mn-lt"/>
                <a:cs typeface="+mn-lt"/>
              </a:rPr>
              <a:t>send</a:t>
            </a:r>
            <a:endParaRPr lang="tr-TR" sz="1200" dirty="0"/>
          </a:p>
          <a:p>
            <a:r>
              <a:rPr lang="tr-TR" sz="1200" dirty="0">
                <a:ea typeface="+mn-lt"/>
                <a:cs typeface="+mn-lt"/>
              </a:rPr>
              <a:t>Us </a:t>
            </a:r>
            <a:r>
              <a:rPr lang="tr-TR" sz="1200" dirty="0" err="1">
                <a:ea typeface="+mn-lt"/>
                <a:cs typeface="+mn-lt"/>
              </a:rPr>
              <a:t>husbands</a:t>
            </a:r>
            <a:r>
              <a:rPr lang="tr-TR" sz="1200" dirty="0">
                <a:ea typeface="+mn-lt"/>
                <a:cs typeface="+mn-lt"/>
              </a:rPr>
              <a:t> </a:t>
            </a:r>
            <a:r>
              <a:rPr lang="tr-TR" sz="1200" dirty="0" err="1">
                <a:ea typeface="+mn-lt"/>
                <a:cs typeface="+mn-lt"/>
              </a:rPr>
              <a:t>meek</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young</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fresh</a:t>
            </a:r>
            <a:r>
              <a:rPr lang="tr-TR" sz="1200" dirty="0">
                <a:ea typeface="+mn-lt"/>
                <a:cs typeface="+mn-lt"/>
              </a:rPr>
              <a:t> in </a:t>
            </a:r>
            <a:r>
              <a:rPr lang="tr-TR" sz="1200" dirty="0" err="1">
                <a:ea typeface="+mn-lt"/>
                <a:cs typeface="+mn-lt"/>
              </a:rPr>
              <a:t>bed</a:t>
            </a:r>
            <a:r>
              <a:rPr lang="tr-TR" sz="1200" dirty="0">
                <a:ea typeface="+mn-lt"/>
                <a:cs typeface="+mn-lt"/>
              </a:rPr>
              <a:t>,</a:t>
            </a:r>
            <a:endParaRPr lang="tr-TR" sz="1200" dirty="0"/>
          </a:p>
          <a:p>
            <a:r>
              <a:rPr lang="tr-TR" sz="1200" dirty="0" err="1">
                <a:ea typeface="+mn-lt"/>
                <a:cs typeface="+mn-lt"/>
              </a:rPr>
              <a:t>And</a:t>
            </a:r>
            <a:r>
              <a:rPr lang="tr-TR" sz="1200" dirty="0">
                <a:ea typeface="+mn-lt"/>
                <a:cs typeface="+mn-lt"/>
              </a:rPr>
              <a:t> </a:t>
            </a:r>
            <a:r>
              <a:rPr lang="tr-TR" sz="1200" dirty="0" err="1">
                <a:ea typeface="+mn-lt"/>
                <a:cs typeface="+mn-lt"/>
              </a:rPr>
              <a:t>grace</a:t>
            </a:r>
            <a:r>
              <a:rPr lang="tr-TR" sz="1200" dirty="0">
                <a:ea typeface="+mn-lt"/>
                <a:cs typeface="+mn-lt"/>
              </a:rPr>
              <a:t> </a:t>
            </a:r>
            <a:r>
              <a:rPr lang="tr-TR" sz="1200" dirty="0" err="1">
                <a:ea typeface="+mn-lt"/>
                <a:cs typeface="+mn-lt"/>
              </a:rPr>
              <a:t>to</a:t>
            </a:r>
            <a:r>
              <a:rPr lang="tr-TR" sz="1200" dirty="0">
                <a:ea typeface="+mn-lt"/>
                <a:cs typeface="+mn-lt"/>
              </a:rPr>
              <a:t> </a:t>
            </a:r>
            <a:r>
              <a:rPr lang="tr-TR" sz="1200" dirty="0" err="1">
                <a:ea typeface="+mn-lt"/>
                <a:cs typeface="+mn-lt"/>
              </a:rPr>
              <a:t>overbid</a:t>
            </a:r>
            <a:r>
              <a:rPr lang="tr-TR" sz="1200" dirty="0">
                <a:ea typeface="+mn-lt"/>
                <a:cs typeface="+mn-lt"/>
              </a:rPr>
              <a:t> </a:t>
            </a:r>
            <a:r>
              <a:rPr lang="tr-TR" sz="1200" dirty="0" err="1">
                <a:ea typeface="+mn-lt"/>
                <a:cs typeface="+mn-lt"/>
              </a:rPr>
              <a:t>them</a:t>
            </a:r>
            <a:r>
              <a:rPr lang="tr-TR" sz="1200" dirty="0">
                <a:ea typeface="+mn-lt"/>
                <a:cs typeface="+mn-lt"/>
              </a:rPr>
              <a:t> </a:t>
            </a:r>
            <a:r>
              <a:rPr lang="tr-TR" sz="1200" dirty="0" err="1">
                <a:ea typeface="+mn-lt"/>
                <a:cs typeface="+mn-lt"/>
              </a:rPr>
              <a:t>when</a:t>
            </a:r>
            <a:r>
              <a:rPr lang="tr-TR" sz="1200" dirty="0">
                <a:ea typeface="+mn-lt"/>
                <a:cs typeface="+mn-lt"/>
              </a:rPr>
              <a:t> </a:t>
            </a:r>
            <a:r>
              <a:rPr lang="tr-TR" sz="1200" dirty="0" err="1">
                <a:ea typeface="+mn-lt"/>
                <a:cs typeface="+mn-lt"/>
              </a:rPr>
              <a:t>we</a:t>
            </a:r>
            <a:r>
              <a:rPr lang="tr-TR" sz="1200" dirty="0">
                <a:ea typeface="+mn-lt"/>
                <a:cs typeface="+mn-lt"/>
              </a:rPr>
              <a:t> </a:t>
            </a:r>
            <a:r>
              <a:rPr lang="tr-TR" sz="1200" dirty="0" err="1">
                <a:ea typeface="+mn-lt"/>
                <a:cs typeface="+mn-lt"/>
              </a:rPr>
              <a:t>wed</a:t>
            </a:r>
            <a:r>
              <a:rPr lang="tr-TR" sz="1200" dirty="0">
                <a:ea typeface="+mn-lt"/>
                <a:cs typeface="+mn-lt"/>
              </a:rPr>
              <a:t>.”</a:t>
            </a:r>
            <a:endParaRPr lang="tr-TR" sz="1200" dirty="0"/>
          </a:p>
          <a:p>
            <a:endParaRPr lang="tr-TR" sz="1200" dirty="0"/>
          </a:p>
          <a:p>
            <a:r>
              <a:rPr lang="tr-TR" sz="1200" dirty="0" err="1">
                <a:ea typeface="+mn-lt"/>
                <a:cs typeface="+mn-lt"/>
              </a:rPr>
              <a:t>the</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concludes</a:t>
            </a:r>
            <a:r>
              <a:rPr lang="tr-TR" sz="1200" dirty="0">
                <a:ea typeface="+mn-lt"/>
                <a:cs typeface="+mn-lt"/>
              </a:rPr>
              <a:t> </a:t>
            </a:r>
            <a:r>
              <a:rPr lang="tr-TR" sz="1200" dirty="0" err="1">
                <a:ea typeface="+mn-lt"/>
                <a:cs typeface="+mn-lt"/>
              </a:rPr>
              <a:t>with</a:t>
            </a:r>
            <a:r>
              <a:rPr lang="tr-TR" sz="1200" dirty="0">
                <a:ea typeface="+mn-lt"/>
                <a:cs typeface="+mn-lt"/>
              </a:rPr>
              <a:t> </a:t>
            </a:r>
            <a:r>
              <a:rPr lang="tr-TR" sz="1200" dirty="0" err="1">
                <a:ea typeface="+mn-lt"/>
                <a:cs typeface="+mn-lt"/>
              </a:rPr>
              <a:t>the</a:t>
            </a:r>
            <a:r>
              <a:rPr lang="tr-TR" sz="1200" dirty="0">
                <a:ea typeface="+mn-lt"/>
                <a:cs typeface="+mn-lt"/>
              </a:rPr>
              <a:t> Knight </a:t>
            </a:r>
            <a:r>
              <a:rPr lang="tr-TR" sz="1200" dirty="0" err="1">
                <a:ea typeface="+mn-lt"/>
                <a:cs typeface="+mn-lt"/>
              </a:rPr>
              <a:t>and</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old</a:t>
            </a:r>
            <a:r>
              <a:rPr lang="tr-TR" sz="1200" dirty="0">
                <a:ea typeface="+mn-lt"/>
                <a:cs typeface="+mn-lt"/>
              </a:rPr>
              <a:t> </a:t>
            </a:r>
            <a:r>
              <a:rPr lang="tr-TR" sz="1200" dirty="0" err="1">
                <a:ea typeface="+mn-lt"/>
                <a:cs typeface="+mn-lt"/>
              </a:rPr>
              <a:t>woman</a:t>
            </a:r>
            <a:r>
              <a:rPr lang="tr-TR" sz="1200" dirty="0">
                <a:ea typeface="+mn-lt"/>
                <a:cs typeface="+mn-lt"/>
              </a:rPr>
              <a:t> </a:t>
            </a:r>
            <a:r>
              <a:rPr lang="tr-TR" sz="1200" dirty="0" err="1">
                <a:ea typeface="+mn-lt"/>
                <a:cs typeface="+mn-lt"/>
              </a:rPr>
              <a:t>living</a:t>
            </a:r>
            <a:r>
              <a:rPr lang="tr-TR" sz="1200" dirty="0">
                <a:ea typeface="+mn-lt"/>
                <a:cs typeface="+mn-lt"/>
              </a:rPr>
              <a:t> </a:t>
            </a:r>
            <a:r>
              <a:rPr lang="tr-TR" sz="1200" dirty="0" err="1">
                <a:ea typeface="+mn-lt"/>
                <a:cs typeface="+mn-lt"/>
              </a:rPr>
              <a:t>happily</a:t>
            </a:r>
            <a:r>
              <a:rPr lang="tr-TR" sz="1200" dirty="0">
                <a:ea typeface="+mn-lt"/>
                <a:cs typeface="+mn-lt"/>
              </a:rPr>
              <a:t> ever </a:t>
            </a:r>
            <a:r>
              <a:rPr lang="tr-TR" sz="1200" dirty="0" err="1">
                <a:ea typeface="+mn-lt"/>
                <a:cs typeface="+mn-lt"/>
              </a:rPr>
              <a:t>after</a:t>
            </a:r>
            <a:r>
              <a:rPr lang="tr-TR" sz="1200" dirty="0">
                <a:ea typeface="+mn-lt"/>
                <a:cs typeface="+mn-lt"/>
              </a:rPr>
              <a:t>, </a:t>
            </a:r>
            <a:r>
              <a:rPr lang="tr-TR" sz="1200" dirty="0" err="1">
                <a:ea typeface="+mn-lt"/>
                <a:cs typeface="+mn-lt"/>
              </a:rPr>
              <a:t>symbolizing</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rewards</a:t>
            </a:r>
            <a:r>
              <a:rPr lang="tr-TR" sz="1200" dirty="0">
                <a:ea typeface="+mn-lt"/>
                <a:cs typeface="+mn-lt"/>
              </a:rPr>
              <a:t> of </a:t>
            </a:r>
            <a:r>
              <a:rPr lang="tr-TR" sz="1200" dirty="0" err="1">
                <a:ea typeface="+mn-lt"/>
                <a:cs typeface="+mn-lt"/>
              </a:rPr>
              <a:t>mutual</a:t>
            </a:r>
            <a:r>
              <a:rPr lang="tr-TR" sz="1200" dirty="0">
                <a:ea typeface="+mn-lt"/>
                <a:cs typeface="+mn-lt"/>
              </a:rPr>
              <a:t> </a:t>
            </a:r>
            <a:r>
              <a:rPr lang="tr-TR" sz="1200" dirty="0" err="1">
                <a:ea typeface="+mn-lt"/>
                <a:cs typeface="+mn-lt"/>
              </a:rPr>
              <a:t>respect</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understanding</a:t>
            </a:r>
            <a:r>
              <a:rPr lang="tr-TR" sz="1200" dirty="0">
                <a:ea typeface="+mn-lt"/>
                <a:cs typeface="+mn-lt"/>
              </a:rPr>
              <a:t> in </a:t>
            </a:r>
            <a:r>
              <a:rPr lang="tr-TR" sz="1200" dirty="0" err="1">
                <a:ea typeface="+mn-lt"/>
                <a:cs typeface="+mn-lt"/>
              </a:rPr>
              <a:t>marriage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tale</a:t>
            </a:r>
            <a:r>
              <a:rPr lang="tr-TR" sz="1200" dirty="0">
                <a:ea typeface="+mn-lt"/>
                <a:cs typeface="+mn-lt"/>
              </a:rPr>
              <a:t> </a:t>
            </a:r>
            <a:r>
              <a:rPr lang="tr-TR" sz="1200" dirty="0" err="1">
                <a:ea typeface="+mn-lt"/>
                <a:cs typeface="+mn-lt"/>
              </a:rPr>
              <a:t>ends</a:t>
            </a:r>
            <a:r>
              <a:rPr lang="tr-TR" sz="1200" dirty="0">
                <a:ea typeface="+mn-lt"/>
                <a:cs typeface="+mn-lt"/>
              </a:rPr>
              <a:t> </a:t>
            </a:r>
            <a:r>
              <a:rPr lang="tr-TR" sz="1200" dirty="0" err="1">
                <a:ea typeface="+mn-lt"/>
                <a:cs typeface="+mn-lt"/>
              </a:rPr>
              <a:t>with</a:t>
            </a:r>
            <a:r>
              <a:rPr lang="tr-TR" sz="1200" dirty="0">
                <a:ea typeface="+mn-lt"/>
                <a:cs typeface="+mn-lt"/>
              </a:rPr>
              <a:t> a </a:t>
            </a:r>
            <a:r>
              <a:rPr lang="tr-TR" sz="1200" dirty="0" err="1">
                <a:ea typeface="+mn-lt"/>
                <a:cs typeface="+mn-lt"/>
              </a:rPr>
              <a:t>humorous</a:t>
            </a:r>
            <a:r>
              <a:rPr lang="tr-TR" sz="1200" dirty="0">
                <a:ea typeface="+mn-lt"/>
                <a:cs typeface="+mn-lt"/>
              </a:rPr>
              <a:t> </a:t>
            </a:r>
            <a:r>
              <a:rPr lang="tr-TR" sz="1200" dirty="0" err="1">
                <a:ea typeface="+mn-lt"/>
                <a:cs typeface="+mn-lt"/>
              </a:rPr>
              <a:t>prayer</a:t>
            </a:r>
            <a:r>
              <a:rPr lang="tr-TR" sz="1200" dirty="0">
                <a:ea typeface="+mn-lt"/>
                <a:cs typeface="+mn-lt"/>
              </a:rPr>
              <a:t>, </a:t>
            </a:r>
            <a:r>
              <a:rPr lang="tr-TR" sz="1200" dirty="0" err="1">
                <a:ea typeface="+mn-lt"/>
                <a:cs typeface="+mn-lt"/>
              </a:rPr>
              <a:t>she</a:t>
            </a:r>
            <a:r>
              <a:rPr lang="tr-TR" sz="1200" dirty="0">
                <a:ea typeface="+mn-lt"/>
                <a:cs typeface="+mn-lt"/>
              </a:rPr>
              <a:t> </a:t>
            </a:r>
            <a:r>
              <a:rPr lang="tr-TR" sz="1200" dirty="0" err="1">
                <a:ea typeface="+mn-lt"/>
                <a:cs typeface="+mn-lt"/>
              </a:rPr>
              <a:t>asks</a:t>
            </a:r>
            <a:r>
              <a:rPr lang="tr-TR" sz="1200" dirty="0">
                <a:ea typeface="+mn-lt"/>
                <a:cs typeface="+mn-lt"/>
              </a:rPr>
              <a:t> </a:t>
            </a:r>
            <a:r>
              <a:rPr lang="tr-TR" sz="1200" dirty="0" err="1">
                <a:ea typeface="+mn-lt"/>
                <a:cs typeface="+mn-lt"/>
              </a:rPr>
              <a:t>for</a:t>
            </a:r>
            <a:r>
              <a:rPr lang="tr-TR" sz="1200" dirty="0">
                <a:ea typeface="+mn-lt"/>
                <a:cs typeface="+mn-lt"/>
              </a:rPr>
              <a:t> </a:t>
            </a:r>
            <a:r>
              <a:rPr lang="tr-TR" sz="1200" dirty="0" err="1">
                <a:ea typeface="+mn-lt"/>
                <a:cs typeface="+mn-lt"/>
              </a:rPr>
              <a:t>husbands</a:t>
            </a:r>
            <a:r>
              <a:rPr lang="tr-TR" sz="1200" dirty="0">
                <a:ea typeface="+mn-lt"/>
                <a:cs typeface="+mn-lt"/>
              </a:rPr>
              <a:t> </a:t>
            </a:r>
            <a:r>
              <a:rPr lang="tr-TR" sz="1200" dirty="0" err="1">
                <a:ea typeface="+mn-lt"/>
                <a:cs typeface="+mn-lt"/>
              </a:rPr>
              <a:t>who</a:t>
            </a:r>
            <a:r>
              <a:rPr lang="tr-TR" sz="1200" dirty="0">
                <a:ea typeface="+mn-lt"/>
                <a:cs typeface="+mn-lt"/>
              </a:rPr>
              <a:t> </a:t>
            </a:r>
            <a:r>
              <a:rPr lang="tr-TR" sz="1200" dirty="0" err="1">
                <a:ea typeface="+mn-lt"/>
                <a:cs typeface="+mn-lt"/>
              </a:rPr>
              <a:t>are</a:t>
            </a:r>
            <a:r>
              <a:rPr lang="tr-TR" sz="1200" dirty="0">
                <a:ea typeface="+mn-lt"/>
                <a:cs typeface="+mn-lt"/>
              </a:rPr>
              <a:t> </a:t>
            </a:r>
            <a:r>
              <a:rPr lang="tr-TR" sz="1200" dirty="0" err="1">
                <a:ea typeface="+mn-lt"/>
                <a:cs typeface="+mn-lt"/>
              </a:rPr>
              <a:t>young</a:t>
            </a:r>
            <a:r>
              <a:rPr lang="tr-TR" sz="1200" dirty="0">
                <a:ea typeface="+mn-lt"/>
                <a:cs typeface="+mn-lt"/>
              </a:rPr>
              <a:t>, </a:t>
            </a:r>
            <a:r>
              <a:rPr lang="tr-TR" sz="1200" dirty="0" err="1">
                <a:ea typeface="+mn-lt"/>
                <a:cs typeface="+mn-lt"/>
              </a:rPr>
              <a:t>submissive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sexually</a:t>
            </a:r>
            <a:r>
              <a:rPr lang="tr-TR" sz="1200" dirty="0">
                <a:ea typeface="+mn-lt"/>
                <a:cs typeface="+mn-lt"/>
              </a:rPr>
              <a:t> </a:t>
            </a:r>
            <a:r>
              <a:rPr lang="tr-TR" sz="1200" dirty="0" err="1">
                <a:ea typeface="+mn-lt"/>
                <a:cs typeface="+mn-lt"/>
              </a:rPr>
              <a:t>active</a:t>
            </a:r>
            <a:r>
              <a:rPr lang="tr-TR" sz="1200" dirty="0">
                <a:ea typeface="+mn-lt"/>
                <a:cs typeface="+mn-lt"/>
              </a:rPr>
              <a:t>. </a:t>
            </a:r>
            <a:r>
              <a:rPr lang="tr-TR" sz="1200" dirty="0" err="1">
                <a:ea typeface="+mn-lt"/>
                <a:cs typeface="+mn-lt"/>
              </a:rPr>
              <a:t>and</a:t>
            </a:r>
            <a:r>
              <a:rPr lang="tr-TR" sz="1200" dirty="0">
                <a:ea typeface="+mn-lt"/>
                <a:cs typeface="+mn-lt"/>
              </a:rPr>
              <a:t> </a:t>
            </a:r>
            <a:r>
              <a:rPr lang="tr-TR" sz="1200" dirty="0" err="1">
                <a:ea typeface="+mn-lt"/>
                <a:cs typeface="+mn-lt"/>
              </a:rPr>
              <a:t>also</a:t>
            </a:r>
            <a:r>
              <a:rPr lang="tr-TR" sz="1200" dirty="0">
                <a:ea typeface="+mn-lt"/>
                <a:cs typeface="+mn-lt"/>
              </a:rPr>
              <a:t> </a:t>
            </a:r>
            <a:r>
              <a:rPr lang="tr-TR" sz="1200" dirty="0" err="1">
                <a:ea typeface="+mn-lt"/>
                <a:cs typeface="+mn-lt"/>
              </a:rPr>
              <a:t>suggests</a:t>
            </a:r>
            <a:r>
              <a:rPr lang="tr-TR" sz="1200" dirty="0">
                <a:ea typeface="+mn-lt"/>
                <a:cs typeface="+mn-lt"/>
              </a:rPr>
              <a:t> </a:t>
            </a:r>
            <a:r>
              <a:rPr lang="tr-TR" sz="1200" dirty="0" err="1">
                <a:ea typeface="+mn-lt"/>
                <a:cs typeface="+mn-lt"/>
              </a:rPr>
              <a:t>that</a:t>
            </a:r>
            <a:r>
              <a:rPr lang="tr-TR" sz="1200" dirty="0">
                <a:ea typeface="+mn-lt"/>
                <a:cs typeface="+mn-lt"/>
              </a:rPr>
              <a:t> </a:t>
            </a:r>
            <a:r>
              <a:rPr lang="tr-TR" sz="1200" dirty="0" err="1">
                <a:ea typeface="+mn-lt"/>
                <a:cs typeface="+mn-lt"/>
              </a:rPr>
              <a:t>women</a:t>
            </a:r>
            <a:r>
              <a:rPr lang="tr-TR" sz="1200" dirty="0">
                <a:ea typeface="+mn-lt"/>
                <a:cs typeface="+mn-lt"/>
              </a:rPr>
              <a:t> </a:t>
            </a:r>
            <a:r>
              <a:rPr lang="tr-TR" sz="1200" dirty="0" err="1">
                <a:ea typeface="+mn-lt"/>
                <a:cs typeface="+mn-lt"/>
              </a:rPr>
              <a:t>should</a:t>
            </a:r>
            <a:r>
              <a:rPr lang="tr-TR" sz="1200" dirty="0">
                <a:ea typeface="+mn-lt"/>
                <a:cs typeface="+mn-lt"/>
              </a:rPr>
              <a:t> </a:t>
            </a:r>
            <a:r>
              <a:rPr lang="tr-TR" sz="1200" dirty="0" err="1">
                <a:ea typeface="+mn-lt"/>
                <a:cs typeface="+mn-lt"/>
              </a:rPr>
              <a:t>have</a:t>
            </a:r>
            <a:r>
              <a:rPr lang="tr-TR" sz="1200" dirty="0">
                <a:ea typeface="+mn-lt"/>
                <a:cs typeface="+mn-lt"/>
              </a:rPr>
              <a:t> </a:t>
            </a:r>
            <a:r>
              <a:rPr lang="tr-TR" sz="1200" dirty="0" err="1">
                <a:ea typeface="+mn-lt"/>
                <a:cs typeface="+mn-lt"/>
              </a:rPr>
              <a:t>the</a:t>
            </a:r>
            <a:r>
              <a:rPr lang="tr-TR" sz="1200" dirty="0">
                <a:ea typeface="+mn-lt"/>
                <a:cs typeface="+mn-lt"/>
              </a:rPr>
              <a:t> </a:t>
            </a:r>
            <a:r>
              <a:rPr lang="tr-TR" sz="1200" dirty="0" err="1">
                <a:ea typeface="+mn-lt"/>
                <a:cs typeface="+mn-lt"/>
              </a:rPr>
              <a:t>upper</a:t>
            </a:r>
            <a:r>
              <a:rPr lang="tr-TR" sz="1200" dirty="0">
                <a:ea typeface="+mn-lt"/>
                <a:cs typeface="+mn-lt"/>
              </a:rPr>
              <a:t> </a:t>
            </a:r>
            <a:r>
              <a:rPr lang="tr-TR" sz="1200" dirty="0" err="1">
                <a:ea typeface="+mn-lt"/>
                <a:cs typeface="+mn-lt"/>
              </a:rPr>
              <a:t>hand</a:t>
            </a:r>
            <a:r>
              <a:rPr lang="tr-TR" sz="1200" dirty="0">
                <a:ea typeface="+mn-lt"/>
                <a:cs typeface="+mn-lt"/>
              </a:rPr>
              <a:t> in </a:t>
            </a:r>
            <a:r>
              <a:rPr lang="tr-TR" sz="1200" dirty="0" err="1">
                <a:ea typeface="+mn-lt"/>
                <a:cs typeface="+mn-lt"/>
              </a:rPr>
              <a:t>marriage</a:t>
            </a:r>
            <a:r>
              <a:rPr lang="tr-TR" sz="1200" dirty="0">
                <a:ea typeface="+mn-lt"/>
                <a:cs typeface="+mn-lt"/>
              </a:rPr>
              <a:t>. </a:t>
            </a:r>
            <a:endParaRPr lang="tr-TR" sz="1200" dirty="0"/>
          </a:p>
          <a:p>
            <a:pPr marL="0" indent="0"/>
            <a:endParaRPr lang="tr-TR" sz="1200" dirty="0"/>
          </a:p>
        </p:txBody>
      </p:sp>
    </p:spTree>
    <p:extLst>
      <p:ext uri="{BB962C8B-B14F-4D97-AF65-F5344CB8AC3E}">
        <p14:creationId xmlns:p14="http://schemas.microsoft.com/office/powerpoint/2010/main" val="1872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2576</TotalTime>
  <Words>6457</Words>
  <Application>Microsoft Office PowerPoint</Application>
  <PresentationFormat>Ekran Gösterisi (4:3)</PresentationFormat>
  <Paragraphs>488</Paragraphs>
  <Slides>50</Slides>
  <Notes>16</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50</vt:i4>
      </vt:variant>
    </vt:vector>
  </HeadingPairs>
  <TitlesOfParts>
    <vt:vector size="58" baseType="lpstr">
      <vt:lpstr>Arial</vt:lpstr>
      <vt:lpstr>Century Gothic</vt:lpstr>
      <vt:lpstr>Gill Sans MT</vt:lpstr>
      <vt:lpstr>proxima-nova</vt:lpstr>
      <vt:lpstr>Times</vt:lpstr>
      <vt:lpstr>Times New Roman</vt:lpstr>
      <vt:lpstr>Wingdings 3</vt:lpstr>
      <vt:lpstr>Ion Boardroom</vt:lpstr>
      <vt:lpstr>PowerPoint Sunusu</vt:lpstr>
      <vt:lpstr>Geoffrey Chaucer</vt:lpstr>
      <vt:lpstr>His Biography</vt:lpstr>
      <vt:lpstr>Chaucer’s Writing Style</vt:lpstr>
      <vt:lpstr>Famous Works </vt:lpstr>
      <vt:lpstr>Middle English/Vernecular English</vt:lpstr>
      <vt:lpstr>The Canterbury Tales</vt:lpstr>
      <vt:lpstr>General Intro to the Poem</vt:lpstr>
      <vt:lpstr>Cont’d</vt:lpstr>
      <vt:lpstr>Structure of The Canterbury Tales</vt:lpstr>
      <vt:lpstr>General Prologue</vt:lpstr>
      <vt:lpstr>Literary Characteristics of  The Canterbury Tales</vt:lpstr>
      <vt:lpstr>Literary Characteristics of  The Canterbury Tales</vt:lpstr>
      <vt:lpstr>Literary Characteristics of  The Canterbury Tales</vt:lpstr>
      <vt:lpstr>Literary Characteristics of  The Canterbury Tales</vt:lpstr>
      <vt:lpstr>Literary Characteristics of  The Canterbury Tales</vt:lpstr>
      <vt:lpstr>Characters’ Prologues and Tales</vt:lpstr>
      <vt:lpstr>Types of Tales</vt:lpstr>
      <vt:lpstr>The Pardoner</vt:lpstr>
      <vt:lpstr>The Pardoner’s Sketch- General Prologue</vt:lpstr>
      <vt:lpstr> THE WIFE OF BATH</vt:lpstr>
      <vt:lpstr>THE WIFE OF BATH'S TALE</vt:lpstr>
      <vt:lpstr>THE WIFE OF BATH'S TALE PROLOGUE</vt:lpstr>
      <vt:lpstr>THE WIFE OF BATH'S TALE: PLOT OVERVIEW</vt:lpstr>
      <vt:lpstr>THE WIFE OF BATH'S TALE: PLOT OVERVIEW</vt:lpstr>
      <vt:lpstr>THE WIFE OF BATH'S TALE</vt:lpstr>
      <vt:lpstr>THE WIFE OF BATH'S TALE</vt:lpstr>
      <vt:lpstr>THE WIFE OF BATH'S TALE</vt:lpstr>
      <vt:lpstr>THE WIFE OF BATH'S TALE</vt:lpstr>
      <vt:lpstr>THE WIFE OF BATH'S TALE</vt:lpstr>
      <vt:lpstr>THE WIFE OF BATH'S TALE</vt:lpstr>
      <vt:lpstr>WIFE OF BATH'S TALE PROLOGUE EXPLANATION </vt:lpstr>
      <vt:lpstr>WIFE OF BATH'S TALE PROLOGUE EXPLANATION </vt:lpstr>
      <vt:lpstr>WIFE OF BATH'S TALE PROLOGUE EXPLANATION </vt:lpstr>
      <vt:lpstr>WIFE OF BATH'S TALE PROLOGUE EXPLANATION </vt:lpstr>
      <vt:lpstr>WIFE OF BATH'S TALE PROLOGUE EXPLANATION </vt:lpstr>
      <vt:lpstr>WIFE OF BATH'S TALE PROLOGUE EXPLANATION </vt:lpstr>
      <vt:lpstr>WIFE OF BATH'S TALE EXPLANATION BEGINNING</vt:lpstr>
      <vt:lpstr>WIFE OF BATH'S TALE EXPLANATION BEGINNING</vt:lpstr>
      <vt:lpstr>WIFE OF BATH'S TALE EXPLANATION ENCOUNTER WITH THE OLD WOMAN</vt:lpstr>
      <vt:lpstr>WIFE OF BATH'S TALE EXPLANATION ENCOUNTER WITH THE OLD WOMAN</vt:lpstr>
      <vt:lpstr>WIFE OF BATH'S TALE EXPLANATION ENCOUNTER WITH THE OLD WOMAN</vt:lpstr>
      <vt:lpstr>WIFE OF BATH'S TALE EXPLANATION ENCOUNTER WITH THE OLD WOMAN</vt:lpstr>
      <vt:lpstr>WIFE OF BATH'S TALE EXPLANATION ENCOUNTER WITH THE OLD WOMAN</vt:lpstr>
      <vt:lpstr>WIFE OF BATH'S TALE EXPLANATION ENCOUNTER WITH THE OLD WOMAN</vt:lpstr>
      <vt:lpstr>WIFE OF BATH'S TALE EXPLANATION ENCOUNTER WITH THE OLD WOMAN</vt:lpstr>
      <vt:lpstr>WIFE OF BATH'S TALE EXPLANATION OLD WOMANS PROPOSAL</vt:lpstr>
      <vt:lpstr>WIFE OF BATH'S TALE EXPLANATION OLD WOMANS PROPOSAL</vt:lpstr>
      <vt:lpstr>WIFE OF BATH'S TALE EXPLANATION OLD WOMANS PROPOSAL</vt:lpstr>
      <vt:lpstr>WIFE OF BATH'S TALE EXPLANATION OLD WOMANS PROPOSAL</vt:lpstr>
    </vt:vector>
  </TitlesOfParts>
  <Company>Kate Deal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Deal User</dc:creator>
  <cp:lastModifiedBy>Hüseyin Ataseven</cp:lastModifiedBy>
  <cp:revision>158</cp:revision>
  <dcterms:created xsi:type="dcterms:W3CDTF">2007-10-15T03:36:00Z</dcterms:created>
  <dcterms:modified xsi:type="dcterms:W3CDTF">2024-12-11T13:16:37Z</dcterms:modified>
</cp:coreProperties>
</file>